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55"/>
  </p:notesMasterIdLst>
  <p:handoutMasterIdLst>
    <p:handoutMasterId r:id="rId56"/>
  </p:handoutMasterIdLst>
  <p:sldIdLst>
    <p:sldId id="256" r:id="rId5"/>
    <p:sldId id="385" r:id="rId6"/>
    <p:sldId id="257" r:id="rId7"/>
    <p:sldId id="343" r:id="rId8"/>
    <p:sldId id="386" r:id="rId9"/>
    <p:sldId id="295" r:id="rId10"/>
    <p:sldId id="280" r:id="rId11"/>
    <p:sldId id="394" r:id="rId12"/>
    <p:sldId id="395" r:id="rId13"/>
    <p:sldId id="396" r:id="rId14"/>
    <p:sldId id="330" r:id="rId15"/>
    <p:sldId id="259" r:id="rId16"/>
    <p:sldId id="262" r:id="rId17"/>
    <p:sldId id="260" r:id="rId18"/>
    <p:sldId id="349" r:id="rId19"/>
    <p:sldId id="298" r:id="rId20"/>
    <p:sldId id="375" r:id="rId21"/>
    <p:sldId id="376" r:id="rId22"/>
    <p:sldId id="299" r:id="rId23"/>
    <p:sldId id="334" r:id="rId24"/>
    <p:sldId id="300" r:id="rId25"/>
    <p:sldId id="358" r:id="rId26"/>
    <p:sldId id="301" r:id="rId27"/>
    <p:sldId id="335" r:id="rId28"/>
    <p:sldId id="303" r:id="rId29"/>
    <p:sldId id="339" r:id="rId30"/>
    <p:sldId id="356" r:id="rId31"/>
    <p:sldId id="341" r:id="rId32"/>
    <p:sldId id="411" r:id="rId33"/>
    <p:sldId id="377" r:id="rId34"/>
    <p:sldId id="378" r:id="rId35"/>
    <p:sldId id="412" r:id="rId36"/>
    <p:sldId id="418" r:id="rId37"/>
    <p:sldId id="419" r:id="rId38"/>
    <p:sldId id="420" r:id="rId39"/>
    <p:sldId id="336" r:id="rId40"/>
    <p:sldId id="304" r:id="rId41"/>
    <p:sldId id="409" r:id="rId42"/>
    <p:sldId id="379" r:id="rId43"/>
    <p:sldId id="380" r:id="rId44"/>
    <p:sldId id="352" r:id="rId45"/>
    <p:sldId id="410" r:id="rId46"/>
    <p:sldId id="381" r:id="rId47"/>
    <p:sldId id="421" r:id="rId48"/>
    <p:sldId id="399" r:id="rId49"/>
    <p:sldId id="413" r:id="rId50"/>
    <p:sldId id="414" r:id="rId51"/>
    <p:sldId id="415" r:id="rId52"/>
    <p:sldId id="416" r:id="rId53"/>
    <p:sldId id="417" r:id="rId54"/>
  </p:sldIdLst>
  <p:sldSz cx="9144000" cy="6858000" type="screen4x3"/>
  <p:notesSz cx="7010400" cy="9296400"/>
  <p:custDataLst>
    <p:tags r:id="rId5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997"/>
    <a:srgbClr val="FFFFFF"/>
    <a:srgbClr val="6E92F6"/>
    <a:srgbClr val="BDCDFB"/>
    <a:srgbClr val="993300"/>
    <a:srgbClr val="DADBF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84094" autoAdjust="0"/>
  </p:normalViewPr>
  <p:slideViewPr>
    <p:cSldViewPr snapToGrid="0">
      <p:cViewPr varScale="1">
        <p:scale>
          <a:sx n="57" d="100"/>
          <a:sy n="57" d="100"/>
        </p:scale>
        <p:origin x="-1238" y="-86"/>
      </p:cViewPr>
      <p:guideLst>
        <p:guide orient="horz" pos="2160"/>
        <p:guide pos="2880"/>
      </p:guideLst>
    </p:cSldViewPr>
  </p:slideViewPr>
  <p:outlineViewPr>
    <p:cViewPr>
      <p:scale>
        <a:sx n="33" d="100"/>
        <a:sy n="33" d="100"/>
      </p:scale>
      <p:origin x="0" y="39270"/>
    </p:cViewPr>
  </p:outlineViewPr>
  <p:notesTextViewPr>
    <p:cViewPr>
      <p:scale>
        <a:sx n="100" d="100"/>
        <a:sy n="100" d="100"/>
      </p:scale>
      <p:origin x="0" y="0"/>
    </p:cViewPr>
  </p:notesTextViewPr>
  <p:notesViewPr>
    <p:cSldViewPr snapToGrid="0">
      <p:cViewPr>
        <p:scale>
          <a:sx n="100" d="100"/>
          <a:sy n="100" d="100"/>
        </p:scale>
        <p:origin x="-1728" y="-72"/>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6888" cy="466725"/>
          </a:xfrm>
          <a:prstGeom prst="rect">
            <a:avLst/>
          </a:prstGeom>
          <a:noFill/>
          <a:ln w="9525">
            <a:noFill/>
            <a:miter lim="800000"/>
            <a:headEnd/>
            <a:tailEnd/>
          </a:ln>
          <a:effectLst/>
        </p:spPr>
        <p:txBody>
          <a:bodyPr vert="horz" wrap="square" lIns="90929" tIns="45465" rIns="90929" bIns="45465" numCol="1" anchor="t" anchorCtr="0" compatLnSpc="1">
            <a:prstTxWarp prst="textNoShape">
              <a:avLst/>
            </a:prstTxWarp>
          </a:bodyPr>
          <a:lstStyle>
            <a:lvl1pPr defTabSz="909430" eaLnBrk="1" hangingPunct="1">
              <a:defRPr sz="1200"/>
            </a:lvl1pPr>
          </a:lstStyle>
          <a:p>
            <a:pPr>
              <a:defRPr/>
            </a:pPr>
            <a:endParaRPr lang="en-US"/>
          </a:p>
        </p:txBody>
      </p:sp>
      <p:sp>
        <p:nvSpPr>
          <p:cNvPr id="97283" name="Rectangle 3"/>
          <p:cNvSpPr>
            <a:spLocks noGrp="1" noChangeArrowheads="1"/>
          </p:cNvSpPr>
          <p:nvPr>
            <p:ph type="dt" sz="quarter" idx="1"/>
          </p:nvPr>
        </p:nvSpPr>
        <p:spPr bwMode="auto">
          <a:xfrm>
            <a:off x="3971925" y="0"/>
            <a:ext cx="3036888" cy="466725"/>
          </a:xfrm>
          <a:prstGeom prst="rect">
            <a:avLst/>
          </a:prstGeom>
          <a:noFill/>
          <a:ln w="9525">
            <a:noFill/>
            <a:miter lim="800000"/>
            <a:headEnd/>
            <a:tailEnd/>
          </a:ln>
          <a:effectLst/>
        </p:spPr>
        <p:txBody>
          <a:bodyPr vert="horz" wrap="square" lIns="90929" tIns="45465" rIns="90929" bIns="45465" numCol="1" anchor="t" anchorCtr="0" compatLnSpc="1">
            <a:prstTxWarp prst="textNoShape">
              <a:avLst/>
            </a:prstTxWarp>
          </a:bodyPr>
          <a:lstStyle>
            <a:lvl1pPr algn="r" defTabSz="909430" eaLnBrk="1" hangingPunct="1">
              <a:defRPr sz="1200"/>
            </a:lvl1pPr>
          </a:lstStyle>
          <a:p>
            <a:pPr>
              <a:defRPr/>
            </a:pPr>
            <a:endParaRPr lang="en-US"/>
          </a:p>
        </p:txBody>
      </p:sp>
      <p:sp>
        <p:nvSpPr>
          <p:cNvPr id="97284" name="Rectangle 4"/>
          <p:cNvSpPr>
            <a:spLocks noGrp="1" noChangeArrowheads="1"/>
          </p:cNvSpPr>
          <p:nvPr>
            <p:ph type="ftr" sz="quarter" idx="2"/>
          </p:nvPr>
        </p:nvSpPr>
        <p:spPr bwMode="auto">
          <a:xfrm>
            <a:off x="0" y="8828088"/>
            <a:ext cx="3036888" cy="466725"/>
          </a:xfrm>
          <a:prstGeom prst="rect">
            <a:avLst/>
          </a:prstGeom>
          <a:noFill/>
          <a:ln w="9525">
            <a:noFill/>
            <a:miter lim="800000"/>
            <a:headEnd/>
            <a:tailEnd/>
          </a:ln>
          <a:effectLst/>
        </p:spPr>
        <p:txBody>
          <a:bodyPr vert="horz" wrap="square" lIns="90929" tIns="45465" rIns="90929" bIns="45465" numCol="1" anchor="b" anchorCtr="0" compatLnSpc="1">
            <a:prstTxWarp prst="textNoShape">
              <a:avLst/>
            </a:prstTxWarp>
          </a:bodyPr>
          <a:lstStyle>
            <a:lvl1pPr defTabSz="909430" eaLnBrk="1" hangingPunct="1">
              <a:defRPr sz="1200"/>
            </a:lvl1pPr>
          </a:lstStyle>
          <a:p>
            <a:pPr>
              <a:defRPr/>
            </a:pPr>
            <a:endParaRPr lang="en-US"/>
          </a:p>
        </p:txBody>
      </p:sp>
      <p:sp>
        <p:nvSpPr>
          <p:cNvPr id="97285" name="Rectangle 5"/>
          <p:cNvSpPr>
            <a:spLocks noGrp="1" noChangeArrowheads="1"/>
          </p:cNvSpPr>
          <p:nvPr>
            <p:ph type="sldNum" sz="quarter" idx="3"/>
          </p:nvPr>
        </p:nvSpPr>
        <p:spPr bwMode="auto">
          <a:xfrm>
            <a:off x="3971925" y="8828088"/>
            <a:ext cx="3036888" cy="466725"/>
          </a:xfrm>
          <a:prstGeom prst="rect">
            <a:avLst/>
          </a:prstGeom>
          <a:noFill/>
          <a:ln w="9525">
            <a:noFill/>
            <a:miter lim="800000"/>
            <a:headEnd/>
            <a:tailEnd/>
          </a:ln>
          <a:effectLst/>
        </p:spPr>
        <p:txBody>
          <a:bodyPr vert="horz" wrap="square" lIns="90929" tIns="45465" rIns="90929" bIns="45465" numCol="1" anchor="b" anchorCtr="0" compatLnSpc="1">
            <a:prstTxWarp prst="textNoShape">
              <a:avLst/>
            </a:prstTxWarp>
          </a:bodyPr>
          <a:lstStyle>
            <a:lvl1pPr algn="r" defTabSz="909430" eaLnBrk="1" hangingPunct="1">
              <a:defRPr sz="1200"/>
            </a:lvl1pPr>
          </a:lstStyle>
          <a:p>
            <a:pPr>
              <a:defRPr/>
            </a:pPr>
            <a:fld id="{F4A5E264-8E57-41E3-9C76-98B613BD93BC}" type="slidenum">
              <a:rPr lang="en-US"/>
              <a:pPr>
                <a:defRPr/>
              </a:pPr>
              <a:t>‹#›</a:t>
            </a:fld>
            <a:endParaRPr lang="en-US"/>
          </a:p>
        </p:txBody>
      </p:sp>
    </p:spTree>
    <p:extLst>
      <p:ext uri="{BB962C8B-B14F-4D97-AF65-F5344CB8AC3E}">
        <p14:creationId xmlns:p14="http://schemas.microsoft.com/office/powerpoint/2010/main" val="159056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6888" cy="466725"/>
          </a:xfrm>
          <a:prstGeom prst="rect">
            <a:avLst/>
          </a:prstGeom>
          <a:noFill/>
          <a:ln w="9525">
            <a:noFill/>
            <a:miter lim="800000"/>
            <a:headEnd/>
            <a:tailEnd/>
          </a:ln>
          <a:effectLst/>
        </p:spPr>
        <p:txBody>
          <a:bodyPr vert="horz" wrap="square" lIns="90929" tIns="45465" rIns="90929" bIns="45465" numCol="1" anchor="t" anchorCtr="0" compatLnSpc="1">
            <a:prstTxWarp prst="textNoShape">
              <a:avLst/>
            </a:prstTxWarp>
          </a:bodyPr>
          <a:lstStyle>
            <a:lvl1pPr defTabSz="909430" eaLnBrk="1" hangingPunct="1">
              <a:defRPr sz="1200"/>
            </a:lvl1pPr>
          </a:lstStyle>
          <a:p>
            <a:pPr>
              <a:defRPr/>
            </a:pPr>
            <a:endParaRPr lang="en-US"/>
          </a:p>
        </p:txBody>
      </p:sp>
      <p:sp>
        <p:nvSpPr>
          <p:cNvPr id="7171" name="Rectangle 3"/>
          <p:cNvSpPr>
            <a:spLocks noGrp="1" noChangeArrowheads="1"/>
          </p:cNvSpPr>
          <p:nvPr>
            <p:ph type="dt" idx="1"/>
          </p:nvPr>
        </p:nvSpPr>
        <p:spPr bwMode="auto">
          <a:xfrm>
            <a:off x="3971925" y="0"/>
            <a:ext cx="3036888" cy="466725"/>
          </a:xfrm>
          <a:prstGeom prst="rect">
            <a:avLst/>
          </a:prstGeom>
          <a:noFill/>
          <a:ln w="9525">
            <a:noFill/>
            <a:miter lim="800000"/>
            <a:headEnd/>
            <a:tailEnd/>
          </a:ln>
          <a:effectLst/>
        </p:spPr>
        <p:txBody>
          <a:bodyPr vert="horz" wrap="square" lIns="90929" tIns="45465" rIns="90929" bIns="45465" numCol="1" anchor="t" anchorCtr="0" compatLnSpc="1">
            <a:prstTxWarp prst="textNoShape">
              <a:avLst/>
            </a:prstTxWarp>
          </a:bodyPr>
          <a:lstStyle>
            <a:lvl1pPr algn="r" defTabSz="909430" eaLnBrk="1" hangingPunct="1">
              <a:defRPr sz="1200"/>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0088" y="4416425"/>
            <a:ext cx="5610225" cy="4184650"/>
          </a:xfrm>
          <a:prstGeom prst="rect">
            <a:avLst/>
          </a:prstGeom>
          <a:noFill/>
          <a:ln w="9525">
            <a:noFill/>
            <a:miter lim="800000"/>
            <a:headEnd/>
            <a:tailEnd/>
          </a:ln>
          <a:effectLst/>
        </p:spPr>
        <p:txBody>
          <a:bodyPr vert="horz" wrap="square" lIns="90929" tIns="45465" rIns="90929" bIns="45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8088"/>
            <a:ext cx="3036888" cy="466725"/>
          </a:xfrm>
          <a:prstGeom prst="rect">
            <a:avLst/>
          </a:prstGeom>
          <a:noFill/>
          <a:ln w="9525">
            <a:noFill/>
            <a:miter lim="800000"/>
            <a:headEnd/>
            <a:tailEnd/>
          </a:ln>
          <a:effectLst/>
        </p:spPr>
        <p:txBody>
          <a:bodyPr vert="horz" wrap="square" lIns="90929" tIns="45465" rIns="90929" bIns="45465" numCol="1" anchor="b" anchorCtr="0" compatLnSpc="1">
            <a:prstTxWarp prst="textNoShape">
              <a:avLst/>
            </a:prstTxWarp>
          </a:bodyPr>
          <a:lstStyle>
            <a:lvl1pPr defTabSz="909430" eaLnBrk="1" hangingPunct="1">
              <a:defRPr sz="1200"/>
            </a:lvl1pPr>
          </a:lstStyle>
          <a:p>
            <a:pPr>
              <a:defRPr/>
            </a:pPr>
            <a:endParaRPr lang="en-US"/>
          </a:p>
        </p:txBody>
      </p:sp>
      <p:sp>
        <p:nvSpPr>
          <p:cNvPr id="7175" name="Rectangle 7"/>
          <p:cNvSpPr>
            <a:spLocks noGrp="1" noChangeArrowheads="1"/>
          </p:cNvSpPr>
          <p:nvPr>
            <p:ph type="sldNum" sz="quarter" idx="5"/>
          </p:nvPr>
        </p:nvSpPr>
        <p:spPr bwMode="auto">
          <a:xfrm>
            <a:off x="3971925" y="8828088"/>
            <a:ext cx="3036888" cy="466725"/>
          </a:xfrm>
          <a:prstGeom prst="rect">
            <a:avLst/>
          </a:prstGeom>
          <a:noFill/>
          <a:ln w="9525">
            <a:noFill/>
            <a:miter lim="800000"/>
            <a:headEnd/>
            <a:tailEnd/>
          </a:ln>
          <a:effectLst/>
        </p:spPr>
        <p:txBody>
          <a:bodyPr vert="horz" wrap="square" lIns="90929" tIns="45465" rIns="90929" bIns="45465" numCol="1" anchor="b" anchorCtr="0" compatLnSpc="1">
            <a:prstTxWarp prst="textNoShape">
              <a:avLst/>
            </a:prstTxWarp>
          </a:bodyPr>
          <a:lstStyle>
            <a:lvl1pPr algn="r" defTabSz="909430" eaLnBrk="1" hangingPunct="1">
              <a:defRPr sz="1200"/>
            </a:lvl1pPr>
          </a:lstStyle>
          <a:p>
            <a:pPr>
              <a:defRPr/>
            </a:pPr>
            <a:fld id="{755A1410-9B7D-4618-B4AE-EB77914959D0}" type="slidenum">
              <a:rPr lang="en-US"/>
              <a:pPr>
                <a:defRPr/>
              </a:pPr>
              <a:t>‹#›</a:t>
            </a:fld>
            <a:endParaRPr lang="en-US"/>
          </a:p>
        </p:txBody>
      </p:sp>
    </p:spTree>
    <p:extLst>
      <p:ext uri="{BB962C8B-B14F-4D97-AF65-F5344CB8AC3E}">
        <p14:creationId xmlns:p14="http://schemas.microsoft.com/office/powerpoint/2010/main" val="2059702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hiroweb.com/vaccinfo/authoritative_example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chiroweb.com/vaccinfo/peer_review.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565D8484-3F29-432F-956B-F7AFCFE1AFE1}" type="slidenum">
              <a:rPr lang="en-US" smtClean="0"/>
              <a:pPr/>
              <a:t>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0FB4F6D4-9605-43C6-B841-F5DD536ACC6B}" type="slidenum">
              <a:rPr lang="en-US" smtClean="0"/>
              <a:pPr/>
              <a:t>12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A65E5F21-95A5-4ED8-A81B-31DF7D5FCF7C}" type="slidenum">
              <a:rPr lang="en-US" smtClean="0"/>
              <a:pPr/>
              <a:t>13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512E2F5F-9BD1-41C6-9A1F-A94B48920099}" type="slidenum">
              <a:rPr lang="en-US" smtClean="0"/>
              <a:pPr/>
              <a:t>14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Yes, it is true.  MEDLINE is all over the place.  Selecting the search engine to go with the search topic is an important decision.  OVID provides a powerful search engine, allowing for quick access to MeSH, command searching, cross-file searching with EBM databases, and links to MEDLINE in context to references and other full-text articles within the OVID selection of 82 electronic journals.  MD Consult provides one-stop shopping with reference and text books, current articles patients are reading, web resources, and over 40 electronic journals.  (The search engine for MD Consult is not as good as OVID’s search engine.)  Pubmed includes Biomed Central journals and a feature called Linkout.  Once activated at FSU, approximately 1,000 electronic journal titles will be linked to specific references.  Science Direct links MEDLINE references to a large group of FSU-subscribed e-journals published by Elsevier.  Cambridge Scientific is another FSU-subscribed vendor but I can’t recommend it for MEDLINE searching.  Medscape is a very popular Internet site with a broad range of free literature, although much of the full-text information is not peer reviewed.  I could go on.   I won’t!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E5959A89-9C1F-43ED-978E-12CBAF49A5A4}" type="slidenum">
              <a:rPr lang="en-US" smtClean="0"/>
              <a:pPr/>
              <a:t>16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389FC653-AA06-43A5-9ADA-806FC44B4CB8}" type="slidenum">
              <a:rPr lang="en-US" smtClean="0"/>
              <a:pPr/>
              <a:t>19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0DA98C60-F61E-4BFF-AE5B-411E8B267840}" type="slidenum">
              <a:rPr lang="en-US" smtClean="0"/>
              <a:pPr/>
              <a:t>20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Notice that the Search Details contain Boolean Operators which </a:t>
            </a:r>
            <a:r>
              <a:rPr lang="en-US" dirty="0" err="1" smtClean="0"/>
              <a:t>Pubmed</a:t>
            </a:r>
            <a:r>
              <a:rPr lang="en-US" baseline="0" dirty="0" smtClean="0"/>
              <a:t> has assigned intuitively from your search.  The more words in your search, the fewer numbers you will get and the more data in the search details.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9E12A7BC-95ED-4FCE-AD03-D45CC80928E0}" type="slidenum">
              <a:rPr lang="en-US" smtClean="0"/>
              <a:pPr/>
              <a:t>21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B49B8F6B-C016-4615-8F7F-FF9C55EA67BD}" type="slidenum">
              <a:rPr lang="en-US" sz="1200"/>
              <a:pPr eaLnBrk="1" hangingPunct="1"/>
              <a:t>22</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Before we get to searching, there are some prerequisite definitions you need to be reminded of.  To do good searches, you need to know what kind of article you are looking for.  Let’s review the various types of articles.  Open any journal and you will find some of each of these types presented: editorials, letters to the editor, review articles of varying quality, high quality meta-analysis and systematic reviews of the literature (Cochrane), clinical practice guidelines, medical news, etc.  Then there is the primary research.  Within the research articles there is a pecking order of quality and respectability, starting with the lowest level case presentations, going up to the highest level represented by large scale randomized control trials.  Knowing the type of article that you want can really speed up a literature search, no matter what interface you are using.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045DE5BA-AF11-4CB5-BFBF-2C3401BA849F}" type="slidenum">
              <a:rPr lang="en-US" smtClean="0"/>
              <a:pPr/>
              <a:t>23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you add terms like cancer</a:t>
            </a:r>
            <a:r>
              <a:rPr lang="en-US" baseline="0" dirty="0" smtClean="0"/>
              <a:t> to the search, you can get this search down to a few articles.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92E4EB71-C27C-486E-91B8-1D2EB827A8AA}" type="slidenum">
              <a:rPr lang="en-US" smtClean="0"/>
              <a:pPr/>
              <a:t>24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9BD9BCA7-14C5-4919-84F1-58ABE6317DBD}" type="slidenum">
              <a:rPr lang="en-US" smtClean="0"/>
              <a:pPr/>
              <a:t>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0B5B0C8A-1535-459F-BFF1-F3333ED9E3C6}" type="slidenum">
              <a:rPr lang="en-US" smtClean="0"/>
              <a:pPr/>
              <a:t>25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Use the Abstract</a:t>
            </a:r>
            <a:r>
              <a:rPr lang="en-US" baseline="0" dirty="0" smtClean="0"/>
              <a:t> View of an individual article to find the link to the full text article.  Also to find Related articles which are articles with the same or most of the same </a:t>
            </a:r>
            <a:r>
              <a:rPr lang="en-US" baseline="0" dirty="0" err="1" smtClean="0"/>
              <a:t>MeSH</a:t>
            </a:r>
            <a:r>
              <a:rPr lang="en-US" baseline="0" dirty="0" smtClean="0"/>
              <a:t> Headings.</a:t>
            </a:r>
            <a:endParaRPr lang="en-US" dirty="0"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859E7F03-E8A9-4DC1-A4E3-35CCA2ABEB8F}"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Scroll down on any abstract view of the article and you can explode MeSH terms on this article to use to find more articles on similar topics.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48746484-5672-47F0-B4BC-A25606236A94}" type="slidenum">
              <a:rPr lang="en-US" sz="1200"/>
              <a:pPr eaLnBrk="1" hangingPunct="1"/>
              <a:t>27</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9F370528-0934-4D74-8B89-8956A99EE147}" type="slidenum">
              <a:rPr lang="en-US" smtClean="0"/>
              <a:pPr/>
              <a:t>28</a:t>
            </a:fld>
            <a:endParaRPr lang="en-US" smtClean="0"/>
          </a:p>
        </p:txBody>
      </p:sp>
      <p:sp>
        <p:nvSpPr>
          <p:cNvPr id="105475" name="Rectangle 2"/>
          <p:cNvSpPr>
            <a:spLocks noGrp="1" noRot="1" noChangeAspect="1" noChangeArrowheads="1" noTextEdit="1"/>
          </p:cNvSpPr>
          <p:nvPr>
            <p:ph type="sldImg"/>
          </p:nvPr>
        </p:nvSpPr>
        <p:spPr>
          <a:xfrm>
            <a:off x="1182688" y="698500"/>
            <a:ext cx="4646612" cy="3484563"/>
          </a:xfrm>
          <a:ln/>
        </p:spPr>
      </p:sp>
      <p:sp>
        <p:nvSpPr>
          <p:cNvPr id="105476" name="Rectangle 3"/>
          <p:cNvSpPr>
            <a:spLocks noGrp="1" noChangeArrowheads="1"/>
          </p:cNvSpPr>
          <p:nvPr>
            <p:ph type="body" idx="1"/>
          </p:nvPr>
        </p:nvSpPr>
        <p:spPr>
          <a:xfrm>
            <a:off x="700088" y="4416425"/>
            <a:ext cx="56102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Since the University has a site license to nearly all of the Elsevier journals, you may locate many Elsevier Science Direct articles and so it is important to know what to do when you get to this screen.</a:t>
            </a:r>
          </a:p>
          <a:p>
            <a:pPr eaLnBrk="1" hangingPunct="1"/>
            <a:r>
              <a:rPr lang="en-US" smtClean="0"/>
              <a:t>Click on the first link “Article via ScienceDirect.”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50A582CD-6D85-47F8-98F2-C163AE1C95E0}" type="slidenum">
              <a:rPr lang="en-US" sz="1200"/>
              <a:pPr eaLnBrk="1" hangingPunct="1"/>
              <a:t>29</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7B48EF31-F1CF-4463-9F70-47A89D04A4FE}" type="slidenum">
              <a:rPr lang="en-US" sz="1200"/>
              <a:pPr eaLnBrk="1" hangingPunct="1"/>
              <a:t>30</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Item #6 in the above search does not have a link indicating that this journal is available from FSU.  Therefore, using your mouse hover over the title and view the entire name of the journal. </a:t>
            </a:r>
          </a:p>
          <a:p>
            <a:pPr eaLnBrk="1" hangingPunct="1"/>
            <a:endParaRPr lang="en-US" smtClean="0"/>
          </a:p>
          <a:p>
            <a:pPr eaLnBrk="1" hangingPunct="1"/>
            <a:r>
              <a:rPr lang="en-US" smtClean="0"/>
              <a:t>Once you know the name of the journal, click on the Medical Library “e-journal” link and look for this journal.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5B4E1E3B-5D97-49C8-96BA-B33837047FF5}" type="slidenum">
              <a:rPr lang="en-US" sz="1200"/>
              <a:pPr eaLnBrk="1" hangingPunct="1"/>
              <a:t>31</a:t>
            </a:fld>
            <a:endParaRPr lang="en-US" sz="1200"/>
          </a:p>
        </p:txBody>
      </p:sp>
      <p:sp>
        <p:nvSpPr>
          <p:cNvPr id="111619" name="Rectangle 2"/>
          <p:cNvSpPr>
            <a:spLocks noGrp="1" noRot="1" noChangeAspect="1" noChangeArrowheads="1" noTextEdit="1"/>
          </p:cNvSpPr>
          <p:nvPr>
            <p:ph type="sldImg"/>
          </p:nvPr>
        </p:nvSpPr>
        <p:spPr>
          <a:xfrm>
            <a:off x="1182688" y="695325"/>
            <a:ext cx="4646612" cy="3486150"/>
          </a:xfrm>
          <a:ln/>
        </p:spPr>
      </p:sp>
      <p:sp>
        <p:nvSpPr>
          <p:cNvPr id="111620" name="Rectangle 3"/>
          <p:cNvSpPr>
            <a:spLocks noGrp="1" noChangeArrowheads="1"/>
          </p:cNvSpPr>
          <p:nvPr>
            <p:ph type="body" idx="1"/>
          </p:nvPr>
        </p:nvSpPr>
        <p:spPr>
          <a:xfrm>
            <a:off x="699823" y="4414560"/>
            <a:ext cx="5610754" cy="41870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Google scholar is another</a:t>
            </a:r>
            <a:r>
              <a:rPr lang="en-US" baseline="0" dirty="0" smtClean="0"/>
              <a:t> good way to find one article, if you know the name of the article.  It searches </a:t>
            </a:r>
            <a:r>
              <a:rPr lang="en-US" baseline="0" dirty="0" err="1" smtClean="0"/>
              <a:t>Pubmed</a:t>
            </a:r>
            <a:r>
              <a:rPr lang="en-US" baseline="0" dirty="0" smtClean="0"/>
              <a:t> along with some other scholarly databases, and does contain links to Find at FSU.  </a:t>
            </a:r>
            <a:r>
              <a:rPr lang="en-US" b="1" baseline="0" dirty="0" smtClean="0"/>
              <a:t>If you log into </a:t>
            </a:r>
            <a:r>
              <a:rPr lang="en-US" b="1" baseline="0" dirty="0" err="1" smtClean="0"/>
              <a:t>EXProxy</a:t>
            </a:r>
            <a:r>
              <a:rPr lang="en-US" b="1" baseline="0" dirty="0" smtClean="0"/>
              <a:t> before starting the search of GS from the library Search box, it helps get direct access to the articles. </a:t>
            </a:r>
            <a:endParaRPr lang="en-US" b="1" dirty="0"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7B858CF3-6F4D-4D38-B746-C1CA5F5BF8E4}" type="slidenum">
              <a:rPr lang="en-US" sz="1200"/>
              <a:pPr eaLnBrk="1" hangingPunct="1"/>
              <a:t>32</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18B47FEA-86C3-4A0E-9720-AE2E4E87DB3D}" type="slidenum">
              <a:rPr lang="en-US" sz="1200"/>
              <a:pPr eaLnBrk="1" hangingPunct="1"/>
              <a:t>33</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the Maguire Medical Library has paid for a subscription to the resource, or has access via a consortial arrangement with another library that has paid for a subscription, then frequently you can click on the title and be taken directly to full text .</a:t>
            </a:r>
          </a:p>
          <a:p>
            <a:pPr eaLnBrk="1" hangingPunct="1"/>
            <a:r>
              <a:rPr lang="en-US" dirty="0" smtClean="0"/>
              <a:t>Make sure you have logged into </a:t>
            </a:r>
            <a:r>
              <a:rPr lang="en-US" dirty="0" err="1" smtClean="0"/>
              <a:t>EZProxy</a:t>
            </a:r>
            <a:r>
              <a:rPr lang="en-US" dirty="0" smtClean="0"/>
              <a:t> first.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Most people prefer to keep a copy of the article in electronic format.  Some like to print the article out.  It is best to use the PDF version of the article for either of these purposes as it looks just like the article in the paper journal when viewed or printed out.  In most journal publisher’s web sites, the article will come up in web page format, but there is a link on the right to the PDF (Adobe Acrobat) version of the article that looks just like the journal.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34F24B1D-4991-4641-8E77-3B339F3E3CFE}" type="slidenum">
              <a:rPr lang="en-US" sz="1200"/>
              <a:pPr eaLnBrk="1" hangingPunct="1"/>
              <a:t>34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29C24D1C-66F8-43EF-9F1D-D38FE1BA3628}"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Clicking on “Find it @ FSU” will provide links to other possibilities for full text.  There is always a link to Serials Solutions and the Online Catalog.</a:t>
            </a:r>
          </a:p>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6891CEE1-AEA8-4835-8BDC-8E80F0D7383E}" type="slidenum">
              <a:rPr lang="en-US" sz="1200"/>
              <a:pPr eaLnBrk="1" hangingPunct="1"/>
              <a:t>35</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7C1DC50E-6C20-441F-B06E-57653A8C23C1}" type="slidenum">
              <a:rPr lang="en-US" smtClean="0"/>
              <a:pPr/>
              <a:t>36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6A374F44-C907-47C4-8372-98F176707A83}" type="slidenum">
              <a:rPr lang="en-US" smtClean="0"/>
              <a:pPr/>
              <a:t>37</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CBF392D1-DDCA-458F-A54E-ED33259F8436}" type="slidenum">
              <a:rPr lang="en-US" sz="1200"/>
              <a:pPr eaLnBrk="1" hangingPunct="1"/>
              <a:t>39</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particular journal is not on our list.  Next, go to Serials Solutions (a link from the Medical Library e-journals page but also a link from the Medical Library homepage).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2E2C63F1-A6F9-471C-B940-C823FF926479}" type="slidenum">
              <a:rPr lang="en-US" sz="1200"/>
              <a:pPr eaLnBrk="1" hangingPunct="1"/>
              <a:t>40</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Type the journal name or even the first unique word or two from the journal title and click search.  You will be presented with a list of journals beginning with those words.</a:t>
            </a:r>
          </a:p>
          <a:p>
            <a:pPr eaLnBrk="1" hangingPunct="1"/>
            <a:endParaRPr lang="en-US" smtClean="0"/>
          </a:p>
          <a:p>
            <a:pPr eaLnBrk="1" hangingPunct="1"/>
            <a:r>
              <a:rPr lang="en-US" smtClean="0"/>
              <a:t>Again, no luck.</a:t>
            </a:r>
          </a:p>
          <a:p>
            <a:pPr eaLnBrk="1" hangingPunct="1"/>
            <a:endParaRPr lang="en-US" smtClean="0"/>
          </a:p>
          <a:p>
            <a:pPr eaLnBrk="1" hangingPunct="1"/>
            <a:r>
              <a:rPr lang="en-US" smtClean="0"/>
              <a:t>Finally, request the article via interlibrary loan.  The link for interlibrary loans is in the top, middle section of the Medical Library homepage.</a:t>
            </a:r>
          </a:p>
          <a:p>
            <a:pPr eaLnBrk="1" hangingPunct="1"/>
            <a:endParaRPr lang="en-US" smtClean="0"/>
          </a:p>
          <a:p>
            <a:pPr eaLnBrk="1" hangingPunct="1"/>
            <a:r>
              <a:rPr lang="en-US" smtClean="0"/>
              <a:t>Before we leave this page, there may be a few instances when you do not see an icon and you will locate the journal either from the Medical Library e-journals page or from the Serials Solutions page.  You will need the PubMed reference because once you click on the link in Serials Solutions (or from the Medical Library e-journals page), you will need the year, month and/or issue, volume and page numbers.  With this information, you will quickly locate the full article.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5A1410-9B7D-4618-B4AE-EB77914959D0}" type="slidenum">
              <a:rPr lang="en-US" smtClean="0"/>
              <a:pPr>
                <a:defRPr/>
              </a:pPr>
              <a:t>41</a:t>
            </a:fld>
            <a:endParaRPr lang="en-US"/>
          </a:p>
        </p:txBody>
      </p:sp>
    </p:spTree>
    <p:extLst>
      <p:ext uri="{BB962C8B-B14F-4D97-AF65-F5344CB8AC3E}">
        <p14:creationId xmlns:p14="http://schemas.microsoft.com/office/powerpoint/2010/main" val="1936787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500">
                <a:solidFill>
                  <a:schemeClr val="tx1"/>
                </a:solidFill>
                <a:latin typeface="Arial" charset="0"/>
              </a:defRPr>
            </a:lvl1pPr>
            <a:lvl2pPr marL="716130" indent="-275434" defTabSz="928827" eaLnBrk="0" hangingPunct="0">
              <a:defRPr sz="1500">
                <a:solidFill>
                  <a:schemeClr val="tx1"/>
                </a:solidFill>
                <a:latin typeface="Arial" charset="0"/>
              </a:defRPr>
            </a:lvl2pPr>
            <a:lvl3pPr marL="1101738" indent="-220348" defTabSz="928827" eaLnBrk="0" hangingPunct="0">
              <a:defRPr sz="1500">
                <a:solidFill>
                  <a:schemeClr val="tx1"/>
                </a:solidFill>
                <a:latin typeface="Arial" charset="0"/>
              </a:defRPr>
            </a:lvl3pPr>
            <a:lvl4pPr marL="1542433" indent="-220348" defTabSz="928827" eaLnBrk="0" hangingPunct="0">
              <a:defRPr sz="1500">
                <a:solidFill>
                  <a:schemeClr val="tx1"/>
                </a:solidFill>
                <a:latin typeface="Arial" charset="0"/>
              </a:defRPr>
            </a:lvl4pPr>
            <a:lvl5pPr marL="1983128" indent="-220348" defTabSz="928827" eaLnBrk="0" hangingPunct="0">
              <a:defRPr sz="1500">
                <a:solidFill>
                  <a:schemeClr val="tx1"/>
                </a:solidFill>
                <a:latin typeface="Arial" charset="0"/>
              </a:defRPr>
            </a:lvl5pPr>
            <a:lvl6pPr marL="2423823" indent="-220348" algn="ctr" defTabSz="928827" eaLnBrk="0" fontAlgn="base" hangingPunct="0">
              <a:spcBef>
                <a:spcPct val="0"/>
              </a:spcBef>
              <a:spcAft>
                <a:spcPct val="0"/>
              </a:spcAft>
              <a:defRPr sz="1500">
                <a:solidFill>
                  <a:schemeClr val="tx1"/>
                </a:solidFill>
                <a:latin typeface="Arial" charset="0"/>
              </a:defRPr>
            </a:lvl6pPr>
            <a:lvl7pPr marL="2864518" indent="-220348" algn="ctr" defTabSz="928827" eaLnBrk="0" fontAlgn="base" hangingPunct="0">
              <a:spcBef>
                <a:spcPct val="0"/>
              </a:spcBef>
              <a:spcAft>
                <a:spcPct val="0"/>
              </a:spcAft>
              <a:defRPr sz="1500">
                <a:solidFill>
                  <a:schemeClr val="tx1"/>
                </a:solidFill>
                <a:latin typeface="Arial" charset="0"/>
              </a:defRPr>
            </a:lvl7pPr>
            <a:lvl8pPr marL="3305213" indent="-220348" algn="ctr" defTabSz="928827" eaLnBrk="0" fontAlgn="base" hangingPunct="0">
              <a:spcBef>
                <a:spcPct val="0"/>
              </a:spcBef>
              <a:spcAft>
                <a:spcPct val="0"/>
              </a:spcAft>
              <a:defRPr sz="1500">
                <a:solidFill>
                  <a:schemeClr val="tx1"/>
                </a:solidFill>
                <a:latin typeface="Arial" charset="0"/>
              </a:defRPr>
            </a:lvl8pPr>
            <a:lvl9pPr marL="3745908" indent="-220348" algn="ctr" defTabSz="928827" eaLnBrk="0" fontAlgn="base" hangingPunct="0">
              <a:spcBef>
                <a:spcPct val="0"/>
              </a:spcBef>
              <a:spcAft>
                <a:spcPct val="0"/>
              </a:spcAft>
              <a:defRPr sz="1500">
                <a:solidFill>
                  <a:schemeClr val="tx1"/>
                </a:solidFill>
                <a:latin typeface="Arial" charset="0"/>
              </a:defRPr>
            </a:lvl9pPr>
          </a:lstStyle>
          <a:p>
            <a:pPr eaLnBrk="1" hangingPunct="1"/>
            <a:fld id="{F38AE77C-1EF9-44D2-B3FE-215F29E8A4F7}" type="slidenum">
              <a:rPr lang="en-US" sz="1200"/>
              <a:pPr eaLnBrk="1" hangingPunct="1"/>
              <a:t>43</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will need your userID and password, because clicking on this link pulls up the sign in screen to confirm you are with the CoM.  Please complete all sections and let us know when you need the article if there is a date by which it will no longer be useful.   Our turnaround time is very good and you should receive the article within 1-3 days.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Knowledge Demo knalij.com</a:t>
            </a:r>
          </a:p>
          <a:p>
            <a:r>
              <a:rPr lang="en-US" sz="1200" kern="1200" dirty="0" smtClean="0">
                <a:solidFill>
                  <a:schemeClr val="tx1"/>
                </a:solidFill>
                <a:effectLst/>
                <a:latin typeface="Arial" charset="0"/>
                <a:ea typeface="+mn-ea"/>
                <a:cs typeface="+mn-cs"/>
              </a:rPr>
              <a:t> </a:t>
            </a:r>
          </a:p>
          <a:p>
            <a:pPr lvl="0"/>
            <a:r>
              <a:rPr lang="en-US" sz="1200" kern="1200" dirty="0" smtClean="0">
                <a:solidFill>
                  <a:schemeClr val="tx1"/>
                </a:solidFill>
                <a:effectLst/>
                <a:latin typeface="Arial" charset="0"/>
                <a:ea typeface="+mn-ea"/>
                <a:cs typeface="+mn-cs"/>
              </a:rPr>
              <a:t>Use Chrome Browser (</a:t>
            </a:r>
            <a:r>
              <a:rPr lang="en-US" sz="1200" kern="1200" dirty="0" err="1" smtClean="0">
                <a:solidFill>
                  <a:schemeClr val="tx1"/>
                </a:solidFill>
                <a:effectLst/>
                <a:latin typeface="Arial" charset="0"/>
                <a:ea typeface="+mn-ea"/>
                <a:cs typeface="+mn-cs"/>
              </a:rPr>
              <a:t>FireFox</a:t>
            </a:r>
            <a:r>
              <a:rPr lang="en-US" sz="1200" kern="1200" dirty="0" smtClean="0">
                <a:solidFill>
                  <a:schemeClr val="tx1"/>
                </a:solidFill>
                <a:effectLst/>
                <a:latin typeface="Arial" charset="0"/>
                <a:ea typeface="+mn-ea"/>
                <a:cs typeface="+mn-cs"/>
              </a:rPr>
              <a:t> second choice)</a:t>
            </a:r>
          </a:p>
          <a:p>
            <a:pPr lvl="0"/>
            <a:r>
              <a:rPr lang="en-US" sz="1200" kern="1200" dirty="0" smtClean="0">
                <a:solidFill>
                  <a:schemeClr val="tx1"/>
                </a:solidFill>
                <a:effectLst/>
                <a:latin typeface="Arial" charset="0"/>
                <a:ea typeface="+mn-ea"/>
                <a:cs typeface="+mn-cs"/>
              </a:rPr>
              <a:t>Open Library site and open </a:t>
            </a:r>
            <a:r>
              <a:rPr lang="en-US" sz="1200" kern="1200" dirty="0" err="1" smtClean="0">
                <a:solidFill>
                  <a:schemeClr val="tx1"/>
                </a:solidFill>
                <a:effectLst/>
                <a:latin typeface="Arial" charset="0"/>
                <a:ea typeface="+mn-ea"/>
                <a:cs typeface="+mn-cs"/>
              </a:rPr>
              <a:t>Pubmed</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In another tab, open knalij.com</a:t>
            </a:r>
          </a:p>
          <a:p>
            <a:r>
              <a:rPr lang="en-US" sz="1200" b="1" kern="1200" dirty="0" smtClean="0">
                <a:solidFill>
                  <a:schemeClr val="tx1"/>
                </a:solidFill>
                <a:effectLst/>
                <a:latin typeface="Arial" charset="0"/>
                <a:ea typeface="+mn-ea"/>
                <a:cs typeface="+mn-cs"/>
              </a:rPr>
              <a:t>1</a:t>
            </a:r>
            <a:r>
              <a:rPr lang="en-US" sz="1200" b="1" kern="1200" baseline="30000" dirty="0" smtClean="0">
                <a:solidFill>
                  <a:schemeClr val="tx1"/>
                </a:solidFill>
                <a:effectLst/>
                <a:latin typeface="Arial" charset="0"/>
                <a:ea typeface="+mn-ea"/>
                <a:cs typeface="+mn-cs"/>
              </a:rPr>
              <a:t>st</a:t>
            </a:r>
            <a:r>
              <a:rPr lang="en-US" sz="1200" b="1" kern="1200" dirty="0" smtClean="0">
                <a:solidFill>
                  <a:schemeClr val="tx1"/>
                </a:solidFill>
                <a:effectLst/>
                <a:latin typeface="Arial" charset="0"/>
                <a:ea typeface="+mn-ea"/>
                <a:cs typeface="+mn-cs"/>
              </a:rPr>
              <a:t> Search</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“meaningful use”</a:t>
            </a:r>
          </a:p>
          <a:p>
            <a:pPr lvl="0"/>
            <a:r>
              <a:rPr lang="en-US" sz="1200" kern="1200" dirty="0" smtClean="0">
                <a:solidFill>
                  <a:schemeClr val="tx1"/>
                </a:solidFill>
                <a:effectLst/>
                <a:latin typeface="Arial" charset="0"/>
                <a:ea typeface="+mn-ea"/>
                <a:cs typeface="+mn-cs"/>
              </a:rPr>
              <a:t>Point out clusters, largest circles has most number of articles</a:t>
            </a:r>
          </a:p>
          <a:p>
            <a:pPr lvl="0"/>
            <a:r>
              <a:rPr lang="en-US" sz="1200" kern="1200" dirty="0" smtClean="0">
                <a:solidFill>
                  <a:schemeClr val="tx1"/>
                </a:solidFill>
                <a:effectLst/>
                <a:latin typeface="Arial" charset="0"/>
                <a:ea typeface="+mn-ea"/>
                <a:cs typeface="+mn-cs"/>
              </a:rPr>
              <a:t>Move cursor around look at cluster information</a:t>
            </a:r>
          </a:p>
          <a:p>
            <a:pPr lvl="0"/>
            <a:r>
              <a:rPr lang="en-US" sz="1200" kern="1200" dirty="0" smtClean="0">
                <a:solidFill>
                  <a:schemeClr val="tx1"/>
                </a:solidFill>
                <a:effectLst/>
                <a:latin typeface="Arial" charset="0"/>
                <a:ea typeface="+mn-ea"/>
                <a:cs typeface="+mn-cs"/>
              </a:rPr>
              <a:t>Tap a cluster circle to get menu to view articles in this cluster </a:t>
            </a:r>
          </a:p>
          <a:p>
            <a:pPr lvl="0"/>
            <a:r>
              <a:rPr lang="en-US" sz="1200" kern="1200" dirty="0" smtClean="0">
                <a:solidFill>
                  <a:schemeClr val="tx1"/>
                </a:solidFill>
                <a:effectLst/>
                <a:latin typeface="Arial" charset="0"/>
                <a:ea typeface="+mn-ea"/>
                <a:cs typeface="+mn-cs"/>
              </a:rPr>
              <a:t>Point out Cluster Information list at left</a:t>
            </a:r>
          </a:p>
          <a:p>
            <a:pPr lvl="0"/>
            <a:r>
              <a:rPr lang="en-US" sz="1200" kern="1200" dirty="0" smtClean="0">
                <a:solidFill>
                  <a:schemeClr val="tx1"/>
                </a:solidFill>
                <a:effectLst/>
                <a:latin typeface="Arial" charset="0"/>
                <a:ea typeface="+mn-ea"/>
                <a:cs typeface="+mn-cs"/>
              </a:rPr>
              <a:t>Filter by another term found in cluster name like “record”</a:t>
            </a:r>
          </a:p>
          <a:p>
            <a:r>
              <a:rPr lang="en-US" sz="1200" b="1" kern="1200" dirty="0" smtClean="0">
                <a:solidFill>
                  <a:schemeClr val="tx1"/>
                </a:solidFill>
                <a:effectLst/>
                <a:latin typeface="Arial" charset="0"/>
                <a:ea typeface="+mn-ea"/>
                <a:cs typeface="+mn-cs"/>
              </a:rPr>
              <a:t>Tools on screen</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Grid Panel</a:t>
            </a:r>
          </a:p>
          <a:p>
            <a:pPr lvl="0"/>
            <a:r>
              <a:rPr lang="en-US" sz="1200" kern="1200" dirty="0" smtClean="0">
                <a:solidFill>
                  <a:schemeClr val="tx1"/>
                </a:solidFill>
                <a:effectLst/>
                <a:latin typeface="Arial" charset="0"/>
                <a:ea typeface="+mn-ea"/>
                <a:cs typeface="+mn-cs"/>
              </a:rPr>
              <a:t>Time Machine </a:t>
            </a:r>
          </a:p>
          <a:p>
            <a:pPr lvl="0"/>
            <a:r>
              <a:rPr lang="en-US" sz="1200" kern="1200" dirty="0" smtClean="0">
                <a:solidFill>
                  <a:schemeClr val="tx1"/>
                </a:solidFill>
                <a:effectLst/>
                <a:latin typeface="Arial" charset="0"/>
                <a:ea typeface="+mn-ea"/>
                <a:cs typeface="+mn-cs"/>
              </a:rPr>
              <a:t>PDF</a:t>
            </a:r>
          </a:p>
          <a:p>
            <a:pPr lvl="0"/>
            <a:r>
              <a:rPr lang="en-US" sz="1200" kern="1200" dirty="0" smtClean="0">
                <a:solidFill>
                  <a:schemeClr val="tx1"/>
                </a:solidFill>
                <a:effectLst/>
                <a:latin typeface="Arial" charset="0"/>
                <a:ea typeface="+mn-ea"/>
                <a:cs typeface="+mn-cs"/>
              </a:rPr>
              <a:t>Navigation Buttons (or use cursor to grab and move screen and roller to zoom in and out)</a:t>
            </a:r>
          </a:p>
          <a:p>
            <a:pPr lvl="0"/>
            <a:r>
              <a:rPr lang="en-US" sz="1200" kern="1200" dirty="0" smtClean="0">
                <a:solidFill>
                  <a:schemeClr val="tx1"/>
                </a:solidFill>
                <a:effectLst/>
                <a:latin typeface="Arial" charset="0"/>
                <a:ea typeface="+mn-ea"/>
                <a:cs typeface="+mn-cs"/>
              </a:rPr>
              <a:t>Click on Articles (tiny circles) </a:t>
            </a:r>
          </a:p>
          <a:p>
            <a:pPr lvl="0"/>
            <a:r>
              <a:rPr lang="en-US" sz="1200" kern="1200" dirty="0" smtClean="0">
                <a:solidFill>
                  <a:schemeClr val="tx1"/>
                </a:solidFill>
                <a:effectLst/>
                <a:latin typeface="Arial" charset="0"/>
                <a:ea typeface="+mn-ea"/>
                <a:cs typeface="+mn-cs"/>
              </a:rPr>
              <a:t>Popup, to read abstract </a:t>
            </a:r>
          </a:p>
          <a:p>
            <a:pPr lvl="0"/>
            <a:r>
              <a:rPr lang="en-US" sz="1200" kern="1200" dirty="0" smtClean="0">
                <a:solidFill>
                  <a:schemeClr val="tx1"/>
                </a:solidFill>
                <a:effectLst/>
                <a:latin typeface="Arial" charset="0"/>
                <a:ea typeface="+mn-ea"/>
                <a:cs typeface="+mn-cs"/>
              </a:rPr>
              <a:t>Follow links to article on </a:t>
            </a:r>
            <a:r>
              <a:rPr lang="en-US" sz="1200" kern="1200" dirty="0" err="1" smtClean="0">
                <a:solidFill>
                  <a:schemeClr val="tx1"/>
                </a:solidFill>
                <a:effectLst/>
                <a:latin typeface="Arial" charset="0"/>
                <a:ea typeface="+mn-ea"/>
                <a:cs typeface="+mn-cs"/>
              </a:rPr>
              <a:t>Pubmed</a:t>
            </a:r>
            <a:r>
              <a:rPr lang="en-US" sz="1200" kern="1200" dirty="0" smtClean="0">
                <a:solidFill>
                  <a:schemeClr val="tx1"/>
                </a:solidFill>
                <a:effectLst/>
                <a:latin typeface="Arial" charset="0"/>
                <a:ea typeface="+mn-ea"/>
                <a:cs typeface="+mn-cs"/>
              </a:rPr>
              <a:t> if no free PDF available</a:t>
            </a:r>
          </a:p>
          <a:p>
            <a:pPr lvl="0"/>
            <a:r>
              <a:rPr lang="en-US" sz="1200" kern="1200" dirty="0" smtClean="0">
                <a:solidFill>
                  <a:schemeClr val="tx1"/>
                </a:solidFill>
                <a:effectLst/>
                <a:latin typeface="Arial" charset="0"/>
                <a:ea typeface="+mn-ea"/>
                <a:cs typeface="+mn-cs"/>
              </a:rPr>
              <a:t>If </a:t>
            </a:r>
            <a:r>
              <a:rPr lang="en-US" sz="1200" kern="1200" dirty="0" err="1" smtClean="0">
                <a:solidFill>
                  <a:schemeClr val="tx1"/>
                </a:solidFill>
                <a:effectLst/>
                <a:latin typeface="Arial" charset="0"/>
                <a:ea typeface="+mn-ea"/>
                <a:cs typeface="+mn-cs"/>
              </a:rPr>
              <a:t>Pubmed</a:t>
            </a:r>
            <a:r>
              <a:rPr lang="en-US" sz="1200" kern="1200" dirty="0" smtClean="0">
                <a:solidFill>
                  <a:schemeClr val="tx1"/>
                </a:solidFill>
                <a:effectLst/>
                <a:latin typeface="Arial" charset="0"/>
                <a:ea typeface="+mn-ea"/>
                <a:cs typeface="+mn-cs"/>
              </a:rPr>
              <a:t> opens there should be a red button if we have it.</a:t>
            </a:r>
          </a:p>
          <a:p>
            <a:r>
              <a:rPr lang="en-US" sz="1200" b="1" kern="1200" dirty="0" smtClean="0">
                <a:solidFill>
                  <a:schemeClr val="tx1"/>
                </a:solidFill>
                <a:effectLst/>
                <a:latin typeface="Arial" charset="0"/>
                <a:ea typeface="+mn-ea"/>
                <a:cs typeface="+mn-cs"/>
              </a:rPr>
              <a:t>Clusters</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Click on a cluster name in the list and the cluster circle will flash</a:t>
            </a:r>
          </a:p>
          <a:p>
            <a:pPr lvl="0"/>
            <a:r>
              <a:rPr lang="en-US" sz="1200" kern="1200" dirty="0" smtClean="0">
                <a:solidFill>
                  <a:schemeClr val="tx1"/>
                </a:solidFill>
                <a:effectLst/>
                <a:latin typeface="Arial" charset="0"/>
                <a:ea typeface="+mn-ea"/>
                <a:cs typeface="+mn-cs"/>
              </a:rPr>
              <a:t>Click on Cluster circle, menu comes up</a:t>
            </a:r>
          </a:p>
          <a:p>
            <a:pPr lvl="1"/>
            <a:r>
              <a:rPr lang="en-US" sz="1200" kern="1200" dirty="0" smtClean="0">
                <a:solidFill>
                  <a:schemeClr val="tx1"/>
                </a:solidFill>
                <a:effectLst/>
                <a:latin typeface="Arial" charset="0"/>
                <a:ea typeface="+mn-ea"/>
                <a:cs typeface="+mn-cs"/>
              </a:rPr>
              <a:t>Chose Focus Cluster… Click again and  opacity</a:t>
            </a:r>
          </a:p>
          <a:p>
            <a:pPr lvl="1"/>
            <a:r>
              <a:rPr lang="en-US" sz="1200" kern="1200" dirty="0" smtClean="0">
                <a:solidFill>
                  <a:schemeClr val="tx1"/>
                </a:solidFill>
                <a:effectLst/>
                <a:latin typeface="Arial" charset="0"/>
                <a:ea typeface="+mn-ea"/>
                <a:cs typeface="+mn-cs"/>
              </a:rPr>
              <a:t>Click Show Articles in  in cluster</a:t>
            </a:r>
          </a:p>
          <a:p>
            <a:pPr lvl="1"/>
            <a:r>
              <a:rPr lang="en-US" sz="1200" kern="1200" dirty="0" smtClean="0">
                <a:solidFill>
                  <a:schemeClr val="tx1"/>
                </a:solidFill>
                <a:effectLst/>
                <a:latin typeface="Arial" charset="0"/>
                <a:ea typeface="+mn-ea"/>
                <a:cs typeface="+mn-cs"/>
              </a:rPr>
              <a:t>Click on article in Cluster information pane</a:t>
            </a:r>
          </a:p>
          <a:p>
            <a:r>
              <a:rPr lang="en-US" sz="1200" b="1" kern="1200" dirty="0" smtClean="0">
                <a:solidFill>
                  <a:schemeClr val="tx1"/>
                </a:solidFill>
                <a:effectLst/>
                <a:latin typeface="Arial" charset="0"/>
                <a:ea typeface="+mn-ea"/>
                <a:cs typeface="+mn-cs"/>
              </a:rPr>
              <a:t>Advanced Search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Search builder by type of term</a:t>
            </a:r>
          </a:p>
          <a:p>
            <a:pPr lvl="0"/>
            <a:r>
              <a:rPr lang="en-US" sz="1200" kern="1200" dirty="0" smtClean="0">
                <a:solidFill>
                  <a:schemeClr val="tx1"/>
                </a:solidFill>
                <a:effectLst/>
                <a:latin typeface="Arial" charset="0"/>
                <a:ea typeface="+mn-ea"/>
                <a:cs typeface="+mn-cs"/>
              </a:rPr>
              <a:t>Medline fields</a:t>
            </a:r>
          </a:p>
          <a:p>
            <a:pPr lvl="0"/>
            <a:r>
              <a:rPr lang="en-US" sz="1200" kern="1200" dirty="0" err="1" smtClean="0">
                <a:solidFill>
                  <a:schemeClr val="tx1"/>
                </a:solidFill>
                <a:effectLst/>
                <a:latin typeface="Arial" charset="0"/>
                <a:ea typeface="+mn-ea"/>
                <a:cs typeface="+mn-cs"/>
              </a:rPr>
              <a:t>MeSH</a:t>
            </a:r>
            <a:r>
              <a:rPr lang="en-US" sz="1200" kern="1200" dirty="0" smtClean="0">
                <a:solidFill>
                  <a:schemeClr val="tx1"/>
                </a:solidFill>
                <a:effectLst/>
                <a:latin typeface="Arial" charset="0"/>
                <a:ea typeface="+mn-ea"/>
                <a:cs typeface="+mn-cs"/>
              </a:rPr>
              <a:t> Terms or Major subject Heading</a:t>
            </a:r>
          </a:p>
          <a:p>
            <a:r>
              <a:rPr lang="en-US" sz="1200" b="1" kern="1200" dirty="0" smtClean="0">
                <a:solidFill>
                  <a:schemeClr val="tx1"/>
                </a:solidFill>
                <a:effectLst/>
                <a:latin typeface="Arial" charset="0"/>
                <a:ea typeface="+mn-ea"/>
                <a:cs typeface="+mn-cs"/>
              </a:rPr>
              <a:t>New Search using Search Builder</a:t>
            </a:r>
            <a:endParaRPr lang="en-US" sz="1200" kern="1200" dirty="0" smtClean="0">
              <a:solidFill>
                <a:schemeClr val="tx1"/>
              </a:solidFill>
              <a:effectLst/>
              <a:latin typeface="Arial" charset="0"/>
              <a:ea typeface="+mn-ea"/>
              <a:cs typeface="+mn-cs"/>
            </a:endParaRPr>
          </a:p>
          <a:p>
            <a:pPr lvl="0"/>
            <a:r>
              <a:rPr lang="en-US" sz="1200" kern="1200" dirty="0" err="1" smtClean="0">
                <a:solidFill>
                  <a:schemeClr val="tx1"/>
                </a:solidFill>
                <a:effectLst/>
                <a:latin typeface="Arial" charset="0"/>
                <a:ea typeface="+mn-ea"/>
                <a:cs typeface="+mn-cs"/>
              </a:rPr>
              <a:t>MeSH</a:t>
            </a:r>
            <a:r>
              <a:rPr lang="en-US" sz="1200" kern="1200" dirty="0" smtClean="0">
                <a:solidFill>
                  <a:schemeClr val="tx1"/>
                </a:solidFill>
                <a:effectLst/>
                <a:latin typeface="Arial" charset="0"/>
                <a:ea typeface="+mn-ea"/>
                <a:cs typeface="+mn-cs"/>
              </a:rPr>
              <a:t> Term </a:t>
            </a:r>
            <a:r>
              <a:rPr lang="en-US" sz="1200" i="1" kern="1200" dirty="0" smtClean="0">
                <a:solidFill>
                  <a:schemeClr val="tx1"/>
                </a:solidFill>
                <a:effectLst/>
                <a:latin typeface="Arial" charset="0"/>
                <a:ea typeface="+mn-ea"/>
                <a:cs typeface="+mn-cs"/>
              </a:rPr>
              <a:t>smoking cessation </a:t>
            </a:r>
            <a:r>
              <a:rPr lang="en-US" sz="1200" kern="1200" dirty="0" smtClean="0">
                <a:solidFill>
                  <a:schemeClr val="tx1"/>
                </a:solidFill>
                <a:effectLst/>
                <a:latin typeface="Arial" charset="0"/>
                <a:ea typeface="+mn-ea"/>
                <a:cs typeface="+mn-cs"/>
              </a:rPr>
              <a:t>Add</a:t>
            </a:r>
          </a:p>
          <a:p>
            <a:pPr lvl="0"/>
            <a:r>
              <a:rPr lang="en-US" sz="1200" kern="1200" dirty="0" err="1" smtClean="0">
                <a:solidFill>
                  <a:schemeClr val="tx1"/>
                </a:solidFill>
                <a:effectLst/>
                <a:latin typeface="Arial" charset="0"/>
                <a:ea typeface="+mn-ea"/>
                <a:cs typeface="+mn-cs"/>
              </a:rPr>
              <a:t>MeSH</a:t>
            </a:r>
            <a:r>
              <a:rPr lang="en-US" sz="1200" kern="1200" dirty="0" smtClean="0">
                <a:solidFill>
                  <a:schemeClr val="tx1"/>
                </a:solidFill>
                <a:effectLst/>
                <a:latin typeface="Arial" charset="0"/>
                <a:ea typeface="+mn-ea"/>
                <a:cs typeface="+mn-cs"/>
              </a:rPr>
              <a:t> Term </a:t>
            </a:r>
            <a:r>
              <a:rPr lang="en-US" sz="1200" i="1" kern="1200" dirty="0" smtClean="0">
                <a:solidFill>
                  <a:schemeClr val="tx1"/>
                </a:solidFill>
                <a:effectLst/>
                <a:latin typeface="Arial" charset="0"/>
                <a:ea typeface="+mn-ea"/>
                <a:cs typeface="+mn-cs"/>
              </a:rPr>
              <a:t>social support  </a:t>
            </a:r>
            <a:r>
              <a:rPr lang="en-US" sz="1200" kern="1200" dirty="0" smtClean="0">
                <a:solidFill>
                  <a:schemeClr val="tx1"/>
                </a:solidFill>
                <a:effectLst/>
                <a:latin typeface="Arial" charset="0"/>
                <a:ea typeface="+mn-ea"/>
                <a:cs typeface="+mn-cs"/>
              </a:rPr>
              <a:t>Add</a:t>
            </a:r>
          </a:p>
          <a:p>
            <a:pPr lvl="0"/>
            <a:r>
              <a:rPr lang="en-US" sz="1200" kern="1200" dirty="0" smtClean="0">
                <a:solidFill>
                  <a:schemeClr val="tx1"/>
                </a:solidFill>
                <a:effectLst/>
                <a:latin typeface="Arial" charset="0"/>
                <a:ea typeface="+mn-ea"/>
                <a:cs typeface="+mn-cs"/>
              </a:rPr>
              <a:t>Search</a:t>
            </a:r>
          </a:p>
          <a:p>
            <a:pPr lvl="0"/>
            <a:r>
              <a:rPr lang="en-US" sz="1200" kern="1200" dirty="0" smtClean="0">
                <a:solidFill>
                  <a:schemeClr val="tx1"/>
                </a:solidFill>
                <a:effectLst/>
                <a:latin typeface="Arial" charset="0"/>
                <a:ea typeface="+mn-ea"/>
                <a:cs typeface="+mn-cs"/>
              </a:rPr>
              <a:t>Take out </a:t>
            </a:r>
            <a:r>
              <a:rPr lang="en-US" sz="1200" i="1" kern="1200" dirty="0" smtClean="0">
                <a:solidFill>
                  <a:schemeClr val="tx1"/>
                </a:solidFill>
                <a:effectLst/>
                <a:latin typeface="Arial" charset="0"/>
                <a:ea typeface="+mn-ea"/>
                <a:cs typeface="+mn-cs"/>
              </a:rPr>
              <a:t>social network</a:t>
            </a:r>
            <a:r>
              <a:rPr lang="en-US" sz="1200" kern="1200" dirty="0" smtClean="0">
                <a:solidFill>
                  <a:schemeClr val="tx1"/>
                </a:solidFill>
                <a:effectLst/>
                <a:latin typeface="Arial" charset="0"/>
                <a:ea typeface="+mn-ea"/>
                <a:cs typeface="+mn-cs"/>
              </a:rPr>
              <a:t> and put in </a:t>
            </a:r>
            <a:r>
              <a:rPr lang="en-US" sz="1200" i="1" kern="1200" dirty="0" smtClean="0">
                <a:solidFill>
                  <a:schemeClr val="tx1"/>
                </a:solidFill>
                <a:effectLst/>
                <a:latin typeface="Arial" charset="0"/>
                <a:ea typeface="+mn-ea"/>
                <a:cs typeface="+mn-cs"/>
              </a:rPr>
              <a:t>Health Policy</a:t>
            </a:r>
            <a:r>
              <a:rPr lang="en-US" sz="1200" kern="1200" dirty="0" smtClean="0">
                <a:solidFill>
                  <a:schemeClr val="tx1"/>
                </a:solidFill>
                <a:effectLst/>
                <a:latin typeface="Arial" charset="0"/>
                <a:ea typeface="+mn-ea"/>
                <a:cs typeface="+mn-cs"/>
              </a:rPr>
              <a:t> as </a:t>
            </a:r>
            <a:r>
              <a:rPr lang="en-US" sz="1200" kern="1200" dirty="0" err="1" smtClean="0">
                <a:solidFill>
                  <a:schemeClr val="tx1"/>
                </a:solidFill>
                <a:effectLst/>
                <a:latin typeface="Arial" charset="0"/>
                <a:ea typeface="+mn-ea"/>
                <a:cs typeface="+mn-cs"/>
              </a:rPr>
              <a:t>MeSH</a:t>
            </a:r>
            <a:r>
              <a:rPr lang="en-US" sz="1200" kern="1200" dirty="0" smtClean="0">
                <a:solidFill>
                  <a:schemeClr val="tx1"/>
                </a:solidFill>
                <a:effectLst/>
                <a:latin typeface="Arial" charset="0"/>
                <a:ea typeface="+mn-ea"/>
                <a:cs typeface="+mn-cs"/>
              </a:rPr>
              <a:t> Term</a:t>
            </a:r>
          </a:p>
          <a:p>
            <a:r>
              <a:rPr lang="en-US" sz="1200" b="1" kern="1200" dirty="0" smtClean="0">
                <a:solidFill>
                  <a:schemeClr val="tx1"/>
                </a:solidFill>
                <a:effectLst/>
                <a:latin typeface="Arial" charset="0"/>
                <a:ea typeface="+mn-ea"/>
                <a:cs typeface="+mn-cs"/>
              </a:rPr>
              <a:t>Types of Searches</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Co-author Map</a:t>
            </a:r>
          </a:p>
          <a:p>
            <a:pPr lvl="0"/>
            <a:r>
              <a:rPr lang="en-US" sz="1200" kern="1200" dirty="0" smtClean="0">
                <a:solidFill>
                  <a:schemeClr val="tx1"/>
                </a:solidFill>
                <a:effectLst/>
                <a:latin typeface="Arial" charset="0"/>
                <a:ea typeface="+mn-ea"/>
                <a:cs typeface="+mn-cs"/>
              </a:rPr>
              <a:t>Journal Cluster Map</a:t>
            </a:r>
          </a:p>
          <a:p>
            <a:pPr lvl="0"/>
            <a:r>
              <a:rPr lang="en-US" sz="1200" kern="1200" dirty="0" smtClean="0">
                <a:solidFill>
                  <a:schemeClr val="tx1"/>
                </a:solidFill>
                <a:effectLst/>
                <a:latin typeface="Arial" charset="0"/>
                <a:ea typeface="+mn-ea"/>
                <a:cs typeface="+mn-cs"/>
              </a:rPr>
              <a:t>Impact of funding Map</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Have audience pick their general topic and do a search.  This tool is best for brainstorming paper or research question topics, so start at a high level and focus down.</a:t>
            </a: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755A1410-9B7D-4618-B4AE-EB77914959D0}" type="slidenum">
              <a:rPr lang="en-US" smtClean="0"/>
              <a:pPr>
                <a:defRPr/>
              </a:pPr>
              <a:t>45</a:t>
            </a:fld>
            <a:endParaRPr lang="en-US"/>
          </a:p>
        </p:txBody>
      </p:sp>
    </p:spTree>
    <p:extLst>
      <p:ext uri="{BB962C8B-B14F-4D97-AF65-F5344CB8AC3E}">
        <p14:creationId xmlns:p14="http://schemas.microsoft.com/office/powerpoint/2010/main" val="800886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search </a:t>
            </a:r>
            <a:r>
              <a:rPr lang="en-US" dirty="0" err="1" smtClean="0"/>
              <a:t>Pubmed</a:t>
            </a:r>
            <a:r>
              <a:rPr lang="en-US" dirty="0" smtClean="0"/>
              <a:t> using the </a:t>
            </a:r>
            <a:r>
              <a:rPr lang="en-US" dirty="0" err="1" smtClean="0"/>
              <a:t>uCentral</a:t>
            </a:r>
            <a:r>
              <a:rPr lang="en-US" dirty="0" smtClean="0"/>
              <a:t> Medline search on an iPad or Android tablet.</a:t>
            </a:r>
            <a:r>
              <a:rPr lang="en-US" baseline="0" dirty="0" smtClean="0"/>
              <a:t>  However, while it is supposed to be connected to the FSU library holdings, the functionality is clunky.</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46</a:t>
            </a:fld>
            <a:endParaRPr lang="en-US"/>
          </a:p>
        </p:txBody>
      </p:sp>
    </p:spTree>
    <p:extLst>
      <p:ext uri="{BB962C8B-B14F-4D97-AF65-F5344CB8AC3E}">
        <p14:creationId xmlns:p14="http://schemas.microsoft.com/office/powerpoint/2010/main" val="3808044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you start, click on Off Campus Access and </a:t>
            </a:r>
            <a:r>
              <a:rPr lang="en-US" dirty="0" smtClean="0"/>
              <a:t>Log into EZProxy.</a:t>
            </a:r>
            <a:r>
              <a:rPr lang="en-US" baseline="0" dirty="0" smtClean="0"/>
              <a:t>  Then you can follow the links to the article.</a:t>
            </a:r>
          </a:p>
          <a:p>
            <a:r>
              <a:rPr lang="en-US" baseline="0" dirty="0" smtClean="0"/>
              <a:t>You can’t save the article, only read it.</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47</a:t>
            </a:fld>
            <a:endParaRPr lang="en-US"/>
          </a:p>
        </p:txBody>
      </p:sp>
    </p:spTree>
    <p:extLst>
      <p:ext uri="{BB962C8B-B14F-4D97-AF65-F5344CB8AC3E}">
        <p14:creationId xmlns:p14="http://schemas.microsoft.com/office/powerpoint/2010/main" val="155559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772016F3-25E6-499C-9EB7-200DBEBCAF22}" type="slidenum">
              <a:rPr lang="en-US" smtClean="0"/>
              <a:pPr/>
              <a:t>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new resource</a:t>
            </a:r>
            <a:r>
              <a:rPr lang="en-US" baseline="0" dirty="0" smtClean="0"/>
              <a:t> that is also available for tablets (iPad or Android tablets).  </a:t>
            </a:r>
            <a:r>
              <a:rPr lang="en-US" baseline="0" dirty="0" err="1" smtClean="0"/>
              <a:t>Browzine</a:t>
            </a:r>
            <a:r>
              <a:rPr lang="en-US" baseline="0" dirty="0" smtClean="0"/>
              <a:t> allows you to select the journals you wish to read regularly from the </a:t>
            </a:r>
            <a:r>
              <a:rPr lang="en-US" baseline="0" dirty="0" err="1" smtClean="0"/>
              <a:t>CoM</a:t>
            </a:r>
            <a:r>
              <a:rPr lang="en-US" baseline="0" dirty="0" smtClean="0"/>
              <a:t> library subscriptions and add them to your bookshelf, then read or save any article you wish.  You can set it to alert you to new articles.  There is a handout about how to set it up.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48</a:t>
            </a:fld>
            <a:endParaRPr lang="en-US"/>
          </a:p>
        </p:txBody>
      </p:sp>
    </p:spTree>
    <p:extLst>
      <p:ext uri="{BB962C8B-B14F-4D97-AF65-F5344CB8AC3E}">
        <p14:creationId xmlns:p14="http://schemas.microsoft.com/office/powerpoint/2010/main" val="2822873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default browser is the browser (Internet Explorer,</a:t>
            </a:r>
            <a:r>
              <a:rPr lang="en-US" baseline="0" dirty="0" smtClean="0"/>
              <a:t> Firefox, Chrome or Safari) that starts automatically when you click on a hyperlink in any other program.  Most Windows machines set IE as the default browser.  If you plan to follow links to articles in Dynamed, go to the library web page and log into </a:t>
            </a:r>
            <a:r>
              <a:rPr lang="en-US" baseline="0" dirty="0" err="1" smtClean="0"/>
              <a:t>EZProxy</a:t>
            </a:r>
            <a:r>
              <a:rPr lang="en-US" baseline="0" dirty="0" smtClean="0"/>
              <a:t>, then open </a:t>
            </a:r>
            <a:r>
              <a:rPr lang="en-US" baseline="0" dirty="0" err="1" smtClean="0"/>
              <a:t>Pubmed</a:t>
            </a:r>
            <a:r>
              <a:rPr lang="en-US" baseline="0" dirty="0" smtClean="0"/>
              <a:t> from the link in the </a:t>
            </a:r>
            <a:r>
              <a:rPr lang="en-US" baseline="0" dirty="0" err="1" smtClean="0"/>
              <a:t>MedResources</a:t>
            </a:r>
            <a:r>
              <a:rPr lang="en-US" baseline="0" dirty="0" smtClean="0"/>
              <a:t> list.  You can minimize this.  Then go back to the library and open Dynamed.  The links will take you to </a:t>
            </a:r>
            <a:r>
              <a:rPr lang="en-US" baseline="0" dirty="0" err="1" smtClean="0"/>
              <a:t>Pubmed</a:t>
            </a:r>
            <a:r>
              <a:rPr lang="en-US" baseline="0" dirty="0" smtClean="0"/>
              <a:t> and the big red buttons will be there. </a:t>
            </a:r>
            <a:endParaRPr lang="en-US" dirty="0"/>
          </a:p>
        </p:txBody>
      </p:sp>
      <p:sp>
        <p:nvSpPr>
          <p:cNvPr id="4" name="Slide Number Placeholder 3"/>
          <p:cNvSpPr>
            <a:spLocks noGrp="1"/>
          </p:cNvSpPr>
          <p:nvPr>
            <p:ph type="sldNum" sz="quarter" idx="10"/>
          </p:nvPr>
        </p:nvSpPr>
        <p:spPr/>
        <p:txBody>
          <a:bodyPr/>
          <a:lstStyle/>
          <a:p>
            <a:pPr>
              <a:defRPr/>
            </a:pPr>
            <a:fld id="{18D26315-7F47-480E-833F-1017CE66EF89}" type="slidenum">
              <a:rPr lang="en-US" smtClean="0"/>
              <a:pPr>
                <a:defRPr/>
              </a:pPr>
              <a:t>49</a:t>
            </a:fld>
            <a:endParaRPr lang="en-US"/>
          </a:p>
        </p:txBody>
      </p:sp>
    </p:spTree>
    <p:extLst>
      <p:ext uri="{BB962C8B-B14F-4D97-AF65-F5344CB8AC3E}">
        <p14:creationId xmlns:p14="http://schemas.microsoft.com/office/powerpoint/2010/main" val="406451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281E07C0-FE49-4CFD-BBD3-DD328599926E}" type="slidenum">
              <a:rPr lang="en-US" smtClean="0"/>
              <a:pPr/>
              <a:t>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5E2FB3FB-DD4B-4FD4-A434-58F942F88F51}" type="slidenum">
              <a:rPr lang="en-US" smtClean="0"/>
              <a:pPr/>
              <a:t>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someone says Primary Literature, they usually mean something that is peer reviewed, like a journal article published in a peer reviewed journal or a textbook from a highly respected author who quotes from and cites peer reviewed articles.  </a:t>
            </a:r>
          </a:p>
          <a:p>
            <a:pPr eaLnBrk="1" hangingPunct="1"/>
            <a:r>
              <a:rPr lang="en-US" smtClean="0"/>
              <a:t>The secondary level of references or literature refers to things like newspaper articles, authoritative web sites, and such that are usually opinions or reports of occurrences, news, surveys, and such.  Also included in secondary sites are databases like the ones at the CDC which are statistics collected from state and local agencies.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666C78FA-B218-4A3F-9D57-856EA52083A2}" type="slidenum">
              <a:rPr lang="en-US" smtClean="0"/>
              <a:pPr/>
              <a:t>9</a:t>
            </a:fld>
            <a:endParaRPr lang="en-US" smtClean="0"/>
          </a:p>
        </p:txBody>
      </p:sp>
      <p:sp>
        <p:nvSpPr>
          <p:cNvPr id="86019" name="Rectangle 2"/>
          <p:cNvSpPr>
            <a:spLocks noGrp="1" noRot="1" noChangeAspect="1" noChangeArrowheads="1" noTextEdit="1"/>
          </p:cNvSpPr>
          <p:nvPr>
            <p:ph type="sldImg"/>
          </p:nvPr>
        </p:nvSpPr>
        <p:spPr>
          <a:xfrm>
            <a:off x="1173163" y="695325"/>
            <a:ext cx="2484437" cy="1862138"/>
          </a:xfrm>
          <a:ln/>
        </p:spPr>
      </p:sp>
      <p:sp>
        <p:nvSpPr>
          <p:cNvPr id="86020" name="Rectangle 3"/>
          <p:cNvSpPr>
            <a:spLocks noGrp="1" noChangeArrowheads="1"/>
          </p:cNvSpPr>
          <p:nvPr>
            <p:ph type="body" idx="1"/>
          </p:nvPr>
        </p:nvSpPr>
        <p:spPr>
          <a:xfrm>
            <a:off x="700088" y="2633663"/>
            <a:ext cx="5610225" cy="5967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Primary Information Source: </a:t>
            </a:r>
          </a:p>
          <a:p>
            <a:pPr lvl="1" eaLnBrk="1" hangingPunct="1"/>
            <a:r>
              <a:rPr lang="en-US" sz="1000" b="1" smtClean="0">
                <a:hlinkClick r:id="rId3"/>
              </a:rPr>
              <a:t> </a:t>
            </a:r>
            <a:r>
              <a:rPr lang="en-US" sz="1000" smtClean="0"/>
              <a:t>Articles in scientific journals that report the findings from research studies and experiments are considered "primary" information sources, because they are "first hand" accounts of the actual research and the results, i.e. the original scientific evidence. Papers about original empirical research must conform to acceptable scientific standards for conducting and reporting such research, and must pass </a:t>
            </a:r>
            <a:r>
              <a:rPr lang="en-US" sz="1000" smtClean="0">
                <a:hlinkClick r:id="rId4"/>
              </a:rPr>
              <a:t>peer-review</a:t>
            </a:r>
            <a:r>
              <a:rPr lang="en-US" sz="1000" smtClean="0"/>
              <a:t> to be published as articles in a scientific journal</a:t>
            </a:r>
          </a:p>
          <a:p>
            <a:pPr eaLnBrk="1" hangingPunct="1"/>
            <a:r>
              <a:rPr lang="en-US" sz="1000" b="1" smtClean="0"/>
              <a:t>Secondary Information Source: </a:t>
            </a:r>
            <a:endParaRPr lang="en-US" sz="1000" smtClean="0"/>
          </a:p>
          <a:p>
            <a:pPr lvl="1" eaLnBrk="1" hangingPunct="1"/>
            <a:r>
              <a:rPr lang="en-US" sz="1000" smtClean="0">
                <a:hlinkClick r:id="rId3"/>
              </a:rPr>
              <a:t> </a:t>
            </a:r>
            <a:r>
              <a:rPr lang="en-US" sz="1000" smtClean="0"/>
              <a:t>The various original scientific studies described above generate a wealth of "primary evidence" that periodically needs to be gathered, organized, and assessed by the clinical and scientific communities to give us a sense of the current "state of the science" on a given topic. These types of research "Review" articles are considered a secondary source because they are "second-hand" accounts which integrate the scientific evidence from a number of original research studies. However, such scientific "Review" articles must also conform to scientifically acceptable methodologic standards for gathering, synthesizing, and reporting the available evidence, and also must be </a:t>
            </a:r>
            <a:r>
              <a:rPr lang="en-US" sz="1000" smtClean="0">
                <a:hlinkClick r:id="rId4"/>
              </a:rPr>
              <a:t>peer-reviewed</a:t>
            </a:r>
            <a:r>
              <a:rPr lang="en-US" sz="1000" smtClean="0"/>
              <a:t> before being published in a reputable scientific journal. </a:t>
            </a:r>
          </a:p>
          <a:p>
            <a:pPr lvl="1" eaLnBrk="1" hangingPunct="1"/>
            <a:endParaRPr lang="en-US" sz="1000" smtClean="0"/>
          </a:p>
          <a:p>
            <a:pPr eaLnBrk="1" hangingPunct="1"/>
            <a:r>
              <a:rPr lang="en-US" sz="1000" b="1" smtClean="0"/>
              <a:t>Tertiary Information Sources: </a:t>
            </a:r>
            <a:endParaRPr lang="en-US" sz="1000" smtClean="0"/>
          </a:p>
          <a:p>
            <a:pPr lvl="1" eaLnBrk="1" hangingPunct="1"/>
            <a:r>
              <a:rPr lang="en-US" sz="1000" smtClean="0"/>
              <a:t>Textbooks offer an example of a usually reliable source of information, that may or may not be peer-reviewed. The more accurate and reliable textbooks will contain information that is drawn only from the evidence from primary and secondary source articles that have been published in the </a:t>
            </a:r>
            <a:r>
              <a:rPr lang="en-US" sz="1000" smtClean="0">
                <a:hlinkClick r:id="rId4"/>
              </a:rPr>
              <a:t>peer-reviewed</a:t>
            </a:r>
            <a:r>
              <a:rPr lang="en-US" sz="1000" smtClean="0"/>
              <a:t> scientific literature, and that conform to scientific standards for summarizing and interpreting that information.  For instance, the author(s) of an accurate and reliable textbook will appropriately and objectively summarize all information available on a topic, and not just "pick and choose" certain evidence or interpret the selected evidence in a biased manner.  </a:t>
            </a:r>
          </a:p>
          <a:p>
            <a:pPr lvl="1" eaLnBrk="1" hangingPunct="1"/>
            <a:r>
              <a:rPr lang="en-US" sz="1000" smtClean="0"/>
              <a:t>  </a:t>
            </a:r>
          </a:p>
          <a:p>
            <a:pPr lvl="1" eaLnBrk="1" hangingPunct="1"/>
            <a:r>
              <a:rPr lang="en-US" sz="1000" smtClean="0"/>
              <a:t>In accredited institutions, textbooks are reviewed and approved by the faculty of the institution, which provides another level of "peer-review" of the information in the textbook. Textbooks in wide use by a number of accredited institutions may give a further indication of the extent to which educators, clinicians, and scientists consider the book a credible and legitimate source of accurate and complete information</a:t>
            </a:r>
          </a:p>
          <a:p>
            <a:pPr lvl="1" eaLnBrk="1" hangingPunct="1"/>
            <a:endParaRPr lang="en-US" sz="1000" smtClean="0"/>
          </a:p>
          <a:p>
            <a:pPr lvl="1" eaLnBrk="1" hangingPunct="1"/>
            <a:r>
              <a:rPr lang="en-US" smtClean="0"/>
              <a:t>http://www.chiroweb.com/vaccinfo/authoritative_sources.html </a:t>
            </a:r>
            <a:endParaRPr lang="en-US" sz="1000" smtClean="0"/>
          </a:p>
          <a:p>
            <a:pPr eaLnBrk="1" hangingPunct="1"/>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A31E65ED-A532-441E-9D57-A75E892B2AD7}"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defRPr>
            </a:lvl1pPr>
            <a:lvl2pPr marL="742950" indent="-285750" defTabSz="908050">
              <a:defRPr>
                <a:solidFill>
                  <a:schemeClr val="tx1"/>
                </a:solidFill>
                <a:latin typeface="Arial" charset="0"/>
              </a:defRPr>
            </a:lvl2pPr>
            <a:lvl3pPr marL="1143000" indent="-228600" defTabSz="908050">
              <a:defRPr>
                <a:solidFill>
                  <a:schemeClr val="tx1"/>
                </a:solidFill>
                <a:latin typeface="Arial" charset="0"/>
              </a:defRPr>
            </a:lvl3pPr>
            <a:lvl4pPr marL="1600200" indent="-228600" defTabSz="908050">
              <a:defRPr>
                <a:solidFill>
                  <a:schemeClr val="tx1"/>
                </a:solidFill>
                <a:latin typeface="Arial" charset="0"/>
              </a:defRPr>
            </a:lvl4pPr>
            <a:lvl5pPr marL="2057400" indent="-228600" defTabSz="90805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fld id="{18822429-3564-4978-A178-D3D026E124F4}" type="slidenum">
              <a:rPr lang="en-US" smtClean="0"/>
              <a:pPr/>
              <a:t>11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Depending on your topic, you may need to search a variety of periodicals other than just medical.  We have a number of databases of citations from other types of publications.  These can be found using the FSU Databases A-Z on the Library web page.  Some of there include the: </a:t>
            </a:r>
          </a:p>
          <a:p>
            <a:pPr eaLnBrk="1" hangingPunct="1">
              <a:lnSpc>
                <a:spcPct val="90000"/>
              </a:lnSpc>
            </a:pPr>
            <a:r>
              <a:rPr lang="en-US" b="1" smtClean="0"/>
              <a:t>ERIC</a:t>
            </a:r>
            <a:r>
              <a:rPr lang="en-US" smtClean="0"/>
              <a:t> database of educational peer reviewed journals. Sponsored by the U.S. Department of Education to provide extensive access to educational-related literature. The ERIC database corresponds to two printed journals: Resources in Education (RIE) and Current Index to Journals in Education (CIJE). Coverage from 1966 - </a:t>
            </a:r>
          </a:p>
          <a:p>
            <a:pPr eaLnBrk="1" hangingPunct="1">
              <a:lnSpc>
                <a:spcPct val="90000"/>
              </a:lnSpc>
            </a:pPr>
            <a:r>
              <a:rPr lang="en-US" b="1" smtClean="0"/>
              <a:t>Lexis-Nexis </a:t>
            </a:r>
            <a:r>
              <a:rPr lang="en-US" smtClean="0"/>
              <a:t>academic universe which has full-text coverage of general news, business, legal, governmental and other topics.  </a:t>
            </a:r>
          </a:p>
          <a:p>
            <a:pPr eaLnBrk="1" hangingPunct="1">
              <a:lnSpc>
                <a:spcPct val="90000"/>
              </a:lnSpc>
            </a:pPr>
            <a:r>
              <a:rPr lang="en-US" smtClean="0"/>
              <a:t>The </a:t>
            </a:r>
            <a:r>
              <a:rPr lang="en-US" b="1" smtClean="0"/>
              <a:t>Newspaper Abstracts</a:t>
            </a:r>
            <a:r>
              <a:rPr lang="en-US" smtClean="0"/>
              <a:t> which contains the abstracts from 25 major newspapers including the New York Times, Wall Street Journal, Washing Post, etc.  </a:t>
            </a:r>
          </a:p>
          <a:p>
            <a:pPr eaLnBrk="1" hangingPunct="1">
              <a:lnSpc>
                <a:spcPct val="90000"/>
              </a:lnSpc>
            </a:pPr>
            <a:r>
              <a:rPr lang="en-US" b="1" smtClean="0"/>
              <a:t>PsychINFO</a:t>
            </a:r>
            <a:r>
              <a:rPr lang="en-US" smtClean="0"/>
              <a:t> is the online version of Psychological Abstracts, 1887 to present. Covers journal articles, book chapters, books, technical reports, and dissertations, in psychology and psychological aspects of related disciplines. Some links to full text. </a:t>
            </a:r>
          </a:p>
          <a:p>
            <a:pPr eaLnBrk="1" hangingPunct="1">
              <a:lnSpc>
                <a:spcPct val="90000"/>
              </a:lnSpc>
            </a:pPr>
            <a:r>
              <a:rPr lang="en-US" b="1" smtClean="0"/>
              <a:t>Web of Knowledge</a:t>
            </a:r>
            <a:r>
              <a:rPr lang="en-US" smtClean="0"/>
              <a:t> (ISI) Includes Science Citation Index, Social Science Citation Index, and Arts &amp; Humanities Citation Index. Links to some full text. Now part of the Web of Knowledge.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33400" y="895350"/>
            <a:ext cx="86868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endParaRPr lang="en-US" sz="2000" b="1" cap="small" dirty="0">
              <a:solidFill>
                <a:srgbClr val="CDC092"/>
              </a:solidFill>
              <a:latin typeface="Garamond" pitchFamily="18" charset="0"/>
              <a:cs typeface="+mn-cs"/>
            </a:endParaRPr>
          </a:p>
        </p:txBody>
      </p:sp>
      <p:sp>
        <p:nvSpPr>
          <p:cNvPr id="7" name="TextBox 6"/>
          <p:cNvSpPr txBox="1"/>
          <p:nvPr/>
        </p:nvSpPr>
        <p:spPr>
          <a:xfrm>
            <a:off x="381000" y="1274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8" name="Picture 5" descr="C:\Users\amber.smalley\Desktop\Gold Seal.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solidFill>
                  <a:schemeClr val="tx1">
                    <a:lumMod val="75000"/>
                    <a:lumOff val="25000"/>
                  </a:schemeClr>
                </a:solidFill>
              </a:defRPr>
            </a:lvl1pPr>
          </a:lstStyle>
          <a:p>
            <a:pPr>
              <a:defRPr/>
            </a:pPr>
            <a:endParaRPr lang="en-US"/>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smtClean="0"/>
              <a:t>Spring 2013</a:t>
            </a:r>
            <a:endParaRPr lang="en-US"/>
          </a:p>
        </p:txBody>
      </p:sp>
      <p:sp>
        <p:nvSpPr>
          <p:cNvPr id="11" name="Slide Number Placeholder 5"/>
          <p:cNvSpPr>
            <a:spLocks noGrp="1"/>
          </p:cNvSpPr>
          <p:nvPr>
            <p:ph type="sldNum" sz="quarter" idx="12"/>
          </p:nvPr>
        </p:nvSpPr>
        <p:spPr/>
        <p:txBody>
          <a:bodyPr/>
          <a:lstStyle>
            <a:lvl1pPr>
              <a:defRPr smtClean="0">
                <a:solidFill>
                  <a:schemeClr val="tx1">
                    <a:lumMod val="75000"/>
                    <a:lumOff val="25000"/>
                  </a:schemeClr>
                </a:solidFill>
              </a:defRPr>
            </a:lvl1pPr>
          </a:lstStyle>
          <a:p>
            <a:pPr>
              <a:defRPr/>
            </a:pPr>
            <a:fld id="{F6747631-6C6B-4724-B5D2-E36F391F1FAB}" type="slidenum">
              <a:rPr lang="en-US" smtClean="0"/>
              <a:pPr>
                <a:defRPr/>
              </a:pPr>
              <a:t>‹#›</a:t>
            </a:fld>
            <a:endParaRPr lang="en-US"/>
          </a:p>
        </p:txBody>
      </p:sp>
    </p:spTree>
    <p:extLst>
      <p:ext uri="{BB962C8B-B14F-4D97-AF65-F5344CB8AC3E}">
        <p14:creationId xmlns:p14="http://schemas.microsoft.com/office/powerpoint/2010/main" val="1442603266"/>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91A56329-3C29-46BC-B3EF-D515F6D445E2}" type="slidenum">
              <a:rPr lang="en-US" smtClean="0"/>
              <a:pPr>
                <a:defRPr/>
              </a:pPr>
              <a:t>‹#›</a:t>
            </a:fld>
            <a:endParaRPr lang="en-US"/>
          </a:p>
        </p:txBody>
      </p:sp>
    </p:spTree>
    <p:extLst>
      <p:ext uri="{BB962C8B-B14F-4D97-AF65-F5344CB8AC3E}">
        <p14:creationId xmlns:p14="http://schemas.microsoft.com/office/powerpoint/2010/main" val="60381071"/>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F64E74D2-CB4D-4FCD-82B2-1530D0431B4E}" type="slidenum">
              <a:rPr lang="en-US" smtClean="0"/>
              <a:pPr>
                <a:defRPr/>
              </a:pPr>
              <a:t>‹#›</a:t>
            </a:fld>
            <a:endParaRPr lang="en-US"/>
          </a:p>
        </p:txBody>
      </p:sp>
    </p:spTree>
    <p:extLst>
      <p:ext uri="{BB962C8B-B14F-4D97-AF65-F5344CB8AC3E}">
        <p14:creationId xmlns:p14="http://schemas.microsoft.com/office/powerpoint/2010/main" val="316773802"/>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B0CD4CC0-322F-47E0-9955-2CE3659815FE}" type="slidenum">
              <a:rPr lang="en-US" smtClean="0"/>
              <a:pPr>
                <a:defRPr/>
              </a:pPr>
              <a:t>‹#›</a:t>
            </a:fld>
            <a:endParaRPr lang="en-US"/>
          </a:p>
        </p:txBody>
      </p:sp>
    </p:spTree>
    <p:extLst>
      <p:ext uri="{BB962C8B-B14F-4D97-AF65-F5344CB8AC3E}">
        <p14:creationId xmlns:p14="http://schemas.microsoft.com/office/powerpoint/2010/main" val="4046817826"/>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E2567767-4BF5-49F6-9331-730FCCBB1D86}" type="slidenum">
              <a:rPr lang="en-US" smtClean="0"/>
              <a:pPr>
                <a:defRPr/>
              </a:pPr>
              <a:t>‹#›</a:t>
            </a:fld>
            <a:endParaRPr lang="en-US"/>
          </a:p>
        </p:txBody>
      </p:sp>
    </p:spTree>
    <p:extLst>
      <p:ext uri="{BB962C8B-B14F-4D97-AF65-F5344CB8AC3E}">
        <p14:creationId xmlns:p14="http://schemas.microsoft.com/office/powerpoint/2010/main" val="2006480233"/>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CCD934C7-C77D-4848-AD00-FDECB52C6A5E}" type="slidenum">
              <a:rPr lang="en-US" smtClean="0"/>
              <a:pPr>
                <a:defRPr/>
              </a:pPr>
              <a:t>‹#›</a:t>
            </a:fld>
            <a:endParaRPr lang="en-US"/>
          </a:p>
        </p:txBody>
      </p:sp>
    </p:spTree>
    <p:extLst>
      <p:ext uri="{BB962C8B-B14F-4D97-AF65-F5344CB8AC3E}">
        <p14:creationId xmlns:p14="http://schemas.microsoft.com/office/powerpoint/2010/main" val="3249541169"/>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4D33E0D9-08C7-48D2-BD88-D3FEA7F19517}" type="slidenum">
              <a:rPr lang="en-US" smtClean="0"/>
              <a:pPr>
                <a:defRPr/>
              </a:pPr>
              <a:t>‹#›</a:t>
            </a:fld>
            <a:endParaRPr lang="en-US"/>
          </a:p>
        </p:txBody>
      </p:sp>
    </p:spTree>
    <p:extLst>
      <p:ext uri="{BB962C8B-B14F-4D97-AF65-F5344CB8AC3E}">
        <p14:creationId xmlns:p14="http://schemas.microsoft.com/office/powerpoint/2010/main" val="542847390"/>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49EB9F60-3CA1-4915-A0F6-68D3B8AF181E}" type="slidenum">
              <a:rPr lang="en-US" smtClean="0"/>
              <a:pPr>
                <a:defRPr/>
              </a:pPr>
              <a:t>‹#›</a:t>
            </a:fld>
            <a:endParaRPr lang="en-US"/>
          </a:p>
        </p:txBody>
      </p:sp>
    </p:spTree>
    <p:extLst>
      <p:ext uri="{BB962C8B-B14F-4D97-AF65-F5344CB8AC3E}">
        <p14:creationId xmlns:p14="http://schemas.microsoft.com/office/powerpoint/2010/main" val="970072185"/>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3869BBAB-D1D6-4619-B90A-1C3FBFAE3519}" type="slidenum">
              <a:rPr lang="en-US" smtClean="0"/>
              <a:pPr>
                <a:defRPr/>
              </a:pPr>
              <a:t>‹#›</a:t>
            </a:fld>
            <a:endParaRPr lang="en-US"/>
          </a:p>
        </p:txBody>
      </p:sp>
    </p:spTree>
    <p:extLst>
      <p:ext uri="{BB962C8B-B14F-4D97-AF65-F5344CB8AC3E}">
        <p14:creationId xmlns:p14="http://schemas.microsoft.com/office/powerpoint/2010/main" val="2607295330"/>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B0F9E36D-0FB9-480C-902C-A672EE18CF82}" type="slidenum">
              <a:rPr lang="en-US" smtClean="0"/>
              <a:pPr>
                <a:defRPr/>
              </a:pPr>
              <a:t>‹#›</a:t>
            </a:fld>
            <a:endParaRPr lang="en-US"/>
          </a:p>
        </p:txBody>
      </p:sp>
    </p:spTree>
    <p:extLst>
      <p:ext uri="{BB962C8B-B14F-4D97-AF65-F5344CB8AC3E}">
        <p14:creationId xmlns:p14="http://schemas.microsoft.com/office/powerpoint/2010/main" val="2323029030"/>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Spring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416FA074-5E00-48E1-A0E6-DDAA7E7A0B31}" type="slidenum">
              <a:rPr lang="en-US" smtClean="0"/>
              <a:pPr>
                <a:defRPr/>
              </a:pPr>
              <a:t>‹#›</a:t>
            </a:fld>
            <a:endParaRPr lang="en-US"/>
          </a:p>
        </p:txBody>
      </p:sp>
    </p:spTree>
    <p:extLst>
      <p:ext uri="{BB962C8B-B14F-4D97-AF65-F5344CB8AC3E}">
        <p14:creationId xmlns:p14="http://schemas.microsoft.com/office/powerpoint/2010/main" val="3579594224"/>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Spring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EA6E303-5FEB-4C6F-9C0D-D86C62675FF8}" type="slidenum">
              <a:rPr lang="en-US" smtClean="0"/>
              <a:pPr>
                <a:defRPr/>
              </a:pPr>
              <a:t>‹#›</a:t>
            </a:fld>
            <a:endParaRPr lang="en-US"/>
          </a:p>
        </p:txBody>
      </p:sp>
      <p:sp>
        <p:nvSpPr>
          <p:cNvPr id="7" name="Rectangle 6"/>
          <p:cNvSpPr/>
          <p:nvPr/>
        </p:nvSpPr>
        <p:spPr>
          <a:xfrm>
            <a:off x="0" y="685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85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81000" y="209550"/>
            <a:ext cx="91440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endParaRPr lang="en-US" sz="2000" b="1" cap="small" dirty="0">
              <a:solidFill>
                <a:srgbClr val="CDC092"/>
              </a:solidFill>
              <a:latin typeface="Garamond" pitchFamily="18" charset="0"/>
              <a:cs typeface="+mn-cs"/>
            </a:endParaRPr>
          </a:p>
        </p:txBody>
      </p:sp>
      <p:sp>
        <p:nvSpPr>
          <p:cNvPr id="10" name="TextBox 9"/>
          <p:cNvSpPr txBox="1"/>
          <p:nvPr/>
        </p:nvSpPr>
        <p:spPr>
          <a:xfrm>
            <a:off x="381000" y="512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1037" name="Picture 5" descr="C:\Users\amber.smalley\Desktop\Gold Seal.tiff"/>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533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p:wipe dir="d"/>
  </p:transition>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hyperlink" Target="http://www.lib.fsu.edu/__databases.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knalij.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onlinelibrary.wiley.com/doi/10.1111/j.1526-4610.2011.02054.x/abstract;jsessionid=636713A2C590EDD5F977EFDDCE6306F0.d04t01"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myendnoteweb.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762000" y="2088776"/>
            <a:ext cx="7962900" cy="1470025"/>
          </a:xfrm>
        </p:spPr>
        <p:txBody>
          <a:bodyPr/>
          <a:lstStyle/>
          <a:p>
            <a:pPr eaLnBrk="1" hangingPunct="1"/>
            <a:r>
              <a:rPr lang="en-US" dirty="0" smtClean="0"/>
              <a:t>Journal Searching </a:t>
            </a:r>
            <a:r>
              <a:rPr lang="en-US" dirty="0" smtClean="0"/>
              <a:t>Using </a:t>
            </a:r>
            <a:r>
              <a:rPr lang="en-US" dirty="0" err="1" smtClean="0"/>
              <a:t>Pubmed</a:t>
            </a:r>
            <a:endParaRPr lang="en-US" dirty="0" smtClean="0"/>
          </a:p>
        </p:txBody>
      </p:sp>
      <p:sp>
        <p:nvSpPr>
          <p:cNvPr id="3076" name="Rectangle 3"/>
          <p:cNvSpPr>
            <a:spLocks noGrp="1" noChangeArrowheads="1"/>
          </p:cNvSpPr>
          <p:nvPr>
            <p:ph type="subTitle" idx="1"/>
          </p:nvPr>
        </p:nvSpPr>
        <p:spPr>
          <a:xfrm>
            <a:off x="1543050" y="3832412"/>
            <a:ext cx="6400800" cy="1295400"/>
          </a:xfrm>
        </p:spPr>
        <p:txBody>
          <a:bodyPr/>
          <a:lstStyle/>
          <a:p>
            <a:pPr eaLnBrk="1" hangingPunct="1">
              <a:lnSpc>
                <a:spcPct val="80000"/>
              </a:lnSpc>
            </a:pPr>
            <a:r>
              <a:rPr lang="en-US" sz="3600" dirty="0" smtClean="0"/>
              <a:t>Nancy B. Clark, M.Ed.</a:t>
            </a:r>
          </a:p>
          <a:p>
            <a:pPr eaLnBrk="1" hangingPunct="1">
              <a:lnSpc>
                <a:spcPct val="80000"/>
              </a:lnSpc>
            </a:pPr>
            <a:r>
              <a:rPr lang="en-US" sz="2400" dirty="0" smtClean="0"/>
              <a:t>Director of Medical Informatics Education</a:t>
            </a:r>
          </a:p>
          <a:p>
            <a:pPr eaLnBrk="1" hangingPunct="1">
              <a:lnSpc>
                <a:spcPct val="80000"/>
              </a:lnSpc>
            </a:pPr>
            <a:r>
              <a:rPr lang="en-US" sz="2400" dirty="0" smtClean="0"/>
              <a:t>FSU College of Medicine</a:t>
            </a:r>
          </a:p>
          <a:p>
            <a:pPr eaLnBrk="1" hangingPunct="1">
              <a:lnSpc>
                <a:spcPct val="80000"/>
              </a:lnSpc>
            </a:pPr>
            <a:r>
              <a:rPr lang="en-US" sz="2400" dirty="0" smtClean="0"/>
              <a:t>Spring 2014</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3074"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B9829D-515C-4BC6-882E-62BCEAA969FE}" type="slidenum">
              <a:rPr lang="en-US" smtClean="0"/>
              <a:pPr/>
              <a:t>1</a:t>
            </a:fld>
            <a:endParaRPr lang="en-US" smtClean="0"/>
          </a:p>
        </p:txBody>
      </p:sp>
      <p:sp>
        <p:nvSpPr>
          <p:cNvPr id="3077" name="Text Box 4"/>
          <p:cNvSpPr txBox="1">
            <a:spLocks noChangeArrowheads="1"/>
          </p:cNvSpPr>
          <p:nvPr/>
        </p:nvSpPr>
        <p:spPr bwMode="auto">
          <a:xfrm>
            <a:off x="188259" y="5687251"/>
            <a:ext cx="88481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dirty="0"/>
              <a:t>All </a:t>
            </a:r>
            <a:r>
              <a:rPr lang="en-US" sz="2000" dirty="0" smtClean="0"/>
              <a:t>recourses </a:t>
            </a:r>
            <a:r>
              <a:rPr lang="en-US" sz="2000" dirty="0"/>
              <a:t>are available online </a:t>
            </a:r>
            <a:r>
              <a:rPr lang="en-US" sz="2000" dirty="0" smtClean="0"/>
              <a:t>in Medical Informatics site </a:t>
            </a:r>
            <a:endParaRPr lang="en-US" sz="2000" dirty="0" smtClean="0"/>
          </a:p>
          <a:p>
            <a:pPr algn="ctr"/>
            <a:r>
              <a:rPr lang="en-US" sz="2000" dirty="0" smtClean="0"/>
              <a:t>under </a:t>
            </a:r>
            <a:r>
              <a:rPr lang="en-US" sz="2000" dirty="0" smtClean="0"/>
              <a:t>Topics: Research</a:t>
            </a:r>
            <a:endParaRPr lang="en-US" sz="2000" dirty="0"/>
          </a:p>
        </p:txBody>
      </p:sp>
    </p:spTree>
    <p:custDataLst>
      <p:tags r:id="rId1"/>
    </p:custData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dirty="0" smtClean="0"/>
              <a:t>Clarification for Assignment</a:t>
            </a:r>
          </a:p>
        </p:txBody>
      </p:sp>
      <p:sp>
        <p:nvSpPr>
          <p:cNvPr id="12292" name="Rectangle 3"/>
          <p:cNvSpPr>
            <a:spLocks noGrp="1" noChangeArrowheads="1"/>
          </p:cNvSpPr>
          <p:nvPr>
            <p:ph idx="1"/>
          </p:nvPr>
        </p:nvSpPr>
        <p:spPr/>
        <p:txBody>
          <a:bodyPr/>
          <a:lstStyle/>
          <a:p>
            <a:pPr eaLnBrk="1" hangingPunct="1"/>
            <a:r>
              <a:rPr lang="en-US" b="1" dirty="0" smtClean="0"/>
              <a:t>Primary</a:t>
            </a:r>
            <a:r>
              <a:rPr lang="en-US" dirty="0" smtClean="0"/>
              <a:t> means </a:t>
            </a:r>
            <a:r>
              <a:rPr lang="en-US" b="1" dirty="0" smtClean="0"/>
              <a:t>original research</a:t>
            </a:r>
            <a:r>
              <a:rPr lang="en-US" dirty="0" smtClean="0"/>
              <a:t> on topic</a:t>
            </a:r>
          </a:p>
          <a:p>
            <a:pPr eaLnBrk="1" hangingPunct="1"/>
            <a:r>
              <a:rPr lang="en-US" b="1" dirty="0" smtClean="0"/>
              <a:t>Secondary</a:t>
            </a:r>
            <a:r>
              <a:rPr lang="en-US" dirty="0" smtClean="0"/>
              <a:t> means everything else</a:t>
            </a:r>
          </a:p>
          <a:p>
            <a:pPr eaLnBrk="1" hangingPunct="1"/>
            <a:r>
              <a:rPr lang="en-US" smtClean="0"/>
              <a:t>Need original </a:t>
            </a:r>
            <a:r>
              <a:rPr lang="en-US" dirty="0" smtClean="0"/>
              <a:t>research if available</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F7BC66-19C2-4E21-AB76-973669A57338}" type="slidenum">
              <a:rPr lang="en-US" smtClean="0"/>
              <a:pPr/>
              <a:t>10</a:t>
            </a:fld>
            <a:endParaRPr lang="en-US" smtClean="0"/>
          </a:p>
        </p:txBody>
      </p:sp>
    </p:spTree>
    <p:extLst>
      <p:ext uri="{BB962C8B-B14F-4D97-AF65-F5344CB8AC3E}">
        <p14:creationId xmlns:p14="http://schemas.microsoft.com/office/powerpoint/2010/main" val="112994813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38151" y="1018003"/>
            <a:ext cx="8229600" cy="609600"/>
          </a:xfrm>
        </p:spPr>
        <p:txBody>
          <a:bodyPr/>
          <a:lstStyle/>
          <a:p>
            <a:pPr eaLnBrk="1" hangingPunct="1"/>
            <a:r>
              <a:rPr lang="en-US" dirty="0" smtClean="0"/>
              <a:t>Periodical Databases</a:t>
            </a:r>
          </a:p>
        </p:txBody>
      </p:sp>
      <p:sp>
        <p:nvSpPr>
          <p:cNvPr id="164867" name="Rectangle 3"/>
          <p:cNvSpPr>
            <a:spLocks noGrp="1" noChangeArrowheads="1"/>
          </p:cNvSpPr>
          <p:nvPr>
            <p:ph idx="1"/>
          </p:nvPr>
        </p:nvSpPr>
        <p:spPr>
          <a:xfrm>
            <a:off x="381279" y="1828128"/>
            <a:ext cx="5676839" cy="4530725"/>
          </a:xfrm>
        </p:spPr>
        <p:txBody>
          <a:bodyPr/>
          <a:lstStyle/>
          <a:p>
            <a:pPr eaLnBrk="1" hangingPunct="1"/>
            <a:r>
              <a:rPr lang="en-US" sz="2400" dirty="0" smtClean="0"/>
              <a:t>See FSU Libraries &gt;</a:t>
            </a:r>
            <a:r>
              <a:rPr lang="en-US" sz="2400" dirty="0" smtClean="0">
                <a:hlinkClick r:id="rId4"/>
              </a:rPr>
              <a:t> </a:t>
            </a:r>
            <a:r>
              <a:rPr lang="en-US" sz="2400" b="1" dirty="0" smtClean="0"/>
              <a:t>Databases A-Z </a:t>
            </a:r>
            <a:r>
              <a:rPr lang="en-US" sz="2400" dirty="0" smtClean="0"/>
              <a:t>or </a:t>
            </a:r>
            <a:r>
              <a:rPr lang="en-US" sz="2400" b="1" dirty="0" smtClean="0"/>
              <a:t>Databases By Subject</a:t>
            </a:r>
          </a:p>
          <a:p>
            <a:pPr lvl="1" eaLnBrk="1" hangingPunct="1"/>
            <a:r>
              <a:rPr lang="en-US" sz="2000" dirty="0" smtClean="0"/>
              <a:t>ERIC </a:t>
            </a:r>
            <a:r>
              <a:rPr lang="en-US" sz="1800" dirty="0" smtClean="0"/>
              <a:t>(education journals)</a:t>
            </a:r>
          </a:p>
          <a:p>
            <a:pPr lvl="1" eaLnBrk="1" hangingPunct="1"/>
            <a:r>
              <a:rPr lang="en-US" sz="2000" dirty="0" smtClean="0"/>
              <a:t>Lexis-Nexis Academic Universe </a:t>
            </a:r>
            <a:r>
              <a:rPr lang="en-US" sz="1800" dirty="0" smtClean="0"/>
              <a:t>(business, government, medical, legal...)</a:t>
            </a:r>
          </a:p>
          <a:p>
            <a:pPr lvl="1" eaLnBrk="1" hangingPunct="1"/>
            <a:r>
              <a:rPr lang="en-US" sz="2000" dirty="0" smtClean="0"/>
              <a:t>Access World News  </a:t>
            </a:r>
            <a:r>
              <a:rPr lang="en-US" sz="1800" dirty="0" smtClean="0"/>
              <a:t>(major newspapers)</a:t>
            </a:r>
          </a:p>
          <a:p>
            <a:pPr lvl="1" eaLnBrk="1" hangingPunct="1"/>
            <a:r>
              <a:rPr lang="en-US" sz="2000" dirty="0" err="1" smtClean="0"/>
              <a:t>PsychINFO</a:t>
            </a:r>
            <a:r>
              <a:rPr lang="en-US" sz="2000" dirty="0" smtClean="0"/>
              <a:t> </a:t>
            </a:r>
            <a:r>
              <a:rPr lang="en-US" sz="1800" dirty="0" smtClean="0"/>
              <a:t>(social sciences)</a:t>
            </a:r>
          </a:p>
          <a:p>
            <a:pPr lvl="1" eaLnBrk="1" hangingPunct="1"/>
            <a:r>
              <a:rPr lang="en-US" sz="2000" dirty="0" smtClean="0"/>
              <a:t>Web of Knowledge/Science </a:t>
            </a:r>
            <a:r>
              <a:rPr lang="en-US" sz="1800" dirty="0" smtClean="0"/>
              <a:t>(science, social science, arts and literature citations)</a:t>
            </a:r>
          </a:p>
          <a:p>
            <a:pPr eaLnBrk="1" hangingPunct="1"/>
            <a:r>
              <a:rPr lang="en-US" sz="2400" dirty="0" smtClean="0"/>
              <a:t>MEDLINE </a:t>
            </a:r>
            <a:r>
              <a:rPr lang="en-US" sz="2000" dirty="0" smtClean="0"/>
              <a:t>(medicine)</a:t>
            </a:r>
          </a:p>
          <a:p>
            <a:pPr lvl="2" eaLnBrk="1" hangingPunct="1">
              <a:buFont typeface="Wingdings" pitchFamily="2" charset="2"/>
              <a:buNone/>
            </a:pPr>
            <a:endParaRPr lang="en-US" sz="1800" dirty="0" smtClean="0"/>
          </a:p>
          <a:p>
            <a:pPr eaLnBrk="1" hangingPunct="1"/>
            <a:endParaRPr lang="en-US" sz="2400" dirty="0" smtClean="0"/>
          </a:p>
        </p:txBody>
      </p:sp>
      <p:sp>
        <p:nvSpPr>
          <p:cNvPr id="3" name="Footer Placeholder 2"/>
          <p:cNvSpPr>
            <a:spLocks noGrp="1"/>
          </p:cNvSpPr>
          <p:nvPr>
            <p:ph type="ftr" sz="quarter" idx="11"/>
          </p:nvPr>
        </p:nvSpPr>
        <p:spPr/>
        <p:txBody>
          <a:bodyPr/>
          <a:lstStyle/>
          <a:p>
            <a:pPr>
              <a:defRPr/>
            </a:pPr>
            <a:r>
              <a:rPr lang="en-US" smtClean="0"/>
              <a:t>Spring 2013</a:t>
            </a:r>
            <a:endParaRPr lang="en-US"/>
          </a:p>
        </p:txBody>
      </p:sp>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AA31A3-FB47-4515-862C-8ABF179F09BA}" type="slidenum">
              <a:rPr lang="en-US" smtClean="0"/>
              <a:pPr/>
              <a:t>11</a:t>
            </a:fld>
            <a:endParaRPr lang="en-US"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8118" y="1627603"/>
            <a:ext cx="2818965" cy="433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267451" y="4476750"/>
            <a:ext cx="2400300" cy="1485900"/>
          </a:xfrm>
          <a:prstGeom prst="ellipse">
            <a:avLst/>
          </a:prstGeom>
          <a:noFill/>
          <a:ln w="57150" cap="flat" cmpd="sng" algn="ctr">
            <a:solidFill>
              <a:srgbClr val="6E92F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64867">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What is MEDLINE?</a:t>
            </a:r>
          </a:p>
        </p:txBody>
      </p:sp>
      <p:sp>
        <p:nvSpPr>
          <p:cNvPr id="16388" name="Rectangle 3"/>
          <p:cNvSpPr>
            <a:spLocks noGrp="1" noChangeArrowheads="1"/>
          </p:cNvSpPr>
          <p:nvPr>
            <p:ph idx="1"/>
          </p:nvPr>
        </p:nvSpPr>
        <p:spPr/>
        <p:txBody>
          <a:bodyPr/>
          <a:lstStyle/>
          <a:p>
            <a:r>
              <a:rPr lang="en-US" sz="2800" dirty="0" smtClean="0"/>
              <a:t>produced by the </a:t>
            </a:r>
            <a:r>
              <a:rPr lang="en-US" sz="2800" b="1" dirty="0" smtClean="0"/>
              <a:t>National Library of Medicine</a:t>
            </a:r>
          </a:p>
          <a:p>
            <a:r>
              <a:rPr lang="en-US" sz="2800" dirty="0" smtClean="0"/>
              <a:t>electronic version of </a:t>
            </a:r>
            <a:r>
              <a:rPr lang="en-US" sz="2800" i="1" dirty="0" smtClean="0"/>
              <a:t>Index Medicus, International Nursing Index, International Dental Literature</a:t>
            </a:r>
            <a:endParaRPr lang="en-US" sz="2800" dirty="0" smtClean="0"/>
          </a:p>
          <a:p>
            <a:r>
              <a:rPr lang="en-US" sz="2800" dirty="0" smtClean="0"/>
              <a:t>1966 – present</a:t>
            </a:r>
          </a:p>
          <a:p>
            <a:r>
              <a:rPr lang="en-US" sz="2800" dirty="0" smtClean="0"/>
              <a:t>4,000+ international biomedical journals</a:t>
            </a:r>
          </a:p>
          <a:p>
            <a:r>
              <a:rPr lang="en-US" sz="2800" dirty="0" smtClean="0"/>
              <a:t>includes journal articles, reviews, letters, editorials, comments, some conference proceedings and books</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55CF16-0E92-4A25-8E94-8D64942121B9}" type="slidenum">
              <a:rPr lang="en-US" smtClean="0"/>
              <a:pPr/>
              <a:t>12</a:t>
            </a:fld>
            <a:endParaRPr lang="en-US" smtClean="0"/>
          </a:p>
        </p:txBody>
      </p:sp>
    </p:spTree>
    <p:custDataLst>
      <p:tags r:id="rId1"/>
    </p:custData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70195" y="912236"/>
            <a:ext cx="7391400" cy="1143000"/>
          </a:xfrm>
        </p:spPr>
        <p:txBody>
          <a:bodyPr/>
          <a:lstStyle/>
          <a:p>
            <a:pPr eaLnBrk="1" hangingPunct="1"/>
            <a:r>
              <a:rPr lang="en-US" dirty="0" smtClean="0"/>
              <a:t>MEDLINE Fields</a:t>
            </a:r>
          </a:p>
        </p:txBody>
      </p:sp>
      <p:sp>
        <p:nvSpPr>
          <p:cNvPr id="17412" name="Rectangle 3"/>
          <p:cNvSpPr>
            <a:spLocks noGrp="1" noChangeArrowheads="1"/>
          </p:cNvSpPr>
          <p:nvPr>
            <p:ph sz="half" idx="1"/>
          </p:nvPr>
        </p:nvSpPr>
        <p:spPr/>
        <p:txBody>
          <a:bodyPr/>
          <a:lstStyle/>
          <a:p>
            <a:pPr eaLnBrk="1" hangingPunct="1"/>
            <a:r>
              <a:rPr lang="en-US" smtClean="0"/>
              <a:t>Author</a:t>
            </a:r>
          </a:p>
          <a:p>
            <a:pPr eaLnBrk="1" hangingPunct="1"/>
            <a:r>
              <a:rPr lang="en-US" smtClean="0"/>
              <a:t>Title</a:t>
            </a:r>
          </a:p>
          <a:p>
            <a:pPr eaLnBrk="1" hangingPunct="1"/>
            <a:r>
              <a:rPr lang="en-US" smtClean="0"/>
              <a:t>Date</a:t>
            </a:r>
          </a:p>
          <a:p>
            <a:pPr eaLnBrk="1" hangingPunct="1"/>
            <a:r>
              <a:rPr lang="en-US" smtClean="0"/>
              <a:t>Type of publication</a:t>
            </a:r>
          </a:p>
          <a:p>
            <a:pPr eaLnBrk="1" hangingPunct="1"/>
            <a:r>
              <a:rPr lang="en-US" smtClean="0"/>
              <a:t>Journal, Volume, Issue</a:t>
            </a:r>
          </a:p>
          <a:p>
            <a:pPr eaLnBrk="1" hangingPunct="1"/>
            <a:r>
              <a:rPr lang="en-US" smtClean="0"/>
              <a:t>Page numbers</a:t>
            </a:r>
          </a:p>
          <a:p>
            <a:pPr eaLnBrk="1" hangingPunct="1"/>
            <a:r>
              <a:rPr lang="en-US" smtClean="0"/>
              <a:t>Abstract</a:t>
            </a:r>
          </a:p>
          <a:p>
            <a:pPr eaLnBrk="1" hangingPunct="1"/>
            <a:endParaRPr lang="en-US" smtClean="0"/>
          </a:p>
        </p:txBody>
      </p:sp>
      <p:sp>
        <p:nvSpPr>
          <p:cNvPr id="17413" name="Rectangle 4"/>
          <p:cNvSpPr>
            <a:spLocks noGrp="1" noChangeArrowheads="1"/>
          </p:cNvSpPr>
          <p:nvPr>
            <p:ph sz="half" idx="2"/>
          </p:nvPr>
        </p:nvSpPr>
        <p:spPr/>
        <p:txBody>
          <a:bodyPr/>
          <a:lstStyle/>
          <a:p>
            <a:pPr eaLnBrk="1" hangingPunct="1"/>
            <a:r>
              <a:rPr lang="en-US" smtClean="0"/>
              <a:t>Institution</a:t>
            </a:r>
          </a:p>
          <a:p>
            <a:pPr eaLnBrk="1" hangingPunct="1"/>
            <a:r>
              <a:rPr lang="en-US" b="1" smtClean="0"/>
              <a:t>MeSH Headings</a:t>
            </a:r>
          </a:p>
          <a:p>
            <a:pPr eaLnBrk="1" hangingPunct="1"/>
            <a:r>
              <a:rPr lang="en-US" smtClean="0"/>
              <a:t>A lot of cataloging numbers</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174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400A29-2CA0-49EB-A2FC-C2C456DFF289}" type="slidenum">
              <a:rPr lang="en-US" smtClean="0"/>
              <a:pPr/>
              <a:t>13</a:t>
            </a:fld>
            <a:endParaRPr lang="en-US" smtClean="0"/>
          </a:p>
        </p:txBody>
      </p:sp>
    </p:spTree>
    <p:custDataLst>
      <p:tags r:id="rId1"/>
    </p:custData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Where is MEDLINE?</a:t>
            </a:r>
          </a:p>
        </p:txBody>
      </p:sp>
      <p:sp>
        <p:nvSpPr>
          <p:cNvPr id="20484" name="Rectangle 3"/>
          <p:cNvSpPr>
            <a:spLocks noGrp="1" noChangeArrowheads="1"/>
          </p:cNvSpPr>
          <p:nvPr>
            <p:ph sz="half" idx="1"/>
          </p:nvPr>
        </p:nvSpPr>
        <p:spPr/>
        <p:txBody>
          <a:bodyPr/>
          <a:lstStyle/>
          <a:p>
            <a:pPr eaLnBrk="1" hangingPunct="1"/>
            <a:r>
              <a:rPr lang="en-US" sz="3200" dirty="0" err="1" smtClean="0"/>
              <a:t>Pubmed</a:t>
            </a:r>
            <a:r>
              <a:rPr lang="en-US" sz="3200" dirty="0" smtClean="0"/>
              <a:t> (NLM)</a:t>
            </a:r>
          </a:p>
          <a:p>
            <a:pPr eaLnBrk="1" hangingPunct="1"/>
            <a:r>
              <a:rPr lang="en-US" sz="3200" dirty="0"/>
              <a:t>Google Scholar</a:t>
            </a:r>
          </a:p>
          <a:p>
            <a:pPr eaLnBrk="1" hangingPunct="1"/>
            <a:r>
              <a:rPr lang="en-US" sz="3200" dirty="0" err="1"/>
              <a:t>MDConsult</a:t>
            </a:r>
            <a:endParaRPr lang="en-US" sz="3200" dirty="0"/>
          </a:p>
          <a:p>
            <a:pPr eaLnBrk="1" hangingPunct="1"/>
            <a:r>
              <a:rPr lang="en-US" sz="3200" dirty="0" smtClean="0"/>
              <a:t>Medscape</a:t>
            </a:r>
          </a:p>
        </p:txBody>
      </p:sp>
      <p:sp>
        <p:nvSpPr>
          <p:cNvPr id="20485" name="Rectangle 4"/>
          <p:cNvSpPr>
            <a:spLocks noGrp="1" noChangeArrowheads="1"/>
          </p:cNvSpPr>
          <p:nvPr>
            <p:ph sz="half" idx="2"/>
          </p:nvPr>
        </p:nvSpPr>
        <p:spPr/>
        <p:txBody>
          <a:bodyPr/>
          <a:lstStyle/>
          <a:p>
            <a:pPr eaLnBrk="1" hangingPunct="1"/>
            <a:r>
              <a:rPr lang="en-US" sz="3200" dirty="0" smtClean="0"/>
              <a:t>Links to </a:t>
            </a:r>
          </a:p>
          <a:p>
            <a:pPr lvl="1" eaLnBrk="1" hangingPunct="1"/>
            <a:r>
              <a:rPr lang="en-US" sz="2800" dirty="0" smtClean="0"/>
              <a:t>Full text journal articles</a:t>
            </a:r>
          </a:p>
          <a:p>
            <a:pPr lvl="1" eaLnBrk="1" hangingPunct="1"/>
            <a:r>
              <a:rPr lang="en-US" sz="2800" dirty="0" smtClean="0"/>
              <a:t>Books</a:t>
            </a:r>
          </a:p>
          <a:p>
            <a:pPr lvl="1" eaLnBrk="1" hangingPunct="1"/>
            <a:r>
              <a:rPr lang="en-US" sz="2800" dirty="0" smtClean="0"/>
              <a:t>EBM databases</a:t>
            </a:r>
          </a:p>
          <a:p>
            <a:pPr lvl="1" eaLnBrk="1" hangingPunct="1"/>
            <a:r>
              <a:rPr lang="en-US" sz="2800" dirty="0" smtClean="0"/>
              <a:t>Save Searches and citations</a:t>
            </a:r>
          </a:p>
          <a:p>
            <a:pPr eaLnBrk="1" hangingPunct="1">
              <a:buFont typeface="Wingdings" pitchFamily="2" charset="2"/>
              <a:buNone/>
            </a:pPr>
            <a:endParaRPr lang="en-US" sz="3200" dirty="0" smtClean="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204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3D025B-B29A-4E27-8347-7A623676499F}" type="slidenum">
              <a:rPr lang="en-US" smtClean="0"/>
              <a:pPr/>
              <a:t>14</a:t>
            </a:fld>
            <a:endParaRPr lang="en-US" smtClean="0"/>
          </a:p>
        </p:txBody>
      </p:sp>
      <p:sp>
        <p:nvSpPr>
          <p:cNvPr id="6149" name="Line 5"/>
          <p:cNvSpPr>
            <a:spLocks noChangeShapeType="1"/>
          </p:cNvSpPr>
          <p:nvPr/>
        </p:nvSpPr>
        <p:spPr bwMode="auto">
          <a:xfrm flipH="1" flipV="1">
            <a:off x="3733799" y="2480608"/>
            <a:ext cx="1387475" cy="4127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flipH="1" flipV="1">
            <a:off x="3599543" y="2686983"/>
            <a:ext cx="1521732" cy="21821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ppt_x</p:attrName>
                                        </p:attrNameLst>
                                      </p:cBhvr>
                                      <p:tavLst>
                                        <p:tav tm="0">
                                          <p:val>
                                            <p:strVal val="#ppt_x+#ppt_w/2"/>
                                          </p:val>
                                        </p:tav>
                                        <p:tav tm="100000">
                                          <p:val>
                                            <p:strVal val="#ppt_x"/>
                                          </p:val>
                                        </p:tav>
                                      </p:tavLst>
                                    </p:anim>
                                    <p:anim calcmode="lin" valueType="num">
                                      <p:cBhvr>
                                        <p:cTn id="8" dur="500" fill="hold"/>
                                        <p:tgtEl>
                                          <p:spTgt spid="6149"/>
                                        </p:tgtEl>
                                        <p:attrNameLst>
                                          <p:attrName>ppt_y</p:attrName>
                                        </p:attrNameLst>
                                      </p:cBhvr>
                                      <p:tavLst>
                                        <p:tav tm="0">
                                          <p:val>
                                            <p:strVal val="#ppt_y"/>
                                          </p:val>
                                        </p:tav>
                                        <p:tav tm="100000">
                                          <p:val>
                                            <p:strVal val="#ppt_y"/>
                                          </p:val>
                                        </p:tav>
                                      </p:tavLst>
                                    </p:anim>
                                    <p:anim calcmode="lin" valueType="num">
                                      <p:cBhvr>
                                        <p:cTn id="9" dur="500" fill="hold"/>
                                        <p:tgtEl>
                                          <p:spTgt spid="6149"/>
                                        </p:tgtEl>
                                        <p:attrNameLst>
                                          <p:attrName>ppt_w</p:attrName>
                                        </p:attrNameLst>
                                      </p:cBhvr>
                                      <p:tavLst>
                                        <p:tav tm="0">
                                          <p:val>
                                            <p:fltVal val="0"/>
                                          </p:val>
                                        </p:tav>
                                        <p:tav tm="100000">
                                          <p:val>
                                            <p:strVal val="#ppt_w"/>
                                          </p:val>
                                        </p:tav>
                                      </p:tavLst>
                                    </p:anim>
                                    <p:anim calcmode="lin" valueType="num">
                                      <p:cBhvr>
                                        <p:cTn id="10" dur="500" fill="hold"/>
                                        <p:tgtEl>
                                          <p:spTgt spid="614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ppt_w/2"/>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541" y="614082"/>
            <a:ext cx="8096250" cy="1143000"/>
          </a:xfrm>
        </p:spPr>
        <p:txBody>
          <a:bodyPr/>
          <a:lstStyle/>
          <a:p>
            <a:r>
              <a:rPr lang="en-US" dirty="0" smtClean="0"/>
              <a:t>Getting To PubMed From Library</a:t>
            </a:r>
            <a:endParaRPr lang="en-US" dirty="0"/>
          </a:p>
        </p:txBody>
      </p:sp>
      <p:sp>
        <p:nvSpPr>
          <p:cNvPr id="3" name="Content Placeholder 2"/>
          <p:cNvSpPr>
            <a:spLocks noGrp="1"/>
          </p:cNvSpPr>
          <p:nvPr>
            <p:ph idx="1"/>
          </p:nvPr>
        </p:nvSpPr>
        <p:spPr>
          <a:xfrm>
            <a:off x="423082" y="1381836"/>
            <a:ext cx="8229600" cy="4530725"/>
          </a:xfrm>
        </p:spPr>
        <p:txBody>
          <a:bodyPr/>
          <a:lstStyle/>
          <a:p>
            <a:pPr marL="514350" indent="-514350">
              <a:buFont typeface="+mj-lt"/>
              <a:buAutoNum type="arabicPeriod"/>
            </a:pPr>
            <a:r>
              <a:rPr lang="en-US" sz="2800" dirty="0" smtClean="0"/>
              <a:t>Use Search Engines PubMed Box or</a:t>
            </a:r>
          </a:p>
          <a:p>
            <a:pPr marL="514350" indent="-514350">
              <a:buFont typeface="+mj-lt"/>
              <a:buAutoNum type="arabicPeriod"/>
            </a:pPr>
            <a:r>
              <a:rPr lang="en-US" sz="2800" dirty="0" smtClean="0"/>
              <a:t>Use </a:t>
            </a:r>
            <a:r>
              <a:rPr lang="en-US" sz="2800" dirty="0" err="1" smtClean="0"/>
              <a:t>MedResources</a:t>
            </a:r>
            <a:r>
              <a:rPr lang="en-US" sz="2800" dirty="0" smtClean="0"/>
              <a:t> List or Map</a:t>
            </a:r>
          </a:p>
          <a:p>
            <a:pPr marL="514350" indent="-514350">
              <a:buFont typeface="+mj-lt"/>
              <a:buAutoNum type="arabicPeriod"/>
            </a:pPr>
            <a:r>
              <a:rPr lang="en-US" sz="2800" dirty="0" smtClean="0"/>
              <a:t>Type PubMed into Online Resources search</a:t>
            </a:r>
          </a:p>
          <a:p>
            <a:r>
              <a:rPr lang="en-US" sz="2800" i="1" dirty="0" smtClean="0"/>
              <a:t>ID is built into links</a:t>
            </a:r>
          </a:p>
          <a:p>
            <a:endParaRPr lang="en-US" sz="2800" dirty="0"/>
          </a:p>
        </p:txBody>
      </p:sp>
      <p:sp>
        <p:nvSpPr>
          <p:cNvPr id="4" name="Footer Placeholder 3"/>
          <p:cNvSpPr>
            <a:spLocks noGrp="1"/>
          </p:cNvSpPr>
          <p:nvPr>
            <p:ph type="ftr" sz="quarter" idx="11"/>
          </p:nvPr>
        </p:nvSpPr>
        <p:spPr/>
        <p:txBody>
          <a:bodyPr/>
          <a:lstStyle/>
          <a:p>
            <a:pPr>
              <a:defRPr/>
            </a:pPr>
            <a:r>
              <a:rPr lang="en-US" smtClean="0"/>
              <a:t>Spring 2013</a:t>
            </a:r>
            <a:endParaRPr lang="en-US"/>
          </a:p>
        </p:txBody>
      </p:sp>
      <p:sp>
        <p:nvSpPr>
          <p:cNvPr id="5" name="Slide Number Placeholder 4"/>
          <p:cNvSpPr>
            <a:spLocks noGrp="1"/>
          </p:cNvSpPr>
          <p:nvPr>
            <p:ph type="sldNum" sz="quarter" idx="12"/>
          </p:nvPr>
        </p:nvSpPr>
        <p:spPr/>
        <p:txBody>
          <a:bodyPr/>
          <a:lstStyle/>
          <a:p>
            <a:pPr>
              <a:defRPr/>
            </a:pPr>
            <a:fld id="{CCD934C7-C77D-4848-AD00-FDECB52C6A5E}" type="slidenum">
              <a:rPr lang="en-US" smtClean="0"/>
              <a:pPr>
                <a:defRPr/>
              </a:pPr>
              <a:t>15</a:t>
            </a:fld>
            <a:endParaRPr lang="en-US"/>
          </a:p>
        </p:txBody>
      </p:sp>
      <p:pic>
        <p:nvPicPr>
          <p:cNvPr id="162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8" y="3425930"/>
            <a:ext cx="7465324" cy="343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flipH="1">
            <a:off x="5936776" y="3207224"/>
            <a:ext cx="573206" cy="846161"/>
          </a:xfrm>
          <a:prstGeom prst="straightConnector1">
            <a:avLst/>
          </a:prstGeom>
          <a:solidFill>
            <a:schemeClr val="accent1"/>
          </a:solidFill>
          <a:ln w="57150" cap="flat" cmpd="sng" algn="ctr">
            <a:solidFill>
              <a:schemeClr val="accent2">
                <a:lumMod val="25000"/>
              </a:schemeClr>
            </a:solidFill>
            <a:prstDash val="solid"/>
            <a:round/>
            <a:headEnd type="none" w="med" len="med"/>
            <a:tailEnd type="arrow"/>
          </a:ln>
          <a:effectLst/>
        </p:spPr>
      </p:cxnSp>
      <p:cxnSp>
        <p:nvCxnSpPr>
          <p:cNvPr id="9" name="Straight Arrow Connector 8"/>
          <p:cNvCxnSpPr/>
          <p:nvPr/>
        </p:nvCxnSpPr>
        <p:spPr bwMode="auto">
          <a:xfrm flipH="1">
            <a:off x="6223379" y="4420908"/>
            <a:ext cx="573206" cy="846161"/>
          </a:xfrm>
          <a:prstGeom prst="straightConnector1">
            <a:avLst/>
          </a:prstGeom>
          <a:solidFill>
            <a:schemeClr val="accent1"/>
          </a:solidFill>
          <a:ln w="57150" cap="flat" cmpd="sng" algn="ctr">
            <a:solidFill>
              <a:schemeClr val="accent2">
                <a:lumMod val="25000"/>
              </a:schemeClr>
            </a:solidFill>
            <a:prstDash val="solid"/>
            <a:round/>
            <a:headEnd type="none" w="med" len="med"/>
            <a:tailEnd type="arrow"/>
          </a:ln>
          <a:effectLst/>
        </p:spPr>
      </p:cxnSp>
      <p:cxnSp>
        <p:nvCxnSpPr>
          <p:cNvPr id="10" name="Straight Arrow Connector 9"/>
          <p:cNvCxnSpPr/>
          <p:nvPr/>
        </p:nvCxnSpPr>
        <p:spPr bwMode="auto">
          <a:xfrm flipH="1">
            <a:off x="4073857" y="4376723"/>
            <a:ext cx="573206" cy="846161"/>
          </a:xfrm>
          <a:prstGeom prst="straightConnector1">
            <a:avLst/>
          </a:prstGeom>
          <a:solidFill>
            <a:schemeClr val="accent1"/>
          </a:solidFill>
          <a:ln w="57150" cap="flat" cmpd="sng" algn="ctr">
            <a:solidFill>
              <a:schemeClr val="accent2">
                <a:lumMod val="25000"/>
              </a:schemeClr>
            </a:solidFill>
            <a:prstDash val="solid"/>
            <a:round/>
            <a:headEnd type="none" w="med" len="med"/>
            <a:tailEnd type="arrow"/>
          </a:ln>
          <a:effectLst/>
        </p:spPr>
      </p:cxnSp>
      <p:cxnSp>
        <p:nvCxnSpPr>
          <p:cNvPr id="11" name="Straight Arrow Connector 10"/>
          <p:cNvCxnSpPr/>
          <p:nvPr/>
        </p:nvCxnSpPr>
        <p:spPr bwMode="auto">
          <a:xfrm flipH="1">
            <a:off x="6923964" y="3276770"/>
            <a:ext cx="573206" cy="846161"/>
          </a:xfrm>
          <a:prstGeom prst="straightConnector1">
            <a:avLst/>
          </a:prstGeom>
          <a:solidFill>
            <a:schemeClr val="accent1"/>
          </a:solidFill>
          <a:ln w="57150" cap="flat" cmpd="sng" algn="ctr">
            <a:solidFill>
              <a:schemeClr val="accent2">
                <a:lumMod val="25000"/>
              </a:schemeClr>
            </a:solidFill>
            <a:prstDash val="solid"/>
            <a:round/>
            <a:headEnd type="none" w="med" len="med"/>
            <a:tailEnd type="arrow"/>
          </a:ln>
          <a:effectLst/>
        </p:spPr>
      </p:cxnSp>
    </p:spTree>
    <p:extLst>
      <p:ext uri="{BB962C8B-B14F-4D97-AF65-F5344CB8AC3E}">
        <p14:creationId xmlns:p14="http://schemas.microsoft.com/office/powerpoint/2010/main" val="2647592939"/>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78" y="1439210"/>
            <a:ext cx="8515350" cy="4781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Rectangle 2"/>
          <p:cNvSpPr>
            <a:spLocks noGrp="1" noChangeArrowheads="1"/>
          </p:cNvSpPr>
          <p:nvPr>
            <p:ph type="title"/>
          </p:nvPr>
        </p:nvSpPr>
        <p:spPr>
          <a:xfrm>
            <a:off x="1533998" y="304800"/>
            <a:ext cx="4565176" cy="1143000"/>
          </a:xfrm>
          <a:solidFill>
            <a:srgbClr val="FFFFFF">
              <a:alpha val="67058"/>
            </a:srgbClr>
          </a:solidFill>
        </p:spPr>
        <p:txBody>
          <a:bodyPr/>
          <a:lstStyle/>
          <a:p>
            <a:pPr eaLnBrk="1" hangingPunct="1"/>
            <a:r>
              <a:rPr lang="en-US" sz="4000" dirty="0" smtClean="0">
                <a:solidFill>
                  <a:srgbClr val="333333"/>
                </a:solidFill>
              </a:rPr>
              <a:t>PubMed MEDLINE</a:t>
            </a:r>
            <a:r>
              <a:rPr lang="en-US" sz="4600" dirty="0" smtClean="0">
                <a:solidFill>
                  <a:srgbClr val="333333"/>
                </a:solidFill>
              </a:rPr>
              <a:t/>
            </a:r>
            <a:br>
              <a:rPr lang="en-US" sz="4600" dirty="0" smtClean="0">
                <a:solidFill>
                  <a:srgbClr val="333333"/>
                </a:solidFill>
              </a:rPr>
            </a:br>
            <a:r>
              <a:rPr lang="en-US" sz="2500" dirty="0" smtClean="0">
                <a:solidFill>
                  <a:srgbClr val="333333"/>
                </a:solidFill>
              </a:rPr>
              <a:t>Entering PubMed</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215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EC9F47A-C180-44DD-BE55-ACF10293F180}" type="slidenum">
              <a:rPr lang="en-US" smtClean="0"/>
              <a:pPr/>
              <a:t>16</a:t>
            </a:fld>
            <a:endParaRPr lang="en-US" smtClean="0"/>
          </a:p>
        </p:txBody>
      </p:sp>
      <p:sp>
        <p:nvSpPr>
          <p:cNvPr id="21508" name="Rectangle 3"/>
          <p:cNvSpPr>
            <a:spLocks noChangeArrowheads="1"/>
          </p:cNvSpPr>
          <p:nvPr/>
        </p:nvSpPr>
        <p:spPr bwMode="auto">
          <a:xfrm>
            <a:off x="2720975" y="4377033"/>
            <a:ext cx="25146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sz="2400" b="1" i="1" dirty="0" smtClean="0"/>
              <a:t>Tutorials</a:t>
            </a:r>
            <a:endParaRPr lang="en-US" sz="2400" b="1" i="1" dirty="0"/>
          </a:p>
        </p:txBody>
      </p:sp>
      <p:sp>
        <p:nvSpPr>
          <p:cNvPr id="99336" name="Line 8"/>
          <p:cNvSpPr>
            <a:spLocks noChangeShapeType="1"/>
          </p:cNvSpPr>
          <p:nvPr/>
        </p:nvSpPr>
        <p:spPr bwMode="auto">
          <a:xfrm flipH="1">
            <a:off x="1757548" y="4795327"/>
            <a:ext cx="1040242" cy="88107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7" name="Line 9"/>
          <p:cNvSpPr>
            <a:spLocks noChangeShapeType="1"/>
          </p:cNvSpPr>
          <p:nvPr/>
        </p:nvSpPr>
        <p:spPr bwMode="auto">
          <a:xfrm flipH="1" flipV="1">
            <a:off x="3426479" y="1957797"/>
            <a:ext cx="40454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8" name="Line 10"/>
          <p:cNvSpPr>
            <a:spLocks noChangeShapeType="1"/>
          </p:cNvSpPr>
          <p:nvPr/>
        </p:nvSpPr>
        <p:spPr bwMode="auto">
          <a:xfrm flipV="1">
            <a:off x="7192370" y="1753605"/>
            <a:ext cx="813013" cy="375099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Rectangle 3"/>
          <p:cNvSpPr>
            <a:spLocks noChangeArrowheads="1"/>
          </p:cNvSpPr>
          <p:nvPr/>
        </p:nvSpPr>
        <p:spPr bwMode="auto">
          <a:xfrm>
            <a:off x="3978695" y="1726964"/>
            <a:ext cx="381241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r>
              <a:rPr lang="en-US" sz="2400" b="1" i="1" dirty="0"/>
              <a:t>Type search </a:t>
            </a:r>
            <a:r>
              <a:rPr lang="en-US" sz="2400" b="1" i="1" dirty="0" smtClean="0"/>
              <a:t>terms</a:t>
            </a:r>
            <a:endParaRPr lang="en-US" sz="2400" b="1" i="1" dirty="0"/>
          </a:p>
        </p:txBody>
      </p:sp>
      <p:sp>
        <p:nvSpPr>
          <p:cNvPr id="11" name="Rectangle 3"/>
          <p:cNvSpPr>
            <a:spLocks noChangeArrowheads="1"/>
          </p:cNvSpPr>
          <p:nvPr/>
        </p:nvSpPr>
        <p:spPr bwMode="auto">
          <a:xfrm>
            <a:off x="5712582" y="5389763"/>
            <a:ext cx="2514600"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sz="2400" b="1" i="1" dirty="0" smtClean="0"/>
              <a:t>Save </a:t>
            </a:r>
            <a:r>
              <a:rPr lang="en-US" sz="2400" b="1" i="1" dirty="0"/>
              <a:t>searches in </a:t>
            </a:r>
            <a:r>
              <a:rPr lang="en-US" sz="2400" b="1" i="1" dirty="0" smtClean="0"/>
              <a:t>NCBI </a:t>
            </a:r>
            <a:endParaRPr lang="en-US" sz="2000" b="1" i="1" dirty="0"/>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99337"/>
                                        </p:tgtEl>
                                        <p:attrNameLst>
                                          <p:attrName>style.visibility</p:attrName>
                                        </p:attrNameLst>
                                      </p:cBhvr>
                                      <p:to>
                                        <p:strVal val="visible"/>
                                      </p:to>
                                    </p:set>
                                    <p:anim calcmode="lin" valueType="num">
                                      <p:cBhvr>
                                        <p:cTn id="7" dur="500" fill="hold"/>
                                        <p:tgtEl>
                                          <p:spTgt spid="99337"/>
                                        </p:tgtEl>
                                        <p:attrNameLst>
                                          <p:attrName>ppt_x</p:attrName>
                                        </p:attrNameLst>
                                      </p:cBhvr>
                                      <p:tavLst>
                                        <p:tav tm="0">
                                          <p:val>
                                            <p:strVal val="#ppt_x+#ppt_w/2"/>
                                          </p:val>
                                        </p:tav>
                                        <p:tav tm="100000">
                                          <p:val>
                                            <p:strVal val="#ppt_x"/>
                                          </p:val>
                                        </p:tav>
                                      </p:tavLst>
                                    </p:anim>
                                    <p:anim calcmode="lin" valueType="num">
                                      <p:cBhvr>
                                        <p:cTn id="8" dur="500" fill="hold"/>
                                        <p:tgtEl>
                                          <p:spTgt spid="99337"/>
                                        </p:tgtEl>
                                        <p:attrNameLst>
                                          <p:attrName>ppt_y</p:attrName>
                                        </p:attrNameLst>
                                      </p:cBhvr>
                                      <p:tavLst>
                                        <p:tav tm="0">
                                          <p:val>
                                            <p:strVal val="#ppt_y"/>
                                          </p:val>
                                        </p:tav>
                                        <p:tav tm="100000">
                                          <p:val>
                                            <p:strVal val="#ppt_y"/>
                                          </p:val>
                                        </p:tav>
                                      </p:tavLst>
                                    </p:anim>
                                    <p:anim calcmode="lin" valueType="num">
                                      <p:cBhvr>
                                        <p:cTn id="9" dur="500" fill="hold"/>
                                        <p:tgtEl>
                                          <p:spTgt spid="99337"/>
                                        </p:tgtEl>
                                        <p:attrNameLst>
                                          <p:attrName>ppt_w</p:attrName>
                                        </p:attrNameLst>
                                      </p:cBhvr>
                                      <p:tavLst>
                                        <p:tav tm="0">
                                          <p:val>
                                            <p:fltVal val="0"/>
                                          </p:val>
                                        </p:tav>
                                        <p:tav tm="100000">
                                          <p:val>
                                            <p:strVal val="#ppt_w"/>
                                          </p:val>
                                        </p:tav>
                                      </p:tavLst>
                                    </p:anim>
                                    <p:anim calcmode="lin" valueType="num">
                                      <p:cBhvr>
                                        <p:cTn id="10" dur="500" fill="hold"/>
                                        <p:tgtEl>
                                          <p:spTgt spid="9933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99336"/>
                                        </p:tgtEl>
                                        <p:attrNameLst>
                                          <p:attrName>style.visibility</p:attrName>
                                        </p:attrNameLst>
                                      </p:cBhvr>
                                      <p:to>
                                        <p:strVal val="visible"/>
                                      </p:to>
                                    </p:set>
                                    <p:anim calcmode="lin" valueType="num">
                                      <p:cBhvr>
                                        <p:cTn id="15" dur="500" fill="hold"/>
                                        <p:tgtEl>
                                          <p:spTgt spid="99336"/>
                                        </p:tgtEl>
                                        <p:attrNameLst>
                                          <p:attrName>ppt_x</p:attrName>
                                        </p:attrNameLst>
                                      </p:cBhvr>
                                      <p:tavLst>
                                        <p:tav tm="0">
                                          <p:val>
                                            <p:strVal val="#ppt_x+#ppt_w/2"/>
                                          </p:val>
                                        </p:tav>
                                        <p:tav tm="100000">
                                          <p:val>
                                            <p:strVal val="#ppt_x"/>
                                          </p:val>
                                        </p:tav>
                                      </p:tavLst>
                                    </p:anim>
                                    <p:anim calcmode="lin" valueType="num">
                                      <p:cBhvr>
                                        <p:cTn id="16" dur="500" fill="hold"/>
                                        <p:tgtEl>
                                          <p:spTgt spid="99336"/>
                                        </p:tgtEl>
                                        <p:attrNameLst>
                                          <p:attrName>ppt_y</p:attrName>
                                        </p:attrNameLst>
                                      </p:cBhvr>
                                      <p:tavLst>
                                        <p:tav tm="0">
                                          <p:val>
                                            <p:strVal val="#ppt_y"/>
                                          </p:val>
                                        </p:tav>
                                        <p:tav tm="100000">
                                          <p:val>
                                            <p:strVal val="#ppt_y"/>
                                          </p:val>
                                        </p:tav>
                                      </p:tavLst>
                                    </p:anim>
                                    <p:anim calcmode="lin" valueType="num">
                                      <p:cBhvr>
                                        <p:cTn id="17" dur="500" fill="hold"/>
                                        <p:tgtEl>
                                          <p:spTgt spid="99336"/>
                                        </p:tgtEl>
                                        <p:attrNameLst>
                                          <p:attrName>ppt_w</p:attrName>
                                        </p:attrNameLst>
                                      </p:cBhvr>
                                      <p:tavLst>
                                        <p:tav tm="0">
                                          <p:val>
                                            <p:fltVal val="0"/>
                                          </p:val>
                                        </p:tav>
                                        <p:tav tm="100000">
                                          <p:val>
                                            <p:strVal val="#ppt_w"/>
                                          </p:val>
                                        </p:tav>
                                      </p:tavLst>
                                    </p:anim>
                                    <p:anim calcmode="lin" valueType="num">
                                      <p:cBhvr>
                                        <p:cTn id="18" dur="500" fill="hold"/>
                                        <p:tgtEl>
                                          <p:spTgt spid="9933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99338"/>
                                        </p:tgtEl>
                                        <p:attrNameLst>
                                          <p:attrName>style.visibility</p:attrName>
                                        </p:attrNameLst>
                                      </p:cBhvr>
                                      <p:to>
                                        <p:strVal val="visible"/>
                                      </p:to>
                                    </p:set>
                                    <p:anim calcmode="lin" valueType="num">
                                      <p:cBhvr>
                                        <p:cTn id="23" dur="500" fill="hold"/>
                                        <p:tgtEl>
                                          <p:spTgt spid="99338"/>
                                        </p:tgtEl>
                                        <p:attrNameLst>
                                          <p:attrName>ppt_x</p:attrName>
                                        </p:attrNameLst>
                                      </p:cBhvr>
                                      <p:tavLst>
                                        <p:tav tm="0">
                                          <p:val>
                                            <p:strVal val="#ppt_x+#ppt_w/2"/>
                                          </p:val>
                                        </p:tav>
                                        <p:tav tm="100000">
                                          <p:val>
                                            <p:strVal val="#ppt_x"/>
                                          </p:val>
                                        </p:tav>
                                      </p:tavLst>
                                    </p:anim>
                                    <p:anim calcmode="lin" valueType="num">
                                      <p:cBhvr>
                                        <p:cTn id="24" dur="500" fill="hold"/>
                                        <p:tgtEl>
                                          <p:spTgt spid="99338"/>
                                        </p:tgtEl>
                                        <p:attrNameLst>
                                          <p:attrName>ppt_y</p:attrName>
                                        </p:attrNameLst>
                                      </p:cBhvr>
                                      <p:tavLst>
                                        <p:tav tm="0">
                                          <p:val>
                                            <p:strVal val="#ppt_y"/>
                                          </p:val>
                                        </p:tav>
                                        <p:tav tm="100000">
                                          <p:val>
                                            <p:strVal val="#ppt_y"/>
                                          </p:val>
                                        </p:tav>
                                      </p:tavLst>
                                    </p:anim>
                                    <p:anim calcmode="lin" valueType="num">
                                      <p:cBhvr>
                                        <p:cTn id="25" dur="500" fill="hold"/>
                                        <p:tgtEl>
                                          <p:spTgt spid="99338"/>
                                        </p:tgtEl>
                                        <p:attrNameLst>
                                          <p:attrName>ppt_w</p:attrName>
                                        </p:attrNameLst>
                                      </p:cBhvr>
                                      <p:tavLst>
                                        <p:tav tm="0">
                                          <p:val>
                                            <p:fltVal val="0"/>
                                          </p:val>
                                        </p:tav>
                                        <p:tav tm="100000">
                                          <p:val>
                                            <p:strVal val="#ppt_w"/>
                                          </p:val>
                                        </p:tav>
                                      </p:tavLst>
                                    </p:anim>
                                    <p:anim calcmode="lin" valueType="num">
                                      <p:cBhvr>
                                        <p:cTn id="26" dur="500" fill="hold"/>
                                        <p:tgtEl>
                                          <p:spTgt spid="993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P spid="99337" grpId="0" animBg="1"/>
      <p:bldP spid="993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get NCBI Account?</a:t>
            </a:r>
            <a:endParaRPr lang="en-US" dirty="0"/>
          </a:p>
        </p:txBody>
      </p:sp>
      <p:sp>
        <p:nvSpPr>
          <p:cNvPr id="4" name="Content Placeholder 3"/>
          <p:cNvSpPr>
            <a:spLocks noGrp="1"/>
          </p:cNvSpPr>
          <p:nvPr>
            <p:ph idx="1"/>
          </p:nvPr>
        </p:nvSpPr>
        <p:spPr/>
        <p:txBody>
          <a:bodyPr/>
          <a:lstStyle/>
          <a:p>
            <a:r>
              <a:rPr lang="en-US" dirty="0" smtClean="0"/>
              <a:t>Save searches </a:t>
            </a:r>
          </a:p>
          <a:p>
            <a:r>
              <a:rPr lang="en-US" dirty="0" smtClean="0"/>
              <a:t>Save citations in My Bibliography </a:t>
            </a:r>
          </a:p>
          <a:p>
            <a:r>
              <a:rPr lang="en-US" dirty="0" smtClean="0"/>
              <a:t>Automatically update and e-mail search results from your saved searches</a:t>
            </a:r>
          </a:p>
          <a:p>
            <a:r>
              <a:rPr lang="en-US" dirty="0"/>
              <a:t>F</a:t>
            </a:r>
            <a:r>
              <a:rPr lang="en-US" dirty="0" smtClean="0"/>
              <a:t>ilter search results </a:t>
            </a:r>
          </a:p>
          <a:p>
            <a:r>
              <a:rPr lang="en-US" dirty="0" smtClean="0"/>
              <a:t>Highlighting search terms</a:t>
            </a:r>
            <a:endParaRPr lang="en-US" dirty="0"/>
          </a:p>
        </p:txBody>
      </p:sp>
      <p:sp>
        <p:nvSpPr>
          <p:cNvPr id="5" name="Footer Placeholder 4"/>
          <p:cNvSpPr>
            <a:spLocks noGrp="1"/>
          </p:cNvSpPr>
          <p:nvPr>
            <p:ph type="ftr" sz="quarter" idx="11"/>
          </p:nvPr>
        </p:nvSpPr>
        <p:spPr/>
        <p:txBody>
          <a:bodyPr/>
          <a:lstStyle/>
          <a:p>
            <a:pPr>
              <a:defRPr/>
            </a:pPr>
            <a:r>
              <a:rPr lang="en-US" smtClean="0"/>
              <a:t>Spring 2013</a:t>
            </a:r>
            <a:endParaRPr lang="en-US"/>
          </a:p>
        </p:txBody>
      </p:sp>
      <p:sp>
        <p:nvSpPr>
          <p:cNvPr id="3" name="Slide Number Placeholder 2"/>
          <p:cNvSpPr>
            <a:spLocks noGrp="1"/>
          </p:cNvSpPr>
          <p:nvPr>
            <p:ph type="sldNum" sz="quarter" idx="12"/>
          </p:nvPr>
        </p:nvSpPr>
        <p:spPr/>
        <p:txBody>
          <a:bodyPr/>
          <a:lstStyle/>
          <a:p>
            <a:pPr>
              <a:defRPr/>
            </a:pPr>
            <a:fld id="{49EB9F60-3CA1-4915-A0F6-68D3B8AF181E}" type="slidenum">
              <a:rPr lang="en-US" smtClean="0"/>
              <a:pPr>
                <a:defRPr/>
              </a:pPr>
              <a:t>17</a:t>
            </a:fld>
            <a:endParaRPr lang="en-US"/>
          </a:p>
        </p:txBody>
      </p:sp>
    </p:spTree>
    <p:extLst>
      <p:ext uri="{BB962C8B-B14F-4D97-AF65-F5344CB8AC3E}">
        <p14:creationId xmlns:p14="http://schemas.microsoft.com/office/powerpoint/2010/main" val="2561978044"/>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50" y="1635419"/>
            <a:ext cx="8411008" cy="4680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NCBI Sign In Page</a:t>
            </a:r>
            <a:endParaRPr lang="en-US" dirty="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5" name="Slide Number Placeholder 4"/>
          <p:cNvSpPr>
            <a:spLocks noGrp="1"/>
          </p:cNvSpPr>
          <p:nvPr>
            <p:ph type="sldNum" sz="quarter" idx="12"/>
          </p:nvPr>
        </p:nvSpPr>
        <p:spPr/>
        <p:txBody>
          <a:bodyPr/>
          <a:lstStyle/>
          <a:p>
            <a:pPr>
              <a:defRPr/>
            </a:pPr>
            <a:fld id="{9924ECE8-7DAE-42B7-91C9-C64B30E25446}" type="slidenum">
              <a:rPr lang="en-US" smtClean="0"/>
              <a:pPr>
                <a:defRPr/>
              </a:pPr>
              <a:t>18</a:t>
            </a:fld>
            <a:endParaRPr lang="en-US"/>
          </a:p>
        </p:txBody>
      </p:sp>
      <p:cxnSp>
        <p:nvCxnSpPr>
          <p:cNvPr id="55303" name="Straight Arrow Connector 7"/>
          <p:cNvCxnSpPr>
            <a:cxnSpLocks noChangeShapeType="1"/>
          </p:cNvCxnSpPr>
          <p:nvPr/>
        </p:nvCxnSpPr>
        <p:spPr bwMode="auto">
          <a:xfrm flipH="1">
            <a:off x="2570395" y="3196127"/>
            <a:ext cx="1560785" cy="969579"/>
          </a:xfrm>
          <a:prstGeom prst="straightConnector1">
            <a:avLst/>
          </a:prstGeom>
          <a:noFill/>
          <a:ln w="5715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261607"/>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1592812"/>
            <a:ext cx="866775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Rectangle 3"/>
          <p:cNvSpPr>
            <a:spLocks noGrp="1" noChangeArrowheads="1"/>
          </p:cNvSpPr>
          <p:nvPr>
            <p:ph type="title"/>
          </p:nvPr>
        </p:nvSpPr>
        <p:spPr/>
        <p:txBody>
          <a:bodyPr/>
          <a:lstStyle/>
          <a:p>
            <a:pPr eaLnBrk="1" hangingPunct="1"/>
            <a:r>
              <a:rPr lang="en-US" sz="3900" smtClean="0">
                <a:solidFill>
                  <a:srgbClr val="333333"/>
                </a:solidFill>
              </a:rPr>
              <a:t>PubMed MEDLINE</a:t>
            </a:r>
            <a:r>
              <a:rPr lang="en-US" sz="4600" smtClean="0">
                <a:solidFill>
                  <a:srgbClr val="333333"/>
                </a:solidFill>
              </a:rPr>
              <a:t/>
            </a:r>
            <a:br>
              <a:rPr lang="en-US" sz="4600" smtClean="0">
                <a:solidFill>
                  <a:srgbClr val="333333"/>
                </a:solidFill>
              </a:rPr>
            </a:br>
            <a:r>
              <a:rPr lang="en-US" sz="2500" smtClean="0">
                <a:solidFill>
                  <a:srgbClr val="333333"/>
                </a:solidFill>
              </a:rPr>
              <a:t>Preliminary Results</a:t>
            </a:r>
          </a:p>
        </p:txBody>
      </p:sp>
      <p:sp>
        <p:nvSpPr>
          <p:cNvPr id="2" name="Footer Placeholder 1"/>
          <p:cNvSpPr>
            <a:spLocks noGrp="1"/>
          </p:cNvSpPr>
          <p:nvPr>
            <p:ph type="ftr" sz="quarter" idx="11"/>
          </p:nvPr>
        </p:nvSpPr>
        <p:spPr/>
        <p:txBody>
          <a:bodyPr/>
          <a:lstStyle/>
          <a:p>
            <a:pPr>
              <a:defRPr/>
            </a:pPr>
            <a:r>
              <a:rPr lang="en-US" smtClean="0"/>
              <a:t>Spring 2013</a:t>
            </a:r>
            <a:endParaRPr lang="en-US" dirty="0"/>
          </a:p>
        </p:txBody>
      </p:sp>
      <p:sp>
        <p:nvSpPr>
          <p:cNvPr id="2253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5223A6-9D17-4C79-905F-BCE43F23610E}" type="slidenum">
              <a:rPr lang="en-US" smtClean="0"/>
              <a:pPr/>
              <a:t>19</a:t>
            </a:fld>
            <a:endParaRPr lang="en-US" smtClean="0"/>
          </a:p>
        </p:txBody>
      </p:sp>
      <p:sp>
        <p:nvSpPr>
          <p:cNvPr id="22534" name="Rectangle 4"/>
          <p:cNvSpPr>
            <a:spLocks noChangeArrowheads="1"/>
          </p:cNvSpPr>
          <p:nvPr/>
        </p:nvSpPr>
        <p:spPr bwMode="auto">
          <a:xfrm>
            <a:off x="334963" y="4575175"/>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1" dirty="0">
                <a:effectLst>
                  <a:outerShdw blurRad="38100" dist="38100" dir="2700000" algn="tl">
                    <a:srgbClr val="000000">
                      <a:alpha val="43137"/>
                    </a:srgbClr>
                  </a:outerShdw>
                </a:effectLst>
              </a:rPr>
              <a:t>Large number of hits</a:t>
            </a:r>
            <a:r>
              <a:rPr lang="en-US" sz="2400" b="1" i="1" dirty="0">
                <a:solidFill>
                  <a:srgbClr val="800000"/>
                </a:solidFill>
                <a:effectLst>
                  <a:outerShdw blurRad="38100" dist="38100" dir="2700000" algn="tl">
                    <a:srgbClr val="000000">
                      <a:alpha val="43137"/>
                    </a:srgbClr>
                  </a:outerShdw>
                </a:effectLst>
              </a:rPr>
              <a:t>.</a:t>
            </a:r>
          </a:p>
          <a:p>
            <a:pPr eaLnBrk="1" hangingPunct="1"/>
            <a:endParaRPr lang="en-US" sz="2400" b="1" i="1" dirty="0">
              <a:solidFill>
                <a:srgbClr val="800000"/>
              </a:solidFill>
            </a:endParaRPr>
          </a:p>
          <a:p>
            <a:pPr eaLnBrk="1" hangingPunct="1"/>
            <a:r>
              <a:rPr lang="en-US" sz="2400" b="1" dirty="0" smtClean="0">
                <a:effectLst>
                  <a:outerShdw blurRad="38100" dist="38100" dir="2700000" algn="tl">
                    <a:srgbClr val="000000">
                      <a:alpha val="43137"/>
                    </a:srgbClr>
                  </a:outerShdw>
                </a:effectLst>
              </a:rPr>
              <a:t>Scroll down to ‘Details</a:t>
            </a:r>
            <a:r>
              <a:rPr lang="en-US" sz="2400" b="1" dirty="0">
                <a:effectLst>
                  <a:outerShdw blurRad="38100" dist="38100" dir="2700000" algn="tl">
                    <a:srgbClr val="000000">
                      <a:alpha val="43137"/>
                    </a:srgbClr>
                  </a:outerShdw>
                </a:effectLst>
              </a:rPr>
              <a:t>’ to show how PubMed translated the search.  (You can modify the search by typing in the text box.)</a:t>
            </a:r>
          </a:p>
          <a:p>
            <a:pPr eaLnBrk="1" hangingPunct="1"/>
            <a:endParaRPr lang="en-US" sz="2400" b="1" i="1" dirty="0">
              <a:solidFill>
                <a:srgbClr val="800000"/>
              </a:solidFill>
            </a:endParaRPr>
          </a:p>
        </p:txBody>
      </p:sp>
      <p:sp>
        <p:nvSpPr>
          <p:cNvPr id="100360" name="Line 8"/>
          <p:cNvSpPr>
            <a:spLocks noChangeShapeType="1"/>
          </p:cNvSpPr>
          <p:nvPr/>
        </p:nvSpPr>
        <p:spPr bwMode="auto">
          <a:xfrm flipV="1">
            <a:off x="2647664" y="3135086"/>
            <a:ext cx="589021" cy="1329368"/>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538" name="Picture 10"/>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802725" y="2579427"/>
            <a:ext cx="3899578" cy="2768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61" name="Line 9"/>
          <p:cNvSpPr>
            <a:spLocks noChangeShapeType="1"/>
          </p:cNvSpPr>
          <p:nvPr/>
        </p:nvSpPr>
        <p:spPr bwMode="auto">
          <a:xfrm flipV="1">
            <a:off x="3779838" y="4858602"/>
            <a:ext cx="1379016" cy="489685"/>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00360"/>
                                        </p:tgtEl>
                                        <p:attrNameLst>
                                          <p:attrName>style.visibility</p:attrName>
                                        </p:attrNameLst>
                                      </p:cBhvr>
                                      <p:to>
                                        <p:strVal val="visible"/>
                                      </p:to>
                                    </p:set>
                                    <p:anim calcmode="lin" valueType="num">
                                      <p:cBhvr>
                                        <p:cTn id="7" dur="500" fill="hold"/>
                                        <p:tgtEl>
                                          <p:spTgt spid="100360"/>
                                        </p:tgtEl>
                                        <p:attrNameLst>
                                          <p:attrName>ppt_x</p:attrName>
                                        </p:attrNameLst>
                                      </p:cBhvr>
                                      <p:tavLst>
                                        <p:tav tm="0">
                                          <p:val>
                                            <p:strVal val="#ppt_x"/>
                                          </p:val>
                                        </p:tav>
                                        <p:tav tm="100000">
                                          <p:val>
                                            <p:strVal val="#ppt_x"/>
                                          </p:val>
                                        </p:tav>
                                      </p:tavLst>
                                    </p:anim>
                                    <p:anim calcmode="lin" valueType="num">
                                      <p:cBhvr>
                                        <p:cTn id="8" dur="500" fill="hold"/>
                                        <p:tgtEl>
                                          <p:spTgt spid="100360"/>
                                        </p:tgtEl>
                                        <p:attrNameLst>
                                          <p:attrName>ppt_y</p:attrName>
                                        </p:attrNameLst>
                                      </p:cBhvr>
                                      <p:tavLst>
                                        <p:tav tm="0">
                                          <p:val>
                                            <p:strVal val="#ppt_y+#ppt_h/2"/>
                                          </p:val>
                                        </p:tav>
                                        <p:tav tm="100000">
                                          <p:val>
                                            <p:strVal val="#ppt_y"/>
                                          </p:val>
                                        </p:tav>
                                      </p:tavLst>
                                    </p:anim>
                                    <p:anim calcmode="lin" valueType="num">
                                      <p:cBhvr>
                                        <p:cTn id="9" dur="500" fill="hold"/>
                                        <p:tgtEl>
                                          <p:spTgt spid="100360"/>
                                        </p:tgtEl>
                                        <p:attrNameLst>
                                          <p:attrName>ppt_w</p:attrName>
                                        </p:attrNameLst>
                                      </p:cBhvr>
                                      <p:tavLst>
                                        <p:tav tm="0">
                                          <p:val>
                                            <p:strVal val="#ppt_w"/>
                                          </p:val>
                                        </p:tav>
                                        <p:tav tm="100000">
                                          <p:val>
                                            <p:strVal val="#ppt_w"/>
                                          </p:val>
                                        </p:tav>
                                      </p:tavLst>
                                    </p:anim>
                                    <p:anim calcmode="lin" valueType="num">
                                      <p:cBhvr>
                                        <p:cTn id="10" dur="500" fill="hold"/>
                                        <p:tgtEl>
                                          <p:spTgt spid="10036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100361"/>
                                        </p:tgtEl>
                                        <p:attrNameLst>
                                          <p:attrName>style.visibility</p:attrName>
                                        </p:attrNameLst>
                                      </p:cBhvr>
                                      <p:to>
                                        <p:strVal val="visible"/>
                                      </p:to>
                                    </p:set>
                                    <p:anim calcmode="lin" valueType="num">
                                      <p:cBhvr>
                                        <p:cTn id="15" dur="500" fill="hold"/>
                                        <p:tgtEl>
                                          <p:spTgt spid="100361"/>
                                        </p:tgtEl>
                                        <p:attrNameLst>
                                          <p:attrName>ppt_x</p:attrName>
                                        </p:attrNameLst>
                                      </p:cBhvr>
                                      <p:tavLst>
                                        <p:tav tm="0">
                                          <p:val>
                                            <p:strVal val="#ppt_x+#ppt_w/2"/>
                                          </p:val>
                                        </p:tav>
                                        <p:tav tm="100000">
                                          <p:val>
                                            <p:strVal val="#ppt_x"/>
                                          </p:val>
                                        </p:tav>
                                      </p:tavLst>
                                    </p:anim>
                                    <p:anim calcmode="lin" valueType="num">
                                      <p:cBhvr>
                                        <p:cTn id="16" dur="500" fill="hold"/>
                                        <p:tgtEl>
                                          <p:spTgt spid="100361"/>
                                        </p:tgtEl>
                                        <p:attrNameLst>
                                          <p:attrName>ppt_y</p:attrName>
                                        </p:attrNameLst>
                                      </p:cBhvr>
                                      <p:tavLst>
                                        <p:tav tm="0">
                                          <p:val>
                                            <p:strVal val="#ppt_y"/>
                                          </p:val>
                                        </p:tav>
                                        <p:tav tm="100000">
                                          <p:val>
                                            <p:strVal val="#ppt_y"/>
                                          </p:val>
                                        </p:tav>
                                      </p:tavLst>
                                    </p:anim>
                                    <p:anim calcmode="lin" valueType="num">
                                      <p:cBhvr>
                                        <p:cTn id="17" dur="500" fill="hold"/>
                                        <p:tgtEl>
                                          <p:spTgt spid="100361"/>
                                        </p:tgtEl>
                                        <p:attrNameLst>
                                          <p:attrName>ppt_w</p:attrName>
                                        </p:attrNameLst>
                                      </p:cBhvr>
                                      <p:tavLst>
                                        <p:tav tm="0">
                                          <p:val>
                                            <p:fltVal val="0"/>
                                          </p:val>
                                        </p:tav>
                                        <p:tav tm="100000">
                                          <p:val>
                                            <p:strVal val="#ppt_w"/>
                                          </p:val>
                                        </p:tav>
                                      </p:tavLst>
                                    </p:anim>
                                    <p:anim calcmode="lin" valueType="num">
                                      <p:cBhvr>
                                        <p:cTn id="18" dur="500" fill="hold"/>
                                        <p:tgtEl>
                                          <p:spTgt spid="1003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P spid="1003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My Goal</a:t>
            </a:r>
            <a:endParaRPr lang="en-US" dirty="0"/>
          </a:p>
        </p:txBody>
      </p:sp>
      <p:sp>
        <p:nvSpPr>
          <p:cNvPr id="3" name="Content Placeholder 2"/>
          <p:cNvSpPr>
            <a:spLocks noGrp="1"/>
          </p:cNvSpPr>
          <p:nvPr>
            <p:ph idx="1"/>
          </p:nvPr>
        </p:nvSpPr>
        <p:spPr/>
        <p:txBody>
          <a:bodyPr/>
          <a:lstStyle/>
          <a:p>
            <a:r>
              <a:rPr lang="en-US" dirty="0" smtClean="0"/>
              <a:t>All faculty and students will correctly cite all copyrighted resources (images, articles, videos, etc.) in their:</a:t>
            </a:r>
          </a:p>
          <a:p>
            <a:pPr lvl="1"/>
            <a:r>
              <a:rPr lang="en-US" dirty="0" smtClean="0"/>
              <a:t>Presentations</a:t>
            </a:r>
          </a:p>
          <a:p>
            <a:pPr lvl="1"/>
            <a:r>
              <a:rPr lang="en-US" dirty="0" smtClean="0"/>
              <a:t>Posters</a:t>
            </a:r>
          </a:p>
          <a:p>
            <a:pPr lvl="1"/>
            <a:r>
              <a:rPr lang="en-US" dirty="0" smtClean="0"/>
              <a:t>Papers –Annotated Bibliography, Health Topic Brief, and Surgery Research Paper</a:t>
            </a:r>
            <a:endParaRPr lang="en-US" dirty="0"/>
          </a:p>
        </p:txBody>
      </p:sp>
      <p:sp>
        <p:nvSpPr>
          <p:cNvPr id="5" name="Footer Placeholder 4"/>
          <p:cNvSpPr>
            <a:spLocks noGrp="1"/>
          </p:cNvSpPr>
          <p:nvPr>
            <p:ph type="ftr" sz="quarter" idx="11"/>
          </p:nvPr>
        </p:nvSpPr>
        <p:spPr/>
        <p:txBody>
          <a:bodyPr/>
          <a:lstStyle/>
          <a:p>
            <a:pPr>
              <a:defRPr/>
            </a:pPr>
            <a:r>
              <a:rPr lang="en-US" smtClean="0"/>
              <a:t>Spring 2013</a:t>
            </a:r>
            <a:endParaRPr lang="en-US"/>
          </a:p>
        </p:txBody>
      </p:sp>
      <p:sp>
        <p:nvSpPr>
          <p:cNvPr id="4" name="Slide Number Placeholder 3"/>
          <p:cNvSpPr>
            <a:spLocks noGrp="1"/>
          </p:cNvSpPr>
          <p:nvPr>
            <p:ph type="sldNum" sz="quarter" idx="12"/>
          </p:nvPr>
        </p:nvSpPr>
        <p:spPr/>
        <p:txBody>
          <a:bodyPr/>
          <a:lstStyle/>
          <a:p>
            <a:pPr>
              <a:defRPr/>
            </a:pPr>
            <a:fld id="{B0CD4CC0-322F-47E0-9955-2CE3659815FE}" type="slidenum">
              <a:rPr lang="en-US" smtClean="0"/>
              <a:pPr>
                <a:defRPr/>
              </a:pPr>
              <a:t>2</a:t>
            </a:fld>
            <a:endParaRPr lang="en-US"/>
          </a:p>
        </p:txBody>
      </p:sp>
    </p:spTree>
    <p:extLst>
      <p:ext uri="{BB962C8B-B14F-4D97-AF65-F5344CB8AC3E}">
        <p14:creationId xmlns:p14="http://schemas.microsoft.com/office/powerpoint/2010/main" val="3445254861"/>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Boolean Operators </a:t>
            </a:r>
          </a:p>
        </p:txBody>
      </p:sp>
      <p:sp>
        <p:nvSpPr>
          <p:cNvPr id="23556" name="Rectangle 3"/>
          <p:cNvSpPr>
            <a:spLocks noGrp="1" noChangeArrowheads="1"/>
          </p:cNvSpPr>
          <p:nvPr>
            <p:ph idx="1"/>
          </p:nvPr>
        </p:nvSpPr>
        <p:spPr/>
        <p:txBody>
          <a:bodyPr/>
          <a:lstStyle/>
          <a:p>
            <a:pPr eaLnBrk="1" hangingPunct="1"/>
            <a:r>
              <a:rPr lang="en-US" smtClean="0"/>
              <a:t>AND</a:t>
            </a:r>
          </a:p>
          <a:p>
            <a:pPr eaLnBrk="1" hangingPunct="1"/>
            <a:r>
              <a:rPr lang="en-US" smtClean="0"/>
              <a:t>OR</a:t>
            </a:r>
          </a:p>
          <a:p>
            <a:pPr eaLnBrk="1" hangingPunct="1"/>
            <a:r>
              <a:rPr lang="en-US" smtClean="0"/>
              <a:t>NOT</a:t>
            </a:r>
          </a:p>
          <a:p>
            <a:pPr eaLnBrk="1" hangingPunct="1"/>
            <a:r>
              <a:rPr lang="en-US" smtClean="0"/>
              <a:t>Parenthesis</a:t>
            </a:r>
          </a:p>
          <a:p>
            <a:pPr eaLnBrk="1" hangingPunct="1"/>
            <a:r>
              <a:rPr lang="en-US" smtClean="0"/>
              <a:t>*</a:t>
            </a:r>
          </a:p>
          <a:p>
            <a:pPr eaLnBrk="1" hangingPunct="1"/>
            <a:r>
              <a:rPr lang="en-US" smtClean="0"/>
              <a:t>quotes</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88C30E-7D6C-4ADB-A336-EE41EE729108}" type="slidenum">
              <a:rPr lang="en-US" smtClean="0"/>
              <a:pPr/>
              <a:t>20</a:t>
            </a:fld>
            <a:endParaRPr lang="en-US" smtClean="0"/>
          </a:p>
        </p:txBody>
      </p:sp>
      <p:sp>
        <p:nvSpPr>
          <p:cNvPr id="23557" name="Text Box 4"/>
          <p:cNvSpPr txBox="1">
            <a:spLocks noChangeArrowheads="1"/>
          </p:cNvSpPr>
          <p:nvPr/>
        </p:nvSpPr>
        <p:spPr bwMode="auto">
          <a:xfrm>
            <a:off x="4084638" y="4089400"/>
            <a:ext cx="4752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t>“medication errors” AND “quality improvement” NOT (ambulatory OR “nursing home”)</a:t>
            </a:r>
          </a:p>
        </p:txBody>
      </p:sp>
    </p:spTree>
    <p:custDataLst>
      <p:tags r:id="rId1"/>
    </p:custData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xfrm>
            <a:off x="457200" y="1295400"/>
            <a:ext cx="4623481" cy="609600"/>
          </a:xfrm>
        </p:spPr>
        <p:txBody>
          <a:bodyPr/>
          <a:lstStyle/>
          <a:p>
            <a:pPr eaLnBrk="1" hangingPunct="1"/>
            <a:r>
              <a:rPr lang="en-US" sz="3900" dirty="0" smtClean="0">
                <a:solidFill>
                  <a:srgbClr val="333333"/>
                </a:solidFill>
              </a:rPr>
              <a:t>PubMed MEDLINE</a:t>
            </a:r>
            <a:r>
              <a:rPr lang="en-US" sz="4600" dirty="0" smtClean="0">
                <a:solidFill>
                  <a:srgbClr val="333333"/>
                </a:solidFill>
              </a:rPr>
              <a:t/>
            </a:r>
            <a:br>
              <a:rPr lang="en-US" sz="4600" dirty="0" smtClean="0">
                <a:solidFill>
                  <a:srgbClr val="333333"/>
                </a:solidFill>
              </a:rPr>
            </a:br>
            <a:r>
              <a:rPr lang="en-US" sz="2800" dirty="0" smtClean="0">
                <a:solidFill>
                  <a:srgbClr val="333333"/>
                </a:solidFill>
              </a:rPr>
              <a:t>Filter (Limit) Results</a:t>
            </a:r>
          </a:p>
        </p:txBody>
      </p:sp>
      <p:sp>
        <p:nvSpPr>
          <p:cNvPr id="3" name="Content Placeholder 2"/>
          <p:cNvSpPr>
            <a:spLocks noGrp="1"/>
          </p:cNvSpPr>
          <p:nvPr>
            <p:ph sz="half" idx="1"/>
          </p:nvPr>
        </p:nvSpPr>
        <p:spPr/>
        <p:txBody>
          <a:bodyPr/>
          <a:lstStyle/>
          <a:p>
            <a:r>
              <a:rPr lang="en-US" dirty="0"/>
              <a:t>Left Side</a:t>
            </a:r>
          </a:p>
          <a:p>
            <a:r>
              <a:rPr lang="en-US" dirty="0"/>
              <a:t>Filter by</a:t>
            </a:r>
          </a:p>
          <a:p>
            <a:pPr marL="619125">
              <a:buFont typeface="Arial" pitchFamily="34" charset="0"/>
              <a:buChar char="•"/>
            </a:pPr>
            <a:r>
              <a:rPr lang="en-US" dirty="0"/>
              <a:t>Article Type</a:t>
            </a:r>
          </a:p>
          <a:p>
            <a:pPr marL="619125">
              <a:buFont typeface="Arial" pitchFamily="34" charset="0"/>
              <a:buChar char="•"/>
            </a:pPr>
            <a:r>
              <a:rPr lang="en-US" dirty="0"/>
              <a:t>Text Availability</a:t>
            </a:r>
          </a:p>
          <a:p>
            <a:pPr marL="619125">
              <a:buFont typeface="Arial" pitchFamily="34" charset="0"/>
              <a:buChar char="•"/>
            </a:pPr>
            <a:r>
              <a:rPr lang="en-US" dirty="0" smtClean="0"/>
              <a:t>Publication date</a:t>
            </a:r>
            <a:endParaRPr lang="en-US" dirty="0"/>
          </a:p>
          <a:p>
            <a:pPr marL="619125">
              <a:buFont typeface="Arial" pitchFamily="34" charset="0"/>
              <a:buChar char="•"/>
            </a:pPr>
            <a:r>
              <a:rPr lang="en-US" dirty="0" smtClean="0"/>
              <a:t>Species</a:t>
            </a:r>
            <a:endParaRPr lang="en-US" dirty="0"/>
          </a:p>
          <a:p>
            <a:pPr marL="619125">
              <a:buFont typeface="Arial" pitchFamily="34" charset="0"/>
              <a:buChar char="•"/>
            </a:pPr>
            <a:r>
              <a:rPr lang="en-US" dirty="0"/>
              <a:t>Type research</a:t>
            </a:r>
          </a:p>
          <a:p>
            <a:pPr marL="619125">
              <a:buFont typeface="Arial" pitchFamily="34" charset="0"/>
              <a:buChar char="•"/>
            </a:pPr>
            <a:r>
              <a:rPr lang="en-US" dirty="0"/>
              <a:t>Language</a:t>
            </a:r>
          </a:p>
          <a:p>
            <a:endParaRPr lang="en-US" dirty="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256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15C248-AAAA-4268-99F5-EFB712C77C80}" type="slidenum">
              <a:rPr lang="en-US" smtClean="0"/>
              <a:pPr/>
              <a:t>21</a:t>
            </a:fld>
            <a:endParaRPr lang="en-US"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63" y="6111724"/>
            <a:ext cx="5971982" cy="55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681" y="1116034"/>
            <a:ext cx="3743325" cy="555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Types of Articles</a:t>
            </a:r>
          </a:p>
        </p:txBody>
      </p:sp>
      <p:sp>
        <p:nvSpPr>
          <p:cNvPr id="31748" name="Rectangle 3"/>
          <p:cNvSpPr>
            <a:spLocks noGrp="1" noChangeArrowheads="1"/>
          </p:cNvSpPr>
          <p:nvPr>
            <p:ph sz="half" idx="1"/>
          </p:nvPr>
        </p:nvSpPr>
        <p:spPr>
          <a:xfrm>
            <a:off x="588963" y="1798638"/>
            <a:ext cx="3973512" cy="4327525"/>
          </a:xfrm>
        </p:spPr>
        <p:txBody>
          <a:bodyPr/>
          <a:lstStyle/>
          <a:p>
            <a:pPr eaLnBrk="1" hangingPunct="1"/>
            <a:r>
              <a:rPr lang="en-US" smtClean="0"/>
              <a:t>Editorials</a:t>
            </a:r>
          </a:p>
          <a:p>
            <a:pPr eaLnBrk="1" hangingPunct="1"/>
            <a:r>
              <a:rPr lang="en-US" smtClean="0"/>
              <a:t>Letters</a:t>
            </a:r>
          </a:p>
          <a:p>
            <a:pPr eaLnBrk="1" hangingPunct="1"/>
            <a:r>
              <a:rPr lang="en-US" smtClean="0"/>
              <a:t>Review Articles</a:t>
            </a:r>
          </a:p>
          <a:p>
            <a:pPr eaLnBrk="1" hangingPunct="1"/>
            <a:r>
              <a:rPr lang="en-US" smtClean="0"/>
              <a:t>Meta-Analysis</a:t>
            </a:r>
          </a:p>
          <a:p>
            <a:pPr lvl="1" eaLnBrk="1" hangingPunct="1"/>
            <a:r>
              <a:rPr lang="en-US" smtClean="0"/>
              <a:t>Systematic reviews</a:t>
            </a:r>
          </a:p>
          <a:p>
            <a:pPr eaLnBrk="1" hangingPunct="1"/>
            <a:r>
              <a:rPr lang="en-US" smtClean="0"/>
              <a:t>Clinical Guidelines </a:t>
            </a:r>
          </a:p>
          <a:p>
            <a:pPr eaLnBrk="1" hangingPunct="1"/>
            <a:endParaRPr lang="en-US" smtClean="0"/>
          </a:p>
        </p:txBody>
      </p:sp>
      <p:sp>
        <p:nvSpPr>
          <p:cNvPr id="31749" name="Rectangle 4"/>
          <p:cNvSpPr>
            <a:spLocks noGrp="1" noChangeArrowheads="1"/>
          </p:cNvSpPr>
          <p:nvPr>
            <p:ph sz="half" idx="2"/>
          </p:nvPr>
        </p:nvSpPr>
        <p:spPr/>
        <p:txBody>
          <a:bodyPr/>
          <a:lstStyle/>
          <a:p>
            <a:pPr eaLnBrk="1" hangingPunct="1"/>
            <a:r>
              <a:rPr lang="en-US" smtClean="0"/>
              <a:t>Original Research</a:t>
            </a:r>
          </a:p>
          <a:p>
            <a:pPr lvl="1" eaLnBrk="1" hangingPunct="1"/>
            <a:r>
              <a:rPr lang="en-US" smtClean="0"/>
              <a:t>Case Studies</a:t>
            </a:r>
          </a:p>
          <a:p>
            <a:pPr lvl="1" eaLnBrk="1" hangingPunct="1"/>
            <a:r>
              <a:rPr lang="en-US" smtClean="0"/>
              <a:t>Case Control</a:t>
            </a:r>
          </a:p>
          <a:p>
            <a:pPr lvl="1" eaLnBrk="1" hangingPunct="1"/>
            <a:r>
              <a:rPr lang="en-US" smtClean="0"/>
              <a:t>Time Series</a:t>
            </a:r>
          </a:p>
          <a:p>
            <a:pPr lvl="1" eaLnBrk="1" hangingPunct="1"/>
            <a:r>
              <a:rPr lang="en-US" smtClean="0"/>
              <a:t>Cross sectional</a:t>
            </a:r>
          </a:p>
          <a:p>
            <a:pPr lvl="1" eaLnBrk="1" hangingPunct="1"/>
            <a:r>
              <a:rPr lang="en-US" smtClean="0"/>
              <a:t>Cohort</a:t>
            </a:r>
          </a:p>
          <a:p>
            <a:pPr lvl="1" eaLnBrk="1" hangingPunct="1"/>
            <a:r>
              <a:rPr lang="en-US" b="1" smtClean="0"/>
              <a:t>Control trials</a:t>
            </a:r>
          </a:p>
          <a:p>
            <a:pPr lvl="1" eaLnBrk="1" hangingPunct="1"/>
            <a:r>
              <a:rPr lang="en-US" b="1" smtClean="0"/>
              <a:t>Randomized Control Trials</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7" name="Slide Number Placeholder 6"/>
          <p:cNvSpPr>
            <a:spLocks noGrp="1"/>
          </p:cNvSpPr>
          <p:nvPr>
            <p:ph type="sldNum" sz="quarter" idx="12"/>
          </p:nvPr>
        </p:nvSpPr>
        <p:spPr/>
        <p:txBody>
          <a:bodyPr/>
          <a:lstStyle/>
          <a:p>
            <a:pPr>
              <a:defRPr/>
            </a:pPr>
            <a:fld id="{BC8F7FD8-A482-46DC-A152-26ACAD80F3AF}" type="slidenum">
              <a:rPr lang="en-US"/>
              <a:pPr>
                <a:defRPr/>
              </a:pPr>
              <a:t>22</a:t>
            </a:fld>
            <a:endParaRPr lang="en-US"/>
          </a:p>
        </p:txBody>
      </p:sp>
    </p:spTree>
    <p:extLst>
      <p:ext uri="{BB962C8B-B14F-4D97-AF65-F5344CB8AC3E}">
        <p14:creationId xmlns:p14="http://schemas.microsoft.com/office/powerpoint/2010/main" val="1534874649"/>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title"/>
          </p:nvPr>
        </p:nvSpPr>
        <p:spPr/>
        <p:txBody>
          <a:bodyPr/>
          <a:lstStyle/>
          <a:p>
            <a:pPr eaLnBrk="1" hangingPunct="1"/>
            <a:r>
              <a:rPr lang="en-US" sz="3900" smtClean="0">
                <a:solidFill>
                  <a:srgbClr val="333333"/>
                </a:solidFill>
              </a:rPr>
              <a:t>PubMed MEDLINE</a:t>
            </a:r>
            <a:r>
              <a:rPr lang="en-US" sz="4600" smtClean="0">
                <a:solidFill>
                  <a:srgbClr val="333333"/>
                </a:solidFill>
              </a:rPr>
              <a:t/>
            </a:r>
            <a:br>
              <a:rPr lang="en-US" sz="4600" smtClean="0">
                <a:solidFill>
                  <a:srgbClr val="333333"/>
                </a:solidFill>
              </a:rPr>
            </a:br>
            <a:r>
              <a:rPr lang="en-US" sz="2500" smtClean="0">
                <a:solidFill>
                  <a:srgbClr val="333333"/>
                </a:solidFill>
              </a:rPr>
              <a:t>Refined Results</a:t>
            </a:r>
          </a:p>
        </p:txBody>
      </p:sp>
      <p:sp>
        <p:nvSpPr>
          <p:cNvPr id="3" name="Content Placeholder 2"/>
          <p:cNvSpPr>
            <a:spLocks noGrp="1"/>
          </p:cNvSpPr>
          <p:nvPr>
            <p:ph idx="1"/>
          </p:nvPr>
        </p:nvSpPr>
        <p:spPr/>
        <p:txBody>
          <a:bodyPr/>
          <a:lstStyle/>
          <a:p>
            <a:r>
              <a:rPr lang="en-US" dirty="0" smtClean="0"/>
              <a:t>Add terms to the search like cancer, ethics</a:t>
            </a:r>
            <a:endParaRPr lang="en-US" dirty="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266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E4C6F-EF2C-40E8-8D52-D2409B7D739E}" type="slidenum">
              <a:rPr lang="en-US" smtClean="0"/>
              <a:pPr/>
              <a:t>23</a:t>
            </a:fld>
            <a:endParaRPr lang="en-US"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424" y="2734039"/>
            <a:ext cx="5822576" cy="412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1066800"/>
            <a:ext cx="8229600" cy="609600"/>
          </a:xfrm>
        </p:spPr>
        <p:txBody>
          <a:bodyPr/>
          <a:lstStyle/>
          <a:p>
            <a:pPr eaLnBrk="1" hangingPunct="1"/>
            <a:r>
              <a:rPr lang="en-US" dirty="0" smtClean="0"/>
              <a:t>PubMed MEDLINE</a:t>
            </a:r>
          </a:p>
        </p:txBody>
      </p:sp>
      <p:sp>
        <p:nvSpPr>
          <p:cNvPr id="27652" name="Rectangle 3"/>
          <p:cNvSpPr>
            <a:spLocks noGrp="1" noChangeArrowheads="1"/>
          </p:cNvSpPr>
          <p:nvPr>
            <p:ph sz="half" idx="1"/>
          </p:nvPr>
        </p:nvSpPr>
        <p:spPr>
          <a:xfrm>
            <a:off x="457200" y="1600200"/>
            <a:ext cx="2933700" cy="4525963"/>
          </a:xfrm>
        </p:spPr>
        <p:txBody>
          <a:bodyPr/>
          <a:lstStyle/>
          <a:p>
            <a:pPr eaLnBrk="1" hangingPunct="1"/>
            <a:r>
              <a:rPr lang="en-US" dirty="0" smtClean="0"/>
              <a:t>Multiple Terms:</a:t>
            </a:r>
          </a:p>
          <a:p>
            <a:pPr eaLnBrk="1" hangingPunct="1"/>
            <a:r>
              <a:rPr lang="en-US" dirty="0" smtClean="0"/>
              <a:t>Use </a:t>
            </a:r>
            <a:r>
              <a:rPr lang="en-US" b="1" dirty="0" smtClean="0"/>
              <a:t>Advanced Search </a:t>
            </a:r>
          </a:p>
          <a:p>
            <a:pPr eaLnBrk="1" hangingPunct="1"/>
            <a:r>
              <a:rPr lang="en-US" b="1" i="1" dirty="0" smtClean="0"/>
              <a:t>History</a:t>
            </a:r>
          </a:p>
          <a:p>
            <a:pPr eaLnBrk="1" hangingPunct="1"/>
            <a:r>
              <a:rPr lang="en-US" dirty="0" smtClean="0"/>
              <a:t>#2 AND #3</a:t>
            </a:r>
          </a:p>
          <a:p>
            <a:pPr eaLnBrk="1" hangingPunct="1"/>
            <a:r>
              <a:rPr lang="en-US" dirty="0" smtClean="0"/>
              <a:t>Click on number of hits to see results</a:t>
            </a:r>
          </a:p>
          <a:p>
            <a:pPr eaLnBrk="1" hangingPunct="1"/>
            <a:endParaRPr lang="en-US" dirty="0" smtClean="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2765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16CFD8-4A8C-4F9A-AF75-42D15CC4727A}" type="slidenum">
              <a:rPr lang="en-US" smtClean="0"/>
              <a:pPr/>
              <a:t>24</a:t>
            </a:fld>
            <a:endParaRPr lang="en-US" smtClean="0"/>
          </a:p>
        </p:txBody>
      </p:sp>
      <p:sp>
        <p:nvSpPr>
          <p:cNvPr id="27654" name="Text Box 4"/>
          <p:cNvSpPr txBox="1">
            <a:spLocks noChangeArrowheads="1"/>
          </p:cNvSpPr>
          <p:nvPr/>
        </p:nvSpPr>
        <p:spPr bwMode="auto">
          <a:xfrm>
            <a:off x="3603625" y="1850570"/>
            <a:ext cx="3017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Combining Searches</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25" y="2307770"/>
            <a:ext cx="5734075" cy="347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612177"/>
            <a:ext cx="634365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Rectangle 4"/>
          <p:cNvSpPr>
            <a:spLocks noGrp="1" noChangeArrowheads="1"/>
          </p:cNvSpPr>
          <p:nvPr>
            <p:ph type="title"/>
          </p:nvPr>
        </p:nvSpPr>
        <p:spPr>
          <a:xfrm>
            <a:off x="1603010" y="1002577"/>
            <a:ext cx="5319713" cy="609600"/>
          </a:xfrm>
        </p:spPr>
        <p:txBody>
          <a:bodyPr/>
          <a:lstStyle/>
          <a:p>
            <a:pPr eaLnBrk="1" hangingPunct="1"/>
            <a:r>
              <a:rPr lang="en-US" sz="4000" dirty="0" smtClean="0">
                <a:solidFill>
                  <a:srgbClr val="333333"/>
                </a:solidFill>
              </a:rPr>
              <a:t>Getting the articles</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286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BC1F2A-6555-482E-9987-44A99B0DEEEC}" type="slidenum">
              <a:rPr lang="en-US" smtClean="0"/>
              <a:pPr/>
              <a:t>25</a:t>
            </a:fld>
            <a:endParaRPr lang="en-US" smtClean="0"/>
          </a:p>
        </p:txBody>
      </p:sp>
      <p:sp>
        <p:nvSpPr>
          <p:cNvPr id="28678" name="Rectangle 5"/>
          <p:cNvSpPr>
            <a:spLocks noChangeArrowheads="1"/>
          </p:cNvSpPr>
          <p:nvPr/>
        </p:nvSpPr>
        <p:spPr bwMode="auto">
          <a:xfrm>
            <a:off x="5622878" y="2393577"/>
            <a:ext cx="3254839" cy="1200329"/>
          </a:xfrm>
          <a:prstGeom prst="rect">
            <a:avLst/>
          </a:prstGeom>
          <a:solidFill>
            <a:schemeClr val="bg1"/>
          </a:solidFill>
          <a:ln>
            <a:noFill/>
          </a:ln>
          <a:extLst/>
        </p:spPr>
        <p:txBody>
          <a:bodyPr wrap="square">
            <a:spAutoFit/>
          </a:bodyPr>
          <a:lstStyle/>
          <a:p>
            <a:pPr eaLnBrk="1" hangingPunct="1"/>
            <a:r>
              <a:rPr lang="en-US" sz="2400" b="1" dirty="0" smtClean="0">
                <a:effectLst>
                  <a:outerShdw blurRad="38100" dist="38100" dir="2700000" algn="tl">
                    <a:srgbClr val="000000">
                      <a:alpha val="43137"/>
                    </a:srgbClr>
                  </a:outerShdw>
                </a:effectLst>
              </a:rPr>
              <a:t>Display Settings:</a:t>
            </a:r>
          </a:p>
          <a:p>
            <a:pPr eaLnBrk="1" hangingPunct="1"/>
            <a:r>
              <a:rPr lang="en-US" sz="2400" dirty="0" smtClean="0">
                <a:effectLst>
                  <a:outerShdw blurRad="38100" dist="38100" dir="2700000" algn="tl">
                    <a:srgbClr val="000000">
                      <a:alpha val="43137"/>
                    </a:srgbClr>
                  </a:outerShdw>
                </a:effectLst>
              </a:rPr>
              <a:t>Select </a:t>
            </a:r>
            <a:r>
              <a:rPr lang="en-US" sz="2400" dirty="0">
                <a:effectLst>
                  <a:outerShdw blurRad="38100" dist="38100" dir="2700000" algn="tl">
                    <a:srgbClr val="000000">
                      <a:alpha val="43137"/>
                    </a:srgbClr>
                  </a:outerShdw>
                </a:effectLst>
              </a:rPr>
              <a:t>‘Abstract’ view and click on </a:t>
            </a:r>
            <a:r>
              <a:rPr lang="en-US" sz="2400" dirty="0" smtClean="0">
                <a:effectLst>
                  <a:outerShdw blurRad="38100" dist="38100" dir="2700000" algn="tl">
                    <a:srgbClr val="000000">
                      <a:alpha val="43137"/>
                    </a:srgbClr>
                  </a:outerShdw>
                </a:effectLst>
              </a:rPr>
              <a:t>‘Apply’</a:t>
            </a:r>
            <a:endParaRPr lang="en-US" sz="2400" dirty="0">
              <a:effectLst>
                <a:outerShdw blurRad="38100" dist="38100" dir="2700000" algn="tl">
                  <a:srgbClr val="000000">
                    <a:alpha val="43137"/>
                  </a:srgbClr>
                </a:outerShdw>
              </a:effectLst>
            </a:endParaRPr>
          </a:p>
        </p:txBody>
      </p:sp>
      <p:cxnSp>
        <p:nvCxnSpPr>
          <p:cNvPr id="3" name="Straight Arrow Connector 2"/>
          <p:cNvCxnSpPr/>
          <p:nvPr/>
        </p:nvCxnSpPr>
        <p:spPr bwMode="auto">
          <a:xfrm flipH="1">
            <a:off x="2902858" y="2683491"/>
            <a:ext cx="2874055" cy="745509"/>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pic>
        <p:nvPicPr>
          <p:cNvPr id="28684" name="Picture 1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676109" y="3800620"/>
            <a:ext cx="6201608" cy="2566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8679" name="Rectangle 6"/>
          <p:cNvSpPr>
            <a:spLocks noChangeArrowheads="1"/>
          </p:cNvSpPr>
          <p:nvPr/>
        </p:nvSpPr>
        <p:spPr bwMode="auto">
          <a:xfrm>
            <a:off x="5434191" y="5283158"/>
            <a:ext cx="289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dirty="0">
                <a:effectLst>
                  <a:outerShdw blurRad="38100" dist="38100" dir="2700000" algn="tl">
                    <a:srgbClr val="000000">
                      <a:alpha val="43137"/>
                    </a:srgbClr>
                  </a:outerShdw>
                </a:effectLst>
              </a:rPr>
              <a:t>Click on FSU icon to link to full text.</a:t>
            </a:r>
          </a:p>
          <a:p>
            <a:pPr eaLnBrk="1" hangingPunct="1"/>
            <a:endParaRPr lang="en-US" sz="2400" b="1" i="1" dirty="0">
              <a:solidFill>
                <a:srgbClr val="800000"/>
              </a:solidFill>
            </a:endParaRPr>
          </a:p>
        </p:txBody>
      </p:sp>
      <p:cxnSp>
        <p:nvCxnSpPr>
          <p:cNvPr id="12" name="Straight Arrow Connector 11"/>
          <p:cNvCxnSpPr/>
          <p:nvPr/>
        </p:nvCxnSpPr>
        <p:spPr bwMode="auto">
          <a:xfrm flipH="1">
            <a:off x="4262867" y="5737978"/>
            <a:ext cx="1133264" cy="145344"/>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spTree>
    <p:custDataLst>
      <p:tags r:id="rId1"/>
    </p:custData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 y="1913240"/>
            <a:ext cx="860107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296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AB8093-0222-40AB-BB00-414AAC298AC5}" type="slidenum">
              <a:rPr lang="en-US" smtClean="0"/>
              <a:pPr/>
              <a:t>26</a:t>
            </a:fld>
            <a:endParaRPr lang="en-US" smtClean="0"/>
          </a:p>
        </p:txBody>
      </p:sp>
      <p:sp>
        <p:nvSpPr>
          <p:cNvPr id="29700" name="Text Box 5"/>
          <p:cNvSpPr txBox="1">
            <a:spLocks noChangeArrowheads="1"/>
          </p:cNvSpPr>
          <p:nvPr/>
        </p:nvSpPr>
        <p:spPr bwMode="auto">
          <a:xfrm>
            <a:off x="1277723" y="922775"/>
            <a:ext cx="6959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dirty="0" smtClean="0">
                <a:latin typeface="+mj-lt"/>
              </a:rPr>
              <a:t>Click on Article Title: Abstract </a:t>
            </a:r>
            <a:r>
              <a:rPr lang="en-US" sz="3600" dirty="0">
                <a:latin typeface="+mj-lt"/>
              </a:rPr>
              <a:t>View</a:t>
            </a:r>
          </a:p>
        </p:txBody>
      </p:sp>
      <p:sp>
        <p:nvSpPr>
          <p:cNvPr id="29701" name="Text Box 6"/>
          <p:cNvSpPr txBox="1">
            <a:spLocks noChangeArrowheads="1"/>
          </p:cNvSpPr>
          <p:nvPr/>
        </p:nvSpPr>
        <p:spPr bwMode="auto">
          <a:xfrm>
            <a:off x="4175830" y="4116407"/>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t>Related </a:t>
            </a:r>
            <a:r>
              <a:rPr lang="en-US" b="1" dirty="0" smtClean="0"/>
              <a:t>Citations</a:t>
            </a:r>
            <a:endParaRPr lang="en-US" b="1" dirty="0"/>
          </a:p>
        </p:txBody>
      </p:sp>
      <p:sp>
        <p:nvSpPr>
          <p:cNvPr id="29702" name="Line 7"/>
          <p:cNvSpPr>
            <a:spLocks noChangeShapeType="1"/>
          </p:cNvSpPr>
          <p:nvPr/>
        </p:nvSpPr>
        <p:spPr bwMode="auto">
          <a:xfrm>
            <a:off x="6133304" y="4314986"/>
            <a:ext cx="791285"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3" name="Text Box 8"/>
          <p:cNvSpPr txBox="1">
            <a:spLocks noChangeArrowheads="1"/>
          </p:cNvSpPr>
          <p:nvPr/>
        </p:nvSpPr>
        <p:spPr bwMode="auto">
          <a:xfrm>
            <a:off x="4960215" y="1546527"/>
            <a:ext cx="389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t>Link to full text FSU subscriptions</a:t>
            </a:r>
          </a:p>
        </p:txBody>
      </p:sp>
      <p:sp>
        <p:nvSpPr>
          <p:cNvPr id="29704" name="Line 9"/>
          <p:cNvSpPr>
            <a:spLocks noChangeShapeType="1"/>
          </p:cNvSpPr>
          <p:nvPr/>
        </p:nvSpPr>
        <p:spPr bwMode="auto">
          <a:xfrm>
            <a:off x="7792870" y="1913240"/>
            <a:ext cx="350387" cy="139142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1066800"/>
            <a:ext cx="8229600" cy="609600"/>
          </a:xfrm>
        </p:spPr>
        <p:txBody>
          <a:bodyPr/>
          <a:lstStyle/>
          <a:p>
            <a:r>
              <a:rPr lang="en-US" dirty="0" err="1" smtClean="0"/>
              <a:t>MeSH</a:t>
            </a:r>
            <a:r>
              <a:rPr lang="en-US" dirty="0" smtClean="0"/>
              <a:t> Terms</a:t>
            </a:r>
          </a:p>
        </p:txBody>
      </p:sp>
      <p:sp>
        <p:nvSpPr>
          <p:cNvPr id="19459" name="Content Placeholder 4"/>
          <p:cNvSpPr>
            <a:spLocks noGrp="1"/>
          </p:cNvSpPr>
          <p:nvPr>
            <p:ph idx="1"/>
          </p:nvPr>
        </p:nvSpPr>
        <p:spPr/>
        <p:txBody>
          <a:bodyPr/>
          <a:lstStyle/>
          <a:p>
            <a:endParaRPr lang="en-US" smtClean="0"/>
          </a:p>
        </p:txBody>
      </p:sp>
      <p:sp>
        <p:nvSpPr>
          <p:cNvPr id="5" name="Footer Placeholder 4"/>
          <p:cNvSpPr>
            <a:spLocks noGrp="1"/>
          </p:cNvSpPr>
          <p:nvPr>
            <p:ph type="ftr" sz="quarter" idx="11"/>
          </p:nvPr>
        </p:nvSpPr>
        <p:spPr/>
        <p:txBody>
          <a:bodyPr/>
          <a:lstStyle/>
          <a:p>
            <a:pPr>
              <a:defRPr/>
            </a:pPr>
            <a:r>
              <a:rPr lang="en-US" smtClean="0"/>
              <a:t>Spring 2013</a:t>
            </a:r>
            <a:endParaRPr lang="en-US"/>
          </a:p>
        </p:txBody>
      </p:sp>
      <p:sp>
        <p:nvSpPr>
          <p:cNvPr id="3" name="Slide Number Placeholder 2"/>
          <p:cNvSpPr>
            <a:spLocks noGrp="1"/>
          </p:cNvSpPr>
          <p:nvPr>
            <p:ph type="sldNum" sz="quarter" idx="12"/>
          </p:nvPr>
        </p:nvSpPr>
        <p:spPr/>
        <p:txBody>
          <a:bodyPr/>
          <a:lstStyle/>
          <a:p>
            <a:pPr>
              <a:defRPr/>
            </a:pPr>
            <a:fld id="{2D6080EA-4A3D-4820-A373-612DAE94BE3F}" type="slidenum">
              <a:rPr lang="en-US" smtClean="0"/>
              <a:pPr>
                <a:defRPr/>
              </a:pPr>
              <a:t>27</a:t>
            </a:fld>
            <a:endParaRPr lang="en-US"/>
          </a:p>
        </p:txBody>
      </p:sp>
      <p:pic>
        <p:nvPicPr>
          <p:cNvPr id="1946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1025" y="1676400"/>
            <a:ext cx="7981950" cy="4938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7" name="Rectangle 6"/>
          <p:cNvSpPr>
            <a:spLocks noChangeArrowheads="1"/>
          </p:cNvSpPr>
          <p:nvPr/>
        </p:nvSpPr>
        <p:spPr bwMode="auto">
          <a:xfrm>
            <a:off x="3733799" y="5160002"/>
            <a:ext cx="3678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400" b="1" dirty="0" smtClean="0"/>
              <a:t>Use </a:t>
            </a:r>
            <a:r>
              <a:rPr lang="en-US" sz="2400" b="1" dirty="0" err="1" smtClean="0"/>
              <a:t>MeSH</a:t>
            </a:r>
            <a:r>
              <a:rPr lang="en-US" sz="2400" b="1" dirty="0" smtClean="0"/>
              <a:t> terms to find search terms.</a:t>
            </a:r>
            <a:endParaRPr lang="en-US" sz="2400" b="1" dirty="0"/>
          </a:p>
        </p:txBody>
      </p:sp>
      <p:sp>
        <p:nvSpPr>
          <p:cNvPr id="4" name="Down Arrow 3"/>
          <p:cNvSpPr/>
          <p:nvPr/>
        </p:nvSpPr>
        <p:spPr bwMode="auto">
          <a:xfrm>
            <a:off x="337457" y="1409700"/>
            <a:ext cx="8382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502047"/>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endParaRPr lang="en-US" smtClean="0"/>
          </a:p>
        </p:txBody>
      </p:sp>
      <p:sp>
        <p:nvSpPr>
          <p:cNvPr id="30724" name="Rectangle 3"/>
          <p:cNvSpPr>
            <a:spLocks noGrp="1" noChangeArrowheads="1"/>
          </p:cNvSpPr>
          <p:nvPr>
            <p:ph idx="1"/>
          </p:nvPr>
        </p:nvSpPr>
        <p:spPr/>
        <p:txBody>
          <a:bodyPr/>
          <a:lstStyle/>
          <a:p>
            <a:pPr eaLnBrk="1" hangingPunct="1"/>
            <a:endParaRPr lang="en-US" smtClean="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B5EABF-8CC4-49F7-82D2-A5F5871D46ED}" type="slidenum">
              <a:rPr lang="en-US" smtClean="0"/>
              <a:pPr/>
              <a:t>28</a:t>
            </a:fld>
            <a:endParaRPr lang="en-US" smtClean="0"/>
          </a:p>
        </p:txBody>
      </p:sp>
      <p:pic>
        <p:nvPicPr>
          <p:cNvPr id="307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503238"/>
            <a:ext cx="780256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30726" name="Oval 5"/>
          <p:cNvSpPr>
            <a:spLocks noChangeArrowheads="1"/>
          </p:cNvSpPr>
          <p:nvPr/>
        </p:nvSpPr>
        <p:spPr bwMode="auto">
          <a:xfrm>
            <a:off x="1447800" y="4343400"/>
            <a:ext cx="5029200" cy="1295400"/>
          </a:xfrm>
          <a:prstGeom prst="ellipse">
            <a:avLst/>
          </a:prstGeom>
          <a:noFill/>
          <a:ln w="5715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133600"/>
            <a:ext cx="7772400" cy="1470025"/>
          </a:xfrm>
        </p:spPr>
        <p:txBody>
          <a:bodyPr/>
          <a:lstStyle/>
          <a:p>
            <a:pPr>
              <a:defRPr/>
            </a:pPr>
            <a:r>
              <a:rPr lang="en-US" dirty="0" smtClean="0"/>
              <a:t>When the pretty red button isn’t there….</a:t>
            </a:r>
            <a:endParaRPr lang="en-US" dirty="0"/>
          </a:p>
        </p:txBody>
      </p:sp>
      <p:sp>
        <p:nvSpPr>
          <p:cNvPr id="8" name="Subtitle 7"/>
          <p:cNvSpPr>
            <a:spLocks noGrp="1"/>
          </p:cNvSpPr>
          <p:nvPr>
            <p:ph type="subTitle" idx="1"/>
          </p:nvPr>
        </p:nvSpPr>
        <p:spPr/>
        <p:txBody>
          <a:bodyPr/>
          <a:lstStyle/>
          <a:p>
            <a:pPr>
              <a:defRPr/>
            </a:pPr>
            <a:endParaRPr lang="en-US" dirty="0"/>
          </a:p>
        </p:txBody>
      </p:sp>
      <p:sp>
        <p:nvSpPr>
          <p:cNvPr id="39941" name="Date Placeholder 8"/>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US" sz="1400" smtClean="0"/>
              <a:t>2014</a:t>
            </a: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9F84DB6C-033D-418F-82AB-EF437348730E}" type="slidenum">
              <a:rPr lang="en-US" sz="1400" smtClean="0"/>
              <a:pPr eaLnBrk="1" hangingPunct="1"/>
              <a:t>29</a:t>
            </a:fld>
            <a:endParaRPr lang="en-US" sz="140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419600"/>
            <a:ext cx="2971800" cy="96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quot;No&quot; Symbol 1"/>
          <p:cNvSpPr/>
          <p:nvPr/>
        </p:nvSpPr>
        <p:spPr>
          <a:xfrm flipV="1">
            <a:off x="3657600" y="4062548"/>
            <a:ext cx="1676400" cy="1676400"/>
          </a:xfrm>
          <a:prstGeom prst="noSmoking">
            <a:avLst>
              <a:gd name="adj" fmla="val 887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481043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t>Objectives</a:t>
            </a:r>
            <a:endParaRPr lang="en-US" dirty="0" smtClean="0"/>
          </a:p>
        </p:txBody>
      </p:sp>
      <p:sp>
        <p:nvSpPr>
          <p:cNvPr id="4100" name="Rectangle 3"/>
          <p:cNvSpPr>
            <a:spLocks noGrp="1" noChangeArrowheads="1"/>
          </p:cNvSpPr>
          <p:nvPr>
            <p:ph idx="1"/>
          </p:nvPr>
        </p:nvSpPr>
        <p:spPr/>
        <p:txBody>
          <a:bodyPr/>
          <a:lstStyle/>
          <a:p>
            <a:pPr eaLnBrk="1" hangingPunct="1">
              <a:lnSpc>
                <a:spcPct val="90000"/>
              </a:lnSpc>
              <a:buFont typeface="Wingdings" pitchFamily="2" charset="2"/>
              <a:buNone/>
            </a:pPr>
            <a:r>
              <a:rPr lang="en-US" dirty="0" smtClean="0"/>
              <a:t>Attendees will be able to </a:t>
            </a:r>
          </a:p>
          <a:p>
            <a:pPr eaLnBrk="1" hangingPunct="1">
              <a:lnSpc>
                <a:spcPct val="90000"/>
              </a:lnSpc>
            </a:pPr>
            <a:r>
              <a:rPr lang="en-US" dirty="0" smtClean="0"/>
              <a:t>Use </a:t>
            </a:r>
            <a:r>
              <a:rPr lang="en-US" dirty="0" err="1" smtClean="0"/>
              <a:t>Pubmed</a:t>
            </a:r>
            <a:r>
              <a:rPr lang="en-US" dirty="0" smtClean="0"/>
              <a:t> to search the medical journals</a:t>
            </a:r>
          </a:p>
          <a:p>
            <a:pPr eaLnBrk="1" hangingPunct="1">
              <a:lnSpc>
                <a:spcPct val="90000"/>
              </a:lnSpc>
            </a:pPr>
            <a:r>
              <a:rPr lang="en-US" dirty="0" smtClean="0"/>
              <a:t>Find full text peer-reviewed journal articles</a:t>
            </a:r>
          </a:p>
          <a:p>
            <a:pPr eaLnBrk="1" hangingPunct="1">
              <a:lnSpc>
                <a:spcPct val="90000"/>
              </a:lnSpc>
            </a:pPr>
            <a:r>
              <a:rPr lang="en-US" dirty="0" smtClean="0"/>
              <a:t>Find online health stats</a:t>
            </a:r>
          </a:p>
          <a:p>
            <a:pPr eaLnBrk="1" hangingPunct="1">
              <a:lnSpc>
                <a:spcPct val="90000"/>
              </a:lnSpc>
            </a:pPr>
            <a:r>
              <a:rPr lang="en-US" dirty="0" smtClean="0"/>
              <a:t>Cite appropriately in a specified style</a:t>
            </a:r>
          </a:p>
          <a:p>
            <a:pPr eaLnBrk="1" hangingPunct="1">
              <a:lnSpc>
                <a:spcPct val="90000"/>
              </a:lnSpc>
            </a:pPr>
            <a:r>
              <a:rPr lang="en-US" dirty="0" smtClean="0"/>
              <a:t>Use Endnote Web to manage citations and references for papers, posters and presentations</a:t>
            </a:r>
          </a:p>
          <a:p>
            <a:pPr eaLnBrk="1" hangingPunct="1">
              <a:lnSpc>
                <a:spcPct val="90000"/>
              </a:lnSpc>
            </a:pPr>
            <a:endParaRPr lang="en-US" dirty="0" smtClean="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17D17D-642D-4EDC-B731-F27B9020623F}" type="slidenum">
              <a:rPr lang="en-US" smtClean="0"/>
              <a:pPr/>
              <a:t>3</a:t>
            </a:fld>
            <a:endParaRPr lang="en-US" smtClean="0"/>
          </a:p>
        </p:txBody>
      </p:sp>
    </p:spTree>
    <p:custDataLst>
      <p:tags r:id="rId1"/>
    </p:custData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dirty="0" smtClean="0"/>
              <a:t>Identify the Full Journal </a:t>
            </a:r>
            <a:r>
              <a:rPr lang="en-US" dirty="0" smtClean="0"/>
              <a:t>Title, Issue and Article Title</a:t>
            </a:r>
            <a:endParaRPr lang="en-US" dirty="0" smtClean="0"/>
          </a:p>
        </p:txBody>
      </p:sp>
      <p:sp>
        <p:nvSpPr>
          <p:cNvPr id="40964" name="Rectangle 3"/>
          <p:cNvSpPr>
            <a:spLocks noGrp="1" noChangeArrowheads="1"/>
          </p:cNvSpPr>
          <p:nvPr>
            <p:ph idx="1"/>
          </p:nvPr>
        </p:nvSpPr>
        <p:spPr>
          <a:xfrm>
            <a:off x="534050" y="2312894"/>
            <a:ext cx="8152750" cy="4104573"/>
          </a:xfrm>
        </p:spPr>
        <p:txBody>
          <a:bodyPr/>
          <a:lstStyle/>
          <a:p>
            <a:pPr eaLnBrk="1" hangingPunct="1"/>
            <a:r>
              <a:rPr lang="en-US" dirty="0" smtClean="0"/>
              <a:t>Hover cursor over Journal name</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7" name="Slide Number Placeholder 5"/>
          <p:cNvSpPr>
            <a:spLocks noGrp="1"/>
          </p:cNvSpPr>
          <p:nvPr>
            <p:ph type="sldNum" sz="quarter" idx="12"/>
          </p:nvPr>
        </p:nvSpPr>
        <p:spPr/>
        <p:txBody>
          <a:bodyPr/>
          <a:lstStyle/>
          <a:p>
            <a:pPr>
              <a:defRPr/>
            </a:pPr>
            <a:fld id="{B594A694-E416-4E49-B118-CA961F8073C1}" type="slidenum">
              <a:rPr lang="en-US"/>
              <a:pPr>
                <a:defRPr/>
              </a:pPr>
              <a:t>30</a:t>
            </a:fld>
            <a:endParaRPr lang="en-US"/>
          </a:p>
        </p:txBody>
      </p:sp>
      <p:cxnSp>
        <p:nvCxnSpPr>
          <p:cNvPr id="40967" name="Straight Arrow Connector 9"/>
          <p:cNvCxnSpPr>
            <a:cxnSpLocks noChangeShapeType="1"/>
          </p:cNvCxnSpPr>
          <p:nvPr/>
        </p:nvCxnSpPr>
        <p:spPr bwMode="auto">
          <a:xfrm rot="16200000" flipV="1">
            <a:off x="3733800" y="2895600"/>
            <a:ext cx="838200" cy="381000"/>
          </a:xfrm>
          <a:prstGeom prst="straightConnector1">
            <a:avLst/>
          </a:prstGeom>
          <a:noFill/>
          <a:ln w="5715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60" t="35000" r="29922" b="36625"/>
          <a:stretch/>
        </p:blipFill>
        <p:spPr bwMode="auto">
          <a:xfrm>
            <a:off x="614406" y="2795025"/>
            <a:ext cx="9662000" cy="348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rot="9123945">
            <a:off x="2088544" y="3550254"/>
            <a:ext cx="326179" cy="538084"/>
          </a:xfrm>
          <a:prstGeom prst="downArrow">
            <a:avLst>
              <a:gd name="adj1" fmla="val 26762"/>
              <a:gd name="adj2" fmla="val 1062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915845"/>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878540" y="829235"/>
            <a:ext cx="7682537" cy="1143000"/>
          </a:xfrm>
        </p:spPr>
        <p:txBody>
          <a:bodyPr/>
          <a:lstStyle/>
          <a:p>
            <a:pPr eaLnBrk="1" hangingPunct="1"/>
            <a:r>
              <a:rPr lang="en-US" sz="4000" dirty="0" smtClean="0"/>
              <a:t>4 </a:t>
            </a:r>
            <a:r>
              <a:rPr lang="en-US" sz="4000" dirty="0" smtClean="0"/>
              <a:t>Steps - Finding Full Text Articles</a:t>
            </a:r>
          </a:p>
        </p:txBody>
      </p:sp>
      <p:sp>
        <p:nvSpPr>
          <p:cNvPr id="441347" name="Rectangle 3"/>
          <p:cNvSpPr>
            <a:spLocks noGrp="1" noChangeArrowheads="1"/>
          </p:cNvSpPr>
          <p:nvPr>
            <p:ph idx="1"/>
          </p:nvPr>
        </p:nvSpPr>
        <p:spPr>
          <a:xfrm>
            <a:off x="478835" y="1813560"/>
            <a:ext cx="6400800" cy="4175760"/>
          </a:xfrm>
        </p:spPr>
        <p:txBody>
          <a:bodyPr/>
          <a:lstStyle/>
          <a:p>
            <a:pPr marL="609600" indent="-609600" eaLnBrk="1" hangingPunct="1">
              <a:lnSpc>
                <a:spcPct val="90000"/>
              </a:lnSpc>
              <a:buFont typeface="Wingdings" pitchFamily="2" charset="2"/>
              <a:buNone/>
            </a:pPr>
            <a:r>
              <a:rPr lang="en-US" dirty="0" err="1" smtClean="0"/>
              <a:t>Pubmed</a:t>
            </a:r>
            <a:r>
              <a:rPr lang="en-US" dirty="0" smtClean="0"/>
              <a:t> Linked to full text?  No…</a:t>
            </a:r>
          </a:p>
          <a:p>
            <a:pPr marL="609600" indent="-609600">
              <a:lnSpc>
                <a:spcPct val="90000"/>
              </a:lnSpc>
              <a:buFont typeface="Wingdings" pitchFamily="2" charset="2"/>
              <a:buAutoNum type="arabicPeriod"/>
            </a:pPr>
            <a:r>
              <a:rPr lang="en-US" b="1" dirty="0" smtClean="0"/>
              <a:t>Search </a:t>
            </a:r>
            <a:r>
              <a:rPr lang="en-US" b="1" u="sng" dirty="0" smtClean="0"/>
              <a:t>Google Scholar</a:t>
            </a:r>
            <a:r>
              <a:rPr lang="en-US" b="1" dirty="0" smtClean="0"/>
              <a:t> </a:t>
            </a:r>
            <a:r>
              <a:rPr lang="en-US" dirty="0" smtClean="0"/>
              <a:t>for the article title.</a:t>
            </a:r>
            <a:endParaRPr lang="en-US" dirty="0" smtClean="0">
              <a:hlinkClick r:id="" action="ppaction://hlinkfile"/>
            </a:endParaRPr>
          </a:p>
          <a:p>
            <a:pPr marL="609600" indent="-609600" eaLnBrk="1" hangingPunct="1">
              <a:lnSpc>
                <a:spcPct val="90000"/>
              </a:lnSpc>
              <a:buFont typeface="Wingdings" pitchFamily="2" charset="2"/>
              <a:buAutoNum type="arabicPeriod"/>
            </a:pPr>
            <a:r>
              <a:rPr lang="en-US" b="1" dirty="0" smtClean="0"/>
              <a:t>Medical </a:t>
            </a:r>
            <a:r>
              <a:rPr lang="en-US" b="1" dirty="0" smtClean="0"/>
              <a:t>E-Journals list </a:t>
            </a:r>
            <a:r>
              <a:rPr lang="en-US" dirty="0" smtClean="0"/>
              <a:t>from library webpage? Not listed…</a:t>
            </a:r>
          </a:p>
          <a:p>
            <a:pPr marL="609600" indent="-609600" eaLnBrk="1" hangingPunct="1">
              <a:lnSpc>
                <a:spcPct val="90000"/>
              </a:lnSpc>
              <a:buFont typeface="Wingdings" pitchFamily="2" charset="2"/>
              <a:buAutoNum type="arabicPeriod"/>
            </a:pPr>
            <a:r>
              <a:rPr lang="en-US" b="1" dirty="0" smtClean="0"/>
              <a:t>FSU </a:t>
            </a:r>
            <a:r>
              <a:rPr lang="en-US" b="1" dirty="0" smtClean="0">
                <a:solidFill>
                  <a:schemeClr val="accent6">
                    <a:lumMod val="50000"/>
                  </a:schemeClr>
                </a:solidFill>
              </a:rPr>
              <a:t>E-Journals</a:t>
            </a:r>
            <a:r>
              <a:rPr lang="en-US" b="1" dirty="0" smtClean="0"/>
              <a:t> </a:t>
            </a:r>
            <a:r>
              <a:rPr lang="en-US" dirty="0" smtClean="0"/>
              <a:t>from library webpage. In electronic format?  No...</a:t>
            </a:r>
          </a:p>
          <a:p>
            <a:pPr marL="609600" indent="-609600" eaLnBrk="1" hangingPunct="1">
              <a:lnSpc>
                <a:spcPct val="90000"/>
              </a:lnSpc>
              <a:buFont typeface="Wingdings" pitchFamily="2" charset="2"/>
              <a:buAutoNum type="arabicPeriod"/>
            </a:pPr>
            <a:r>
              <a:rPr lang="en-US" b="1" dirty="0" smtClean="0"/>
              <a:t>Interlibrary loan </a:t>
            </a:r>
            <a:r>
              <a:rPr lang="en-US" dirty="0" smtClean="0"/>
              <a:t>for titles not owned by FSU</a:t>
            </a:r>
          </a:p>
        </p:txBody>
      </p:sp>
      <p:sp>
        <p:nvSpPr>
          <p:cNvPr id="3" name="Footer Placeholder 2"/>
          <p:cNvSpPr>
            <a:spLocks noGrp="1"/>
          </p:cNvSpPr>
          <p:nvPr>
            <p:ph type="ftr" sz="quarter" idx="11"/>
          </p:nvPr>
        </p:nvSpPr>
        <p:spPr/>
        <p:txBody>
          <a:bodyPr/>
          <a:lstStyle/>
          <a:p>
            <a:pPr>
              <a:defRPr/>
            </a:pPr>
            <a:r>
              <a:rPr lang="en-US" smtClean="0"/>
              <a:t>Spring 2013</a:t>
            </a:r>
            <a:endParaRPr lang="en-US"/>
          </a:p>
        </p:txBody>
      </p:sp>
      <p:sp>
        <p:nvSpPr>
          <p:cNvPr id="6" name="Slide Number Placeholder 5"/>
          <p:cNvSpPr>
            <a:spLocks noGrp="1"/>
          </p:cNvSpPr>
          <p:nvPr>
            <p:ph type="sldNum" sz="quarter" idx="12"/>
          </p:nvPr>
        </p:nvSpPr>
        <p:spPr/>
        <p:txBody>
          <a:bodyPr/>
          <a:lstStyle/>
          <a:p>
            <a:pPr>
              <a:defRPr/>
            </a:pPr>
            <a:fld id="{71E08AF4-3639-44E1-A636-9A04C74A8ACB}" type="slidenum">
              <a:rPr lang="en-US"/>
              <a:pPr>
                <a:defRPr/>
              </a:pPr>
              <a:t>31</a:t>
            </a:fld>
            <a:endParaRPr lang="en-US"/>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13614"/>
            <a:ext cx="2272337" cy="3505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6705600" y="3384174"/>
            <a:ext cx="2272337" cy="1143000"/>
          </a:xfrm>
          <a:prstGeom prst="ellipse">
            <a:avLst/>
          </a:prstGeom>
          <a:noFill/>
          <a:ln w="38100" cap="flat" cmpd="sng" algn="ctr">
            <a:solidFill>
              <a:srgbClr val="C00000"/>
            </a:solidFill>
            <a:prstDash val="solid"/>
            <a:round/>
            <a:headEnd type="none" w="sm" len="sm"/>
            <a:tailEnd type="none" w="sm" len="sm"/>
          </a:ln>
          <a:effectLst/>
        </p:spPr>
        <p:txBody>
          <a:bodyPr vert="horz" wrap="non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27954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fade">
                                      <p:cBhvr>
                                        <p:cTn id="7" dur="1000"/>
                                        <p:tgtEl>
                                          <p:spTgt spid="441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1347">
                                            <p:txEl>
                                              <p:pRg st="1" end="1"/>
                                            </p:txEl>
                                          </p:spTgt>
                                        </p:tgtEl>
                                        <p:attrNameLst>
                                          <p:attrName>style.visibility</p:attrName>
                                        </p:attrNameLst>
                                      </p:cBhvr>
                                      <p:to>
                                        <p:strVal val="visible"/>
                                      </p:to>
                                    </p:set>
                                    <p:animEffect transition="in" filter="fade">
                                      <p:cBhvr>
                                        <p:cTn id="12" dur="1000"/>
                                        <p:tgtEl>
                                          <p:spTgt spid="441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1347">
                                            <p:txEl>
                                              <p:pRg st="2" end="2"/>
                                            </p:txEl>
                                          </p:spTgt>
                                        </p:tgtEl>
                                        <p:attrNameLst>
                                          <p:attrName>style.visibility</p:attrName>
                                        </p:attrNameLst>
                                      </p:cBhvr>
                                      <p:to>
                                        <p:strVal val="visible"/>
                                      </p:to>
                                    </p:set>
                                    <p:animEffect transition="in" filter="fade">
                                      <p:cBhvr>
                                        <p:cTn id="17" dur="1000"/>
                                        <p:tgtEl>
                                          <p:spTgt spid="441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1347">
                                            <p:txEl>
                                              <p:pRg st="3" end="3"/>
                                            </p:txEl>
                                          </p:spTgt>
                                        </p:tgtEl>
                                        <p:attrNameLst>
                                          <p:attrName>style.visibility</p:attrName>
                                        </p:attrNameLst>
                                      </p:cBhvr>
                                      <p:to>
                                        <p:strVal val="visible"/>
                                      </p:to>
                                    </p:set>
                                    <p:animEffect transition="in" filter="fade">
                                      <p:cBhvr>
                                        <p:cTn id="22" dur="1000"/>
                                        <p:tgtEl>
                                          <p:spTgt spid="4413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1347">
                                            <p:txEl>
                                              <p:pRg st="4" end="4"/>
                                            </p:txEl>
                                          </p:spTgt>
                                        </p:tgtEl>
                                        <p:attrNameLst>
                                          <p:attrName>style.visibility</p:attrName>
                                        </p:attrNameLst>
                                      </p:cBhvr>
                                      <p:to>
                                        <p:strVal val="visible"/>
                                      </p:to>
                                    </p:set>
                                    <p:animEffect transition="in" filter="fade">
                                      <p:cBhvr>
                                        <p:cTn id="27" dur="1000"/>
                                        <p:tgtEl>
                                          <p:spTgt spid="441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685800" y="762000"/>
            <a:ext cx="7743825" cy="1143000"/>
          </a:xfrm>
        </p:spPr>
        <p:txBody>
          <a:bodyPr/>
          <a:lstStyle/>
          <a:p>
            <a:pPr eaLnBrk="1" hangingPunct="1"/>
            <a:r>
              <a:rPr lang="en-US" dirty="0" smtClean="0"/>
              <a:t>Step 1: Google </a:t>
            </a:r>
            <a:r>
              <a:rPr lang="en-US" dirty="0" smtClean="0"/>
              <a:t>Scholar </a:t>
            </a:r>
          </a:p>
        </p:txBody>
      </p:sp>
      <p:sp>
        <p:nvSpPr>
          <p:cNvPr id="48130" name="Rectangle 4"/>
          <p:cNvSpPr>
            <a:spLocks noGrp="1" noChangeArrowheads="1"/>
          </p:cNvSpPr>
          <p:nvPr>
            <p:ph idx="1"/>
          </p:nvPr>
        </p:nvSpPr>
        <p:spPr>
          <a:xfrm>
            <a:off x="522288" y="1905000"/>
            <a:ext cx="4706937" cy="4175125"/>
          </a:xfrm>
        </p:spPr>
        <p:txBody>
          <a:bodyPr/>
          <a:lstStyle/>
          <a:p>
            <a:pPr eaLnBrk="1" hangingPunct="1"/>
            <a:r>
              <a:rPr lang="en-US" sz="2800" dirty="0" smtClean="0"/>
              <a:t>Searches </a:t>
            </a:r>
            <a:r>
              <a:rPr lang="en-US" sz="2800" dirty="0" err="1" smtClean="0"/>
              <a:t>Pubmed</a:t>
            </a:r>
            <a:r>
              <a:rPr lang="en-US" sz="2800" dirty="0" smtClean="0"/>
              <a:t>, some of our content, links to full text</a:t>
            </a:r>
          </a:p>
          <a:p>
            <a:pPr eaLnBrk="1" hangingPunct="1"/>
            <a:r>
              <a:rPr lang="en-US" sz="2800" dirty="0" smtClean="0"/>
              <a:t>In Search Engines box</a:t>
            </a:r>
          </a:p>
          <a:p>
            <a:pPr eaLnBrk="1" hangingPunct="1"/>
            <a:r>
              <a:rPr lang="en-US" sz="2800" dirty="0" smtClean="0"/>
              <a:t>Search for </a:t>
            </a:r>
            <a:r>
              <a:rPr lang="en-US" sz="2800" b="1" dirty="0" smtClean="0"/>
              <a:t>article title</a:t>
            </a:r>
          </a:p>
          <a:p>
            <a:pPr eaLnBrk="1" hangingPunct="1"/>
            <a:r>
              <a:rPr lang="en-US" sz="2800" dirty="0" smtClean="0"/>
              <a:t>Click on Title or</a:t>
            </a:r>
          </a:p>
          <a:p>
            <a:pPr eaLnBrk="1" hangingPunct="1"/>
            <a:r>
              <a:rPr lang="en-US" sz="2800" dirty="0" smtClean="0"/>
              <a:t>“Find @FSU” </a:t>
            </a:r>
            <a:endParaRPr lang="en-US" sz="2800" dirty="0" smtClean="0"/>
          </a:p>
          <a:p>
            <a:pPr eaLnBrk="1" hangingPunct="1"/>
            <a:r>
              <a:rPr lang="en-US" sz="2800" dirty="0" smtClean="0"/>
              <a:t>If off campus, </a:t>
            </a:r>
            <a:r>
              <a:rPr lang="en-US" sz="2800" dirty="0" err="1" smtClean="0"/>
              <a:t>EZProxy</a:t>
            </a:r>
            <a:endParaRPr lang="en-US" sz="2800" dirty="0" smtClean="0"/>
          </a:p>
        </p:txBody>
      </p:sp>
      <p:sp>
        <p:nvSpPr>
          <p:cNvPr id="9" name="Date Placeholder 8"/>
          <p:cNvSpPr>
            <a:spLocks noGrp="1"/>
          </p:cNvSpPr>
          <p:nvPr>
            <p:ph type="dt" sz="half" idx="10"/>
          </p:nvPr>
        </p:nvSpPr>
        <p:spPr/>
        <p:txBody>
          <a:bodyPr/>
          <a:lstStyle/>
          <a:p>
            <a:pPr>
              <a:defRPr/>
            </a:pPr>
            <a:r>
              <a:rPr lang="en-US" smtClean="0"/>
              <a:t>2014</a:t>
            </a:r>
            <a:endParaRPr lang="en-US"/>
          </a:p>
        </p:txBody>
      </p:sp>
      <p:sp>
        <p:nvSpPr>
          <p:cNvPr id="7" name="Slide Number Placeholder 5"/>
          <p:cNvSpPr>
            <a:spLocks noGrp="1"/>
          </p:cNvSpPr>
          <p:nvPr>
            <p:ph type="sldNum" sz="quarter" idx="12"/>
          </p:nvPr>
        </p:nvSpPr>
        <p:spPr/>
        <p:txBody>
          <a:bodyPr/>
          <a:lstStyle/>
          <a:p>
            <a:pPr>
              <a:defRPr/>
            </a:pPr>
            <a:fld id="{69908525-E4DF-448A-BCB8-FEB3E67501DC}" type="slidenum">
              <a:rPr lang="en-US"/>
              <a:pPr>
                <a:defRPr/>
              </a:pPr>
              <a:t>32</a:t>
            </a:fld>
            <a:endParaRPr lang="en-US"/>
          </a:p>
        </p:txBody>
      </p:sp>
      <p:pic>
        <p:nvPicPr>
          <p:cNvPr id="4813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1828800"/>
            <a:ext cx="3762375"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273657188"/>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pPr>
              <a:defRPr/>
            </a:pPr>
            <a:r>
              <a:rPr lang="en-US" smtClean="0"/>
              <a:t>2014</a:t>
            </a:r>
            <a:endParaRPr lang="en-US"/>
          </a:p>
        </p:txBody>
      </p:sp>
      <p:sp>
        <p:nvSpPr>
          <p:cNvPr id="7" name="Slide Number Placeholder 3"/>
          <p:cNvSpPr>
            <a:spLocks noGrp="1"/>
          </p:cNvSpPr>
          <p:nvPr>
            <p:ph type="sldNum" sz="quarter" idx="12"/>
          </p:nvPr>
        </p:nvSpPr>
        <p:spPr/>
        <p:txBody>
          <a:bodyPr/>
          <a:lstStyle/>
          <a:p>
            <a:pPr>
              <a:defRPr/>
            </a:pPr>
            <a:fld id="{82A08624-CD45-4048-953D-4CF9B78BFF1A}" type="slidenum">
              <a:rPr lang="en-US"/>
              <a:pPr>
                <a:defRPr/>
              </a:pPr>
              <a:t>33</a:t>
            </a:fld>
            <a:endParaRPr lang="en-US"/>
          </a:p>
        </p:txBody>
      </p:sp>
      <p:pic>
        <p:nvPicPr>
          <p:cNvPr id="46083" name="Picture 2"/>
          <p:cNvPicPr>
            <a:picLocks noChangeAspect="1" noChangeArrowheads="1"/>
          </p:cNvPicPr>
          <p:nvPr/>
        </p:nvPicPr>
        <p:blipFill>
          <a:blip r:embed="rId3"/>
          <a:srcRect t="20320"/>
          <a:stretch>
            <a:fillRect/>
          </a:stretch>
        </p:blipFill>
        <p:spPr bwMode="auto">
          <a:xfrm>
            <a:off x="838200" y="1752600"/>
            <a:ext cx="8018463" cy="4500563"/>
          </a:xfrm>
          <a:prstGeom prst="rect">
            <a:avLst/>
          </a:prstGeom>
          <a:ln>
            <a:noFill/>
          </a:ln>
          <a:effectLst>
            <a:outerShdw blurRad="292100" dist="139700" dir="2700000" algn="tl" rotWithShape="0">
              <a:srgbClr val="333333">
                <a:alpha val="65000"/>
              </a:srgbClr>
            </a:outerShdw>
          </a:effectLst>
        </p:spPr>
      </p:pic>
      <p:sp>
        <p:nvSpPr>
          <p:cNvPr id="49156" name="AutoShape 3"/>
          <p:cNvSpPr>
            <a:spLocks noChangeArrowheads="1"/>
          </p:cNvSpPr>
          <p:nvPr/>
        </p:nvSpPr>
        <p:spPr bwMode="auto">
          <a:xfrm rot="-5400000">
            <a:off x="4098131" y="3750469"/>
            <a:ext cx="976313" cy="485775"/>
          </a:xfrm>
          <a:prstGeom prst="rightArrow">
            <a:avLst>
              <a:gd name="adj1" fmla="val 50000"/>
              <a:gd name="adj2" fmla="val 50245"/>
            </a:avLst>
          </a:prstGeom>
          <a:solidFill>
            <a:srgbClr val="800000"/>
          </a:solidFill>
          <a:ln w="9525">
            <a:solidFill>
              <a:schemeClr val="tx1"/>
            </a:solidFill>
            <a:miter lim="800000"/>
            <a:headEnd type="none" w="sm" len="sm"/>
            <a:tailEnd type="none" w="sm" len="sm"/>
          </a:ln>
        </p:spPr>
        <p:txBody>
          <a:bodyPr wrap="none" lIns="45720" rIns="45720" anchor="ctr"/>
          <a:lstStyle/>
          <a:p>
            <a:endParaRPr lang="en-US"/>
          </a:p>
        </p:txBody>
      </p:sp>
      <p:sp>
        <p:nvSpPr>
          <p:cNvPr id="49157" name="Oval 4"/>
          <p:cNvSpPr>
            <a:spLocks noChangeArrowheads="1"/>
          </p:cNvSpPr>
          <p:nvPr/>
        </p:nvSpPr>
        <p:spPr bwMode="auto">
          <a:xfrm>
            <a:off x="1676400" y="2514600"/>
            <a:ext cx="6019800" cy="838200"/>
          </a:xfrm>
          <a:prstGeom prst="ellipse">
            <a:avLst/>
          </a:prstGeom>
          <a:noFill/>
          <a:ln w="5715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sp>
        <p:nvSpPr>
          <p:cNvPr id="49158" name="AutoShape 3"/>
          <p:cNvSpPr>
            <a:spLocks noChangeArrowheads="1"/>
          </p:cNvSpPr>
          <p:nvPr/>
        </p:nvSpPr>
        <p:spPr bwMode="auto">
          <a:xfrm rot="-5400000">
            <a:off x="7308850" y="5667376"/>
            <a:ext cx="885825" cy="400050"/>
          </a:xfrm>
          <a:prstGeom prst="rightArrow">
            <a:avLst>
              <a:gd name="adj1" fmla="val 50000"/>
              <a:gd name="adj2" fmla="val 50190"/>
            </a:avLst>
          </a:prstGeom>
          <a:solidFill>
            <a:srgbClr val="800000"/>
          </a:solidFill>
          <a:ln w="9525">
            <a:solidFill>
              <a:schemeClr val="tx1"/>
            </a:solidFill>
            <a:miter lim="800000"/>
            <a:headEnd type="none" w="sm" len="sm"/>
            <a:tailEnd type="none" w="sm" len="sm"/>
          </a:ln>
        </p:spPr>
        <p:txBody>
          <a:bodyPr vert="eaVert" wrap="none" lIns="45720" rIns="45720" anchor="ctr"/>
          <a:lstStyle/>
          <a:p>
            <a:endParaRPr lang="en-US"/>
          </a:p>
        </p:txBody>
      </p:sp>
      <p:sp>
        <p:nvSpPr>
          <p:cNvPr id="49159" name="Oval 4"/>
          <p:cNvSpPr>
            <a:spLocks noChangeArrowheads="1"/>
          </p:cNvSpPr>
          <p:nvPr/>
        </p:nvSpPr>
        <p:spPr bwMode="auto">
          <a:xfrm>
            <a:off x="7086600" y="4800600"/>
            <a:ext cx="1295400" cy="609600"/>
          </a:xfrm>
          <a:prstGeom prst="ellipse">
            <a:avLst/>
          </a:prstGeom>
          <a:noFill/>
          <a:ln w="5715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spTree>
    <p:extLst>
      <p:ext uri="{BB962C8B-B14F-4D97-AF65-F5344CB8AC3E}">
        <p14:creationId xmlns:p14="http://schemas.microsoft.com/office/powerpoint/2010/main" val="3075840521"/>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7"/>
          <p:cNvSpPr>
            <a:spLocks noGrp="1"/>
          </p:cNvSpPr>
          <p:nvPr>
            <p:ph type="title"/>
          </p:nvPr>
        </p:nvSpPr>
        <p:spPr/>
        <p:txBody>
          <a:bodyPr/>
          <a:lstStyle/>
          <a:p>
            <a:r>
              <a:rPr lang="en-US" smtClean="0"/>
              <a:t>Saving Articles</a:t>
            </a:r>
          </a:p>
        </p:txBody>
      </p:sp>
      <p:sp>
        <p:nvSpPr>
          <p:cNvPr id="7" name="Date Placeholder 6"/>
          <p:cNvSpPr>
            <a:spLocks noGrp="1"/>
          </p:cNvSpPr>
          <p:nvPr>
            <p:ph type="dt" sz="half" idx="10"/>
          </p:nvPr>
        </p:nvSpPr>
        <p:spPr/>
        <p:txBody>
          <a:bodyPr/>
          <a:lstStyle/>
          <a:p>
            <a:pPr>
              <a:defRPr/>
            </a:pPr>
            <a:r>
              <a:rPr lang="en-US" smtClean="0"/>
              <a:t>2014</a:t>
            </a:r>
            <a:endParaRPr lang="en-US"/>
          </a:p>
        </p:txBody>
      </p:sp>
      <p:sp>
        <p:nvSpPr>
          <p:cNvPr id="6" name="Slide Number Placeholder 3"/>
          <p:cNvSpPr>
            <a:spLocks noGrp="1"/>
          </p:cNvSpPr>
          <p:nvPr>
            <p:ph type="sldNum" sz="quarter" idx="12"/>
          </p:nvPr>
        </p:nvSpPr>
        <p:spPr/>
        <p:txBody>
          <a:bodyPr/>
          <a:lstStyle/>
          <a:p>
            <a:pPr>
              <a:defRPr/>
            </a:pPr>
            <a:fld id="{85B6ADDE-7340-43CF-BCCA-5260199A95A5}" type="slidenum">
              <a:rPr lang="en-US"/>
              <a:pPr>
                <a:defRPr/>
              </a:pPr>
              <a:t>34</a:t>
            </a:fld>
            <a:endParaRPr lang="en-US"/>
          </a:p>
        </p:txBody>
      </p:sp>
      <p:pic>
        <p:nvPicPr>
          <p:cNvPr id="47109" name="Picture 2"/>
          <p:cNvPicPr>
            <a:picLocks noChangeAspect="1" noChangeArrowheads="1"/>
          </p:cNvPicPr>
          <p:nvPr/>
        </p:nvPicPr>
        <p:blipFill>
          <a:blip r:embed="rId3"/>
          <a:srcRect t="17390"/>
          <a:stretch>
            <a:fillRect/>
          </a:stretch>
        </p:blipFill>
        <p:spPr bwMode="auto">
          <a:xfrm>
            <a:off x="838200" y="1447800"/>
            <a:ext cx="8047038" cy="5067300"/>
          </a:xfrm>
          <a:prstGeom prst="rect">
            <a:avLst/>
          </a:prstGeom>
          <a:ln>
            <a:noFill/>
          </a:ln>
          <a:effectLst>
            <a:outerShdw blurRad="292100" dist="139700" dir="2700000" algn="tl" rotWithShape="0">
              <a:srgbClr val="333333">
                <a:alpha val="65000"/>
              </a:srgbClr>
            </a:outerShdw>
          </a:effectLst>
        </p:spPr>
      </p:pic>
      <p:sp>
        <p:nvSpPr>
          <p:cNvPr id="487427" name="Line 3"/>
          <p:cNvSpPr>
            <a:spLocks noChangeShapeType="1"/>
          </p:cNvSpPr>
          <p:nvPr/>
        </p:nvSpPr>
        <p:spPr bwMode="auto">
          <a:xfrm flipV="1">
            <a:off x="5410200" y="4114800"/>
            <a:ext cx="990600" cy="7778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4106474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487427"/>
                                        </p:tgtEl>
                                        <p:attrNameLst>
                                          <p:attrName>style.visibility</p:attrName>
                                        </p:attrNameLst>
                                      </p:cBhvr>
                                      <p:to>
                                        <p:strVal val="visible"/>
                                      </p:to>
                                    </p:set>
                                    <p:anim calcmode="lin" valueType="num">
                                      <p:cBhvr>
                                        <p:cTn id="7" dur="500" fill="hold"/>
                                        <p:tgtEl>
                                          <p:spTgt spid="487427"/>
                                        </p:tgtEl>
                                        <p:attrNameLst>
                                          <p:attrName>ppt_x</p:attrName>
                                        </p:attrNameLst>
                                      </p:cBhvr>
                                      <p:tavLst>
                                        <p:tav tm="0">
                                          <p:val>
                                            <p:strVal val="#ppt_x+#ppt_w/2"/>
                                          </p:val>
                                        </p:tav>
                                        <p:tav tm="100000">
                                          <p:val>
                                            <p:strVal val="#ppt_x"/>
                                          </p:val>
                                        </p:tav>
                                      </p:tavLst>
                                    </p:anim>
                                    <p:anim calcmode="lin" valueType="num">
                                      <p:cBhvr>
                                        <p:cTn id="8" dur="500" fill="hold"/>
                                        <p:tgtEl>
                                          <p:spTgt spid="487427"/>
                                        </p:tgtEl>
                                        <p:attrNameLst>
                                          <p:attrName>ppt_y</p:attrName>
                                        </p:attrNameLst>
                                      </p:cBhvr>
                                      <p:tavLst>
                                        <p:tav tm="0">
                                          <p:val>
                                            <p:strVal val="#ppt_y"/>
                                          </p:val>
                                        </p:tav>
                                        <p:tav tm="100000">
                                          <p:val>
                                            <p:strVal val="#ppt_y"/>
                                          </p:val>
                                        </p:tav>
                                      </p:tavLst>
                                    </p:anim>
                                    <p:anim calcmode="lin" valueType="num">
                                      <p:cBhvr>
                                        <p:cTn id="9" dur="500" fill="hold"/>
                                        <p:tgtEl>
                                          <p:spTgt spid="487427"/>
                                        </p:tgtEl>
                                        <p:attrNameLst>
                                          <p:attrName>ppt_w</p:attrName>
                                        </p:attrNameLst>
                                      </p:cBhvr>
                                      <p:tavLst>
                                        <p:tav tm="0">
                                          <p:val>
                                            <p:fltVal val="0"/>
                                          </p:val>
                                        </p:tav>
                                        <p:tav tm="100000">
                                          <p:val>
                                            <p:strVal val="#ppt_w"/>
                                          </p:val>
                                        </p:tav>
                                      </p:tavLst>
                                    </p:anim>
                                    <p:anim calcmode="lin" valueType="num">
                                      <p:cBhvr>
                                        <p:cTn id="10" dur="500" fill="hold"/>
                                        <p:tgtEl>
                                          <p:spTgt spid="4874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pPr>
              <a:defRPr/>
            </a:pPr>
            <a:r>
              <a:rPr lang="en-US" smtClean="0"/>
              <a:t>2014</a:t>
            </a:r>
            <a:endParaRPr lang="en-US"/>
          </a:p>
        </p:txBody>
      </p:sp>
      <p:sp>
        <p:nvSpPr>
          <p:cNvPr id="5" name="Slide Number Placeholder 3"/>
          <p:cNvSpPr>
            <a:spLocks noGrp="1"/>
          </p:cNvSpPr>
          <p:nvPr>
            <p:ph type="sldNum" sz="quarter" idx="12"/>
          </p:nvPr>
        </p:nvSpPr>
        <p:spPr/>
        <p:txBody>
          <a:bodyPr/>
          <a:lstStyle/>
          <a:p>
            <a:pPr>
              <a:defRPr/>
            </a:pPr>
            <a:fld id="{7E8CE261-5AC7-4EDB-957A-3B94494A7793}" type="slidenum">
              <a:rPr lang="en-US"/>
              <a:pPr>
                <a:defRPr/>
              </a:pPr>
              <a:t>35</a:t>
            </a:fld>
            <a:endParaRPr lang="en-US"/>
          </a:p>
        </p:txBody>
      </p:sp>
      <p:sp>
        <p:nvSpPr>
          <p:cNvPr id="7" name="Rectangle 8"/>
          <p:cNvSpPr txBox="1">
            <a:spLocks noChangeArrowheads="1"/>
          </p:cNvSpPr>
          <p:nvPr/>
        </p:nvSpPr>
        <p:spPr bwMode="auto">
          <a:xfrm>
            <a:off x="914400" y="914400"/>
            <a:ext cx="7745412" cy="1143000"/>
          </a:xfrm>
          <a:prstGeom prst="rect">
            <a:avLst/>
          </a:prstGeom>
          <a:noFill/>
          <a:ln w="9525">
            <a:noFill/>
            <a:miter lim="800000"/>
            <a:headEnd/>
            <a:tailEnd/>
          </a:ln>
        </p:spPr>
        <p:txBody>
          <a:bodyPr anchor="ctr"/>
          <a:lstStyle/>
          <a:p>
            <a:pPr algn="l" eaLnBrk="0" hangingPunct="0">
              <a:defRPr/>
            </a:pPr>
            <a:r>
              <a:rPr lang="en-US" sz="4400" kern="0" dirty="0">
                <a:solidFill>
                  <a:schemeClr val="tx2"/>
                </a:solidFill>
                <a:latin typeface="+mj-lt"/>
                <a:ea typeface="+mj-ea"/>
                <a:cs typeface="+mj-cs"/>
              </a:rPr>
              <a:t>Find it @ FSU</a:t>
            </a: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4999"/>
            <a:ext cx="5202113" cy="4699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917493"/>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329969" y="2312894"/>
            <a:ext cx="4580866" cy="482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2"/>
          <p:cNvSpPr>
            <a:spLocks noGrp="1" noChangeArrowheads="1"/>
          </p:cNvSpPr>
          <p:nvPr>
            <p:ph type="title"/>
          </p:nvPr>
        </p:nvSpPr>
        <p:spPr/>
        <p:txBody>
          <a:bodyPr/>
          <a:lstStyle/>
          <a:p>
            <a:r>
              <a:rPr lang="en-US" sz="4000" dirty="0"/>
              <a:t>STEP </a:t>
            </a:r>
            <a:r>
              <a:rPr lang="en-US" sz="4000" dirty="0" smtClean="0"/>
              <a:t>2: </a:t>
            </a:r>
            <a:r>
              <a:rPr lang="en-US" sz="4000" dirty="0"/>
              <a:t>Look </a:t>
            </a:r>
            <a:r>
              <a:rPr lang="en-US" sz="4000" dirty="0" smtClean="0"/>
              <a:t>for </a:t>
            </a:r>
            <a:r>
              <a:rPr lang="en-US" sz="4000" b="1" dirty="0" smtClean="0"/>
              <a:t>Journal</a:t>
            </a:r>
            <a:r>
              <a:rPr lang="en-US" sz="4000" dirty="0" smtClean="0"/>
              <a:t> in </a:t>
            </a:r>
            <a:br>
              <a:rPr lang="en-US" sz="4000" dirty="0" smtClean="0"/>
            </a:br>
            <a:r>
              <a:rPr lang="en-US" sz="4000" dirty="0" smtClean="0"/>
              <a:t>Medical E-Journals List</a:t>
            </a:r>
          </a:p>
        </p:txBody>
      </p:sp>
      <p:sp>
        <p:nvSpPr>
          <p:cNvPr id="36868" name="Rectangle 3"/>
          <p:cNvSpPr>
            <a:spLocks noGrp="1" noChangeArrowheads="1"/>
          </p:cNvSpPr>
          <p:nvPr>
            <p:ph idx="1"/>
          </p:nvPr>
        </p:nvSpPr>
        <p:spPr>
          <a:xfrm>
            <a:off x="525983" y="2502907"/>
            <a:ext cx="3860800" cy="4530725"/>
          </a:xfrm>
        </p:spPr>
        <p:txBody>
          <a:bodyPr/>
          <a:lstStyle/>
          <a:p>
            <a:pPr eaLnBrk="1" hangingPunct="1"/>
            <a:r>
              <a:rPr lang="en-US" dirty="0" smtClean="0"/>
              <a:t>In electronic less than 12~ years</a:t>
            </a:r>
          </a:p>
          <a:p>
            <a:pPr eaLnBrk="1" hangingPunct="1"/>
            <a:r>
              <a:rPr lang="en-US" dirty="0" smtClean="0"/>
              <a:t>Each journal different</a:t>
            </a:r>
          </a:p>
          <a:p>
            <a:pPr eaLnBrk="1" hangingPunct="1"/>
            <a:r>
              <a:rPr lang="en-US" dirty="0" smtClean="0"/>
              <a:t>Digitizing old issues slowly</a:t>
            </a:r>
          </a:p>
          <a:p>
            <a:pPr eaLnBrk="1" hangingPunct="1"/>
            <a:endParaRPr lang="en-US" dirty="0" smtClean="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BF34A5-5ACE-47EF-9DFC-DD95F2F2CB72}" type="slidenum">
              <a:rPr lang="en-US" smtClean="0"/>
              <a:pPr/>
              <a:t>36</a:t>
            </a:fld>
            <a:endParaRPr lang="en-US" smtClean="0"/>
          </a:p>
        </p:txBody>
      </p:sp>
      <p:sp>
        <p:nvSpPr>
          <p:cNvPr id="36870" name="Line 5"/>
          <p:cNvSpPr>
            <a:spLocks noChangeShapeType="1"/>
          </p:cNvSpPr>
          <p:nvPr/>
        </p:nvSpPr>
        <p:spPr bwMode="auto">
          <a:xfrm flipV="1">
            <a:off x="6620401" y="4726641"/>
            <a:ext cx="967877" cy="1058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3" name="Picture 13"/>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20675" y="1534215"/>
            <a:ext cx="5329499" cy="352887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5843" name="Rectangle 2"/>
          <p:cNvSpPr>
            <a:spLocks noGrp="1" noChangeArrowheads="1"/>
          </p:cNvSpPr>
          <p:nvPr>
            <p:ph type="title"/>
          </p:nvPr>
        </p:nvSpPr>
        <p:spPr>
          <a:xfrm>
            <a:off x="534430" y="924615"/>
            <a:ext cx="8229600" cy="609600"/>
          </a:xfrm>
        </p:spPr>
        <p:txBody>
          <a:bodyPr/>
          <a:lstStyle/>
          <a:p>
            <a:pPr eaLnBrk="1" hangingPunct="1"/>
            <a:r>
              <a:rPr lang="en-US" sz="4000" dirty="0" smtClean="0">
                <a:solidFill>
                  <a:srgbClr val="333333"/>
                </a:solidFill>
              </a:rPr>
              <a:t>STEP </a:t>
            </a:r>
            <a:r>
              <a:rPr lang="en-US" sz="4000" dirty="0" smtClean="0">
                <a:solidFill>
                  <a:srgbClr val="333333"/>
                </a:solidFill>
              </a:rPr>
              <a:t>2: </a:t>
            </a:r>
            <a:r>
              <a:rPr lang="en-US" sz="4000" dirty="0" smtClean="0">
                <a:solidFill>
                  <a:srgbClr val="333333"/>
                </a:solidFill>
              </a:rPr>
              <a:t>or Search E-Journal Titles</a:t>
            </a:r>
            <a:endParaRPr lang="en-US" sz="2400" dirty="0" smtClean="0">
              <a:solidFill>
                <a:srgbClr val="333333"/>
              </a:solidFill>
            </a:endParaRP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3" name="Slide Number Placeholder 2"/>
          <p:cNvSpPr>
            <a:spLocks noGrp="1"/>
          </p:cNvSpPr>
          <p:nvPr>
            <p:ph type="sldNum" sz="quarter" idx="12"/>
          </p:nvPr>
        </p:nvSpPr>
        <p:spPr/>
        <p:txBody>
          <a:bodyPr/>
          <a:lstStyle/>
          <a:p>
            <a:pPr>
              <a:defRPr/>
            </a:pPr>
            <a:fld id="{49EB9F60-3CA1-4915-A0F6-68D3B8AF181E}" type="slidenum">
              <a:rPr lang="en-US" smtClean="0"/>
              <a:pPr>
                <a:defRPr/>
              </a:pPr>
              <a:t>37</a:t>
            </a:fld>
            <a:endParaRPr lang="en-US"/>
          </a:p>
        </p:txBody>
      </p:sp>
      <p:sp>
        <p:nvSpPr>
          <p:cNvPr id="35845" name="Rectangle 9"/>
          <p:cNvSpPr>
            <a:spLocks noChangeArrowheads="1"/>
          </p:cNvSpPr>
          <p:nvPr/>
        </p:nvSpPr>
        <p:spPr bwMode="auto">
          <a:xfrm>
            <a:off x="534430" y="5225283"/>
            <a:ext cx="3717925" cy="1200329"/>
          </a:xfrm>
          <a:prstGeom prst="rect">
            <a:avLst/>
          </a:prstGeom>
          <a:solidFill>
            <a:schemeClr val="bg1">
              <a:lumMod val="85000"/>
            </a:schemeClr>
          </a:solidFill>
          <a:ln>
            <a:noFill/>
          </a:ln>
        </p:spPr>
        <p:txBody>
          <a:bodyPr>
            <a:spAutoFit/>
          </a:bodyPr>
          <a:lstStyle/>
          <a:p>
            <a:pPr marL="342900" indent="-342900" eaLnBrk="1" hangingPunct="1"/>
            <a:r>
              <a:rPr lang="en-US" b="1" dirty="0"/>
              <a:t>If there is no FSU icon, there are other options:</a:t>
            </a:r>
          </a:p>
          <a:p>
            <a:pPr marL="342900" indent="-342900" eaLnBrk="1" hangingPunct="1">
              <a:buFontTx/>
              <a:buAutoNum type="arabicPeriod"/>
            </a:pPr>
            <a:r>
              <a:rPr lang="en-US" i="1" dirty="0" smtClean="0"/>
              <a:t>Search E-Journal Titles for the journal name</a:t>
            </a:r>
            <a:endParaRPr lang="en-US" i="1" dirty="0"/>
          </a:p>
        </p:txBody>
      </p:sp>
      <p:pic>
        <p:nvPicPr>
          <p:cNvPr id="35854" name="Picture 14"/>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462671" y="1871758"/>
            <a:ext cx="4415553" cy="399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2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042" y="2857500"/>
            <a:ext cx="7391400" cy="1143000"/>
          </a:xfrm>
        </p:spPr>
        <p:txBody>
          <a:bodyPr/>
          <a:lstStyle/>
          <a:p>
            <a:r>
              <a:rPr lang="en-US" dirty="0" smtClean="0"/>
              <a:t>If not found….</a:t>
            </a:r>
            <a:endParaRPr lang="en-US" dirty="0"/>
          </a:p>
        </p:txBody>
      </p:sp>
      <p:sp>
        <p:nvSpPr>
          <p:cNvPr id="3" name="Footer Placeholder 2"/>
          <p:cNvSpPr>
            <a:spLocks noGrp="1"/>
          </p:cNvSpPr>
          <p:nvPr>
            <p:ph type="ftr" sz="quarter" idx="11"/>
          </p:nvPr>
        </p:nvSpPr>
        <p:spPr/>
        <p:txBody>
          <a:bodyPr/>
          <a:lstStyle/>
          <a:p>
            <a:pPr>
              <a:defRPr/>
            </a:pPr>
            <a:r>
              <a:rPr lang="en-US" smtClean="0"/>
              <a:t>Spring 2013</a:t>
            </a:r>
            <a:endParaRPr lang="en-US"/>
          </a:p>
        </p:txBody>
      </p:sp>
      <p:sp>
        <p:nvSpPr>
          <p:cNvPr id="4" name="Slide Number Placeholder 3"/>
          <p:cNvSpPr>
            <a:spLocks noGrp="1"/>
          </p:cNvSpPr>
          <p:nvPr>
            <p:ph type="sldNum" sz="quarter" idx="12"/>
          </p:nvPr>
        </p:nvSpPr>
        <p:spPr/>
        <p:txBody>
          <a:bodyPr/>
          <a:lstStyle/>
          <a:p>
            <a:pPr>
              <a:defRPr/>
            </a:pPr>
            <a:fld id="{49EB9F60-3CA1-4915-A0F6-68D3B8AF181E}" type="slidenum">
              <a:rPr lang="en-US" smtClean="0"/>
              <a:pPr>
                <a:defRPr/>
              </a:pPr>
              <a:t>38</a:t>
            </a:fld>
            <a:endParaRPr lang="en-US"/>
          </a:p>
        </p:txBody>
      </p:sp>
    </p:spTree>
    <p:extLst>
      <p:ext uri="{BB962C8B-B14F-4D97-AF65-F5344CB8AC3E}">
        <p14:creationId xmlns:p14="http://schemas.microsoft.com/office/powerpoint/2010/main" val="2337230131"/>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dirty="0" smtClean="0"/>
              <a:t>STEP </a:t>
            </a:r>
            <a:r>
              <a:rPr lang="en-US" sz="4000" dirty="0" smtClean="0"/>
              <a:t>3: </a:t>
            </a:r>
            <a:r>
              <a:rPr lang="en-US" sz="4000" dirty="0" smtClean="0"/>
              <a:t>Look for Journal in</a:t>
            </a:r>
            <a:br>
              <a:rPr lang="en-US" sz="4000" dirty="0" smtClean="0"/>
            </a:br>
            <a:r>
              <a:rPr lang="en-US" sz="4000" dirty="0" smtClean="0"/>
              <a:t>All FSU E-Journals</a:t>
            </a:r>
          </a:p>
        </p:txBody>
      </p:sp>
      <p:sp>
        <p:nvSpPr>
          <p:cNvPr id="43012" name="Content Placeholder 7"/>
          <p:cNvSpPr>
            <a:spLocks noGrp="1"/>
          </p:cNvSpPr>
          <p:nvPr>
            <p:ph sz="half" idx="1"/>
          </p:nvPr>
        </p:nvSpPr>
        <p:spPr>
          <a:xfrm>
            <a:off x="3810000" y="2514600"/>
            <a:ext cx="4876800" cy="3611563"/>
          </a:xfrm>
        </p:spPr>
        <p:txBody>
          <a:bodyPr/>
          <a:lstStyle/>
          <a:p>
            <a:r>
              <a:rPr lang="en-US" dirty="0" smtClean="0"/>
              <a:t>Under Resources</a:t>
            </a:r>
          </a:p>
          <a:p>
            <a:r>
              <a:rPr lang="en-US" dirty="0" smtClean="0"/>
              <a:t>Expand E-Journals</a:t>
            </a:r>
          </a:p>
          <a:p>
            <a:r>
              <a:rPr lang="en-US" dirty="0" smtClean="0"/>
              <a:t>Click on </a:t>
            </a:r>
            <a:br>
              <a:rPr lang="en-US" dirty="0" smtClean="0"/>
            </a:br>
            <a:r>
              <a:rPr lang="en-US" b="1" dirty="0" smtClean="0"/>
              <a:t>All FSU E-Journals </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7" name="Slide Number Placeholder 5"/>
          <p:cNvSpPr>
            <a:spLocks noGrp="1"/>
          </p:cNvSpPr>
          <p:nvPr>
            <p:ph type="sldNum" sz="quarter" idx="12"/>
          </p:nvPr>
        </p:nvSpPr>
        <p:spPr/>
        <p:txBody>
          <a:bodyPr/>
          <a:lstStyle/>
          <a:p>
            <a:pPr>
              <a:defRPr/>
            </a:pPr>
            <a:fld id="{3A3E1AC3-FEE6-4564-8EC8-D2A498BA4504}" type="slidenum">
              <a:rPr lang="en-US"/>
              <a:pPr>
                <a:defRPr/>
              </a:pPr>
              <a:t>39</a:t>
            </a:fld>
            <a:endParaRPr lang="en-US"/>
          </a:p>
        </p:txBody>
      </p:sp>
      <p:pic>
        <p:nvPicPr>
          <p:cNvPr id="430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90481"/>
            <a:ext cx="2743200" cy="4094163"/>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016" name="Straight Arrow Connector 9"/>
          <p:cNvCxnSpPr>
            <a:cxnSpLocks noChangeShapeType="1"/>
          </p:cNvCxnSpPr>
          <p:nvPr/>
        </p:nvCxnSpPr>
        <p:spPr bwMode="auto">
          <a:xfrm rot="16200000" flipV="1">
            <a:off x="2209800" y="4347881"/>
            <a:ext cx="838200" cy="381000"/>
          </a:xfrm>
          <a:prstGeom prst="straightConnector1">
            <a:avLst/>
          </a:prstGeom>
          <a:noFill/>
          <a:ln w="5715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11653380"/>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smtClean="0"/>
              <a:t>Tutorials Available</a:t>
            </a:r>
          </a:p>
        </p:txBody>
      </p:sp>
      <p:sp>
        <p:nvSpPr>
          <p:cNvPr id="5124" name="Rectangle 3"/>
          <p:cNvSpPr>
            <a:spLocks noGrp="1" noChangeArrowheads="1"/>
          </p:cNvSpPr>
          <p:nvPr>
            <p:ph idx="1"/>
          </p:nvPr>
        </p:nvSpPr>
        <p:spPr/>
        <p:txBody>
          <a:bodyPr/>
          <a:lstStyle/>
          <a:p>
            <a:pPr eaLnBrk="1" hangingPunct="1"/>
            <a:r>
              <a:rPr lang="en-US" dirty="0" smtClean="0"/>
              <a:t>Tutorials at </a:t>
            </a:r>
            <a:r>
              <a:rPr lang="en-US" dirty="0" err="1" smtClean="0"/>
              <a:t>Pubmed</a:t>
            </a:r>
            <a:r>
              <a:rPr lang="en-US" dirty="0" smtClean="0"/>
              <a:t> </a:t>
            </a:r>
          </a:p>
          <a:p>
            <a:pPr lvl="1" eaLnBrk="1" hangingPunct="1"/>
            <a:r>
              <a:rPr lang="en-US" dirty="0" smtClean="0"/>
              <a:t>Searching PubMed</a:t>
            </a:r>
          </a:p>
          <a:p>
            <a:pPr lvl="1" eaLnBrk="1" hangingPunct="1"/>
            <a:r>
              <a:rPr lang="en-US" dirty="0" smtClean="0"/>
              <a:t>Using Mesh Terms</a:t>
            </a:r>
          </a:p>
          <a:p>
            <a:pPr lvl="1" eaLnBrk="1" hangingPunct="1"/>
            <a:r>
              <a:rPr lang="en-US" dirty="0" smtClean="0"/>
              <a:t>Using My NCBI</a:t>
            </a:r>
          </a:p>
          <a:p>
            <a:pPr eaLnBrk="1" hangingPunct="1"/>
            <a:r>
              <a:rPr lang="en-US" dirty="0" smtClean="0"/>
              <a:t>Tutorials at EndnoteWeb.com</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190308-A2D4-4348-9D54-890BB3EED6F7}" type="slidenum">
              <a:rPr lang="en-US" smtClean="0"/>
              <a:pPr/>
              <a:t>4</a:t>
            </a:fld>
            <a:endParaRPr lang="en-US" smtClean="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56" y="1679085"/>
            <a:ext cx="6838950" cy="4743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6" name="Rectangle 2"/>
          <p:cNvSpPr>
            <a:spLocks noGrp="1" noChangeArrowheads="1"/>
          </p:cNvSpPr>
          <p:nvPr>
            <p:ph type="title"/>
          </p:nvPr>
        </p:nvSpPr>
        <p:spPr>
          <a:xfrm>
            <a:off x="504497" y="957427"/>
            <a:ext cx="8229600" cy="609600"/>
          </a:xfrm>
        </p:spPr>
        <p:txBody>
          <a:bodyPr/>
          <a:lstStyle/>
          <a:p>
            <a:pPr eaLnBrk="1" hangingPunct="1"/>
            <a:r>
              <a:rPr lang="en-US" sz="4000" dirty="0" smtClean="0"/>
              <a:t>FSU Libraries E-Journals Results</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8" name="Slide Number Placeholder 5"/>
          <p:cNvSpPr>
            <a:spLocks noGrp="1"/>
          </p:cNvSpPr>
          <p:nvPr>
            <p:ph type="sldNum" sz="quarter" idx="12"/>
          </p:nvPr>
        </p:nvSpPr>
        <p:spPr/>
        <p:txBody>
          <a:bodyPr/>
          <a:lstStyle/>
          <a:p>
            <a:pPr>
              <a:defRPr/>
            </a:pPr>
            <a:fld id="{BA21ED8E-07E1-49A2-8989-20FDA5209B02}" type="slidenum">
              <a:rPr lang="en-US"/>
              <a:pPr>
                <a:defRPr/>
              </a:pPr>
              <a:t>40</a:t>
            </a:fld>
            <a:endParaRPr lang="en-US"/>
          </a:p>
        </p:txBody>
      </p:sp>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44" t="42845" r="9898"/>
          <a:stretch/>
        </p:blipFill>
        <p:spPr bwMode="auto">
          <a:xfrm>
            <a:off x="3862552" y="3815254"/>
            <a:ext cx="4871545" cy="276553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6621073"/>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595" r="17497"/>
          <a:stretch/>
        </p:blipFill>
        <p:spPr bwMode="auto">
          <a:xfrm>
            <a:off x="677850" y="3918857"/>
            <a:ext cx="8204893" cy="22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FSU E-Journals</a:t>
            </a:r>
            <a:endParaRPr lang="en-US" dirty="0"/>
          </a:p>
        </p:txBody>
      </p:sp>
      <p:sp>
        <p:nvSpPr>
          <p:cNvPr id="3" name="Content Placeholder 2"/>
          <p:cNvSpPr>
            <a:spLocks noGrp="1"/>
          </p:cNvSpPr>
          <p:nvPr>
            <p:ph idx="1"/>
          </p:nvPr>
        </p:nvSpPr>
        <p:spPr/>
        <p:txBody>
          <a:bodyPr/>
          <a:lstStyle/>
          <a:p>
            <a:r>
              <a:rPr lang="en-US" dirty="0" smtClean="0"/>
              <a:t>Check dates </a:t>
            </a:r>
            <a:endParaRPr lang="en-US" dirty="0"/>
          </a:p>
          <a:p>
            <a:r>
              <a:rPr lang="en-US" dirty="0" smtClean="0"/>
              <a:t>Example: </a:t>
            </a:r>
            <a:br>
              <a:rPr lang="en-US" dirty="0" smtClean="0"/>
            </a:br>
            <a:r>
              <a:rPr lang="en-US" dirty="0" smtClean="0"/>
              <a:t>Consultant Pharmacist only up to 2000</a:t>
            </a:r>
            <a:endParaRPr lang="en-US" dirty="0"/>
          </a:p>
        </p:txBody>
      </p:sp>
      <p:sp>
        <p:nvSpPr>
          <p:cNvPr id="5" name="Footer Placeholder 4"/>
          <p:cNvSpPr>
            <a:spLocks noGrp="1"/>
          </p:cNvSpPr>
          <p:nvPr>
            <p:ph type="ftr" sz="quarter" idx="11"/>
          </p:nvPr>
        </p:nvSpPr>
        <p:spPr/>
        <p:txBody>
          <a:bodyPr/>
          <a:lstStyle/>
          <a:p>
            <a:pPr>
              <a:defRPr/>
            </a:pPr>
            <a:r>
              <a:rPr lang="en-US" smtClean="0"/>
              <a:t>Spring 2013</a:t>
            </a:r>
            <a:endParaRPr lang="en-US"/>
          </a:p>
        </p:txBody>
      </p:sp>
      <p:sp>
        <p:nvSpPr>
          <p:cNvPr id="4" name="Slide Number Placeholder 3"/>
          <p:cNvSpPr>
            <a:spLocks noGrp="1"/>
          </p:cNvSpPr>
          <p:nvPr>
            <p:ph type="sldNum" sz="quarter" idx="12"/>
          </p:nvPr>
        </p:nvSpPr>
        <p:spPr/>
        <p:txBody>
          <a:bodyPr/>
          <a:lstStyle/>
          <a:p>
            <a:pPr>
              <a:defRPr/>
            </a:pPr>
            <a:fld id="{B0CD4CC0-322F-47E0-9955-2CE3659815FE}" type="slidenum">
              <a:rPr lang="en-US" smtClean="0"/>
              <a:pPr>
                <a:defRPr/>
              </a:pPr>
              <a:t>41</a:t>
            </a:fld>
            <a:endParaRPr lang="en-US"/>
          </a:p>
        </p:txBody>
      </p:sp>
      <p:cxnSp>
        <p:nvCxnSpPr>
          <p:cNvPr id="6" name="Straight Arrow Connector 5"/>
          <p:cNvCxnSpPr/>
          <p:nvPr/>
        </p:nvCxnSpPr>
        <p:spPr bwMode="auto">
          <a:xfrm flipH="1">
            <a:off x="5829301" y="5780314"/>
            <a:ext cx="1191985" cy="0"/>
          </a:xfrm>
          <a:prstGeom prst="straightConnector1">
            <a:avLst/>
          </a:prstGeom>
          <a:solidFill>
            <a:schemeClr val="accent1"/>
          </a:solidFill>
          <a:ln w="762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461270913"/>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042" y="2857500"/>
            <a:ext cx="7391400" cy="1143000"/>
          </a:xfrm>
        </p:spPr>
        <p:txBody>
          <a:bodyPr/>
          <a:lstStyle/>
          <a:p>
            <a:r>
              <a:rPr lang="en-US" dirty="0" smtClean="0"/>
              <a:t>If not found….</a:t>
            </a:r>
            <a:endParaRPr lang="en-US" dirty="0"/>
          </a:p>
        </p:txBody>
      </p:sp>
      <p:sp>
        <p:nvSpPr>
          <p:cNvPr id="3" name="Footer Placeholder 2"/>
          <p:cNvSpPr>
            <a:spLocks noGrp="1"/>
          </p:cNvSpPr>
          <p:nvPr>
            <p:ph type="ftr" sz="quarter" idx="11"/>
          </p:nvPr>
        </p:nvSpPr>
        <p:spPr/>
        <p:txBody>
          <a:bodyPr/>
          <a:lstStyle/>
          <a:p>
            <a:pPr>
              <a:defRPr/>
            </a:pPr>
            <a:r>
              <a:rPr lang="en-US" smtClean="0"/>
              <a:t>Spring 2013</a:t>
            </a:r>
            <a:endParaRPr lang="en-US"/>
          </a:p>
        </p:txBody>
      </p:sp>
      <p:sp>
        <p:nvSpPr>
          <p:cNvPr id="4" name="Slide Number Placeholder 3"/>
          <p:cNvSpPr>
            <a:spLocks noGrp="1"/>
          </p:cNvSpPr>
          <p:nvPr>
            <p:ph type="sldNum" sz="quarter" idx="12"/>
          </p:nvPr>
        </p:nvSpPr>
        <p:spPr/>
        <p:txBody>
          <a:bodyPr/>
          <a:lstStyle/>
          <a:p>
            <a:pPr>
              <a:defRPr/>
            </a:pPr>
            <a:fld id="{49EB9F60-3CA1-4915-A0F6-68D3B8AF181E}" type="slidenum">
              <a:rPr lang="en-US" smtClean="0"/>
              <a:pPr>
                <a:defRPr/>
              </a:pPr>
              <a:t>42</a:t>
            </a:fld>
            <a:endParaRPr lang="en-US"/>
          </a:p>
        </p:txBody>
      </p:sp>
    </p:spTree>
    <p:extLst>
      <p:ext uri="{BB962C8B-B14F-4D97-AF65-F5344CB8AC3E}">
        <p14:creationId xmlns:p14="http://schemas.microsoft.com/office/powerpoint/2010/main" val="4025393470"/>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38" y="2051701"/>
            <a:ext cx="2938286" cy="435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2"/>
          <p:cNvSpPr>
            <a:spLocks noGrp="1" noChangeArrowheads="1"/>
          </p:cNvSpPr>
          <p:nvPr>
            <p:ph type="title"/>
          </p:nvPr>
        </p:nvSpPr>
        <p:spPr>
          <a:xfrm>
            <a:off x="605117" y="1174376"/>
            <a:ext cx="8229600" cy="609600"/>
          </a:xfrm>
        </p:spPr>
        <p:txBody>
          <a:bodyPr/>
          <a:lstStyle/>
          <a:p>
            <a:r>
              <a:rPr lang="en-US" dirty="0"/>
              <a:t>STEP </a:t>
            </a:r>
            <a:r>
              <a:rPr lang="en-US" dirty="0" smtClean="0"/>
              <a:t>4: </a:t>
            </a:r>
            <a:r>
              <a:rPr lang="en-US" dirty="0" smtClean="0"/>
              <a:t>Request Article via Interlibrary Loan</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9" name="Slide Number Placeholder 5"/>
          <p:cNvSpPr>
            <a:spLocks noGrp="1"/>
          </p:cNvSpPr>
          <p:nvPr>
            <p:ph type="sldNum" sz="quarter" idx="12"/>
          </p:nvPr>
        </p:nvSpPr>
        <p:spPr/>
        <p:txBody>
          <a:bodyPr/>
          <a:lstStyle/>
          <a:p>
            <a:pPr>
              <a:defRPr/>
            </a:pPr>
            <a:fld id="{BB717943-650F-4377-A3EC-4CD45CDBF2FD}" type="slidenum">
              <a:rPr lang="en-US"/>
              <a:pPr>
                <a:defRPr/>
              </a:pPr>
              <a:t>43</a:t>
            </a:fld>
            <a:endParaRPr lang="en-US"/>
          </a:p>
        </p:txBody>
      </p:sp>
      <p:sp>
        <p:nvSpPr>
          <p:cNvPr id="45063" name="AutoShape 5"/>
          <p:cNvSpPr>
            <a:spLocks noChangeArrowheads="1"/>
          </p:cNvSpPr>
          <p:nvPr/>
        </p:nvSpPr>
        <p:spPr bwMode="auto">
          <a:xfrm rot="10800000">
            <a:off x="2438400" y="3926539"/>
            <a:ext cx="1106488" cy="660400"/>
          </a:xfrm>
          <a:prstGeom prst="rightArrow">
            <a:avLst>
              <a:gd name="adj1" fmla="val 50000"/>
              <a:gd name="adj2" fmla="val 41887"/>
            </a:avLst>
          </a:prstGeom>
          <a:solidFill>
            <a:srgbClr val="FFFF00"/>
          </a:solidFill>
          <a:ln w="9525" algn="ctr">
            <a:solidFill>
              <a:srgbClr val="000000"/>
            </a:solidFill>
            <a:miter lim="800000"/>
            <a:headEnd/>
            <a:tailEnd/>
          </a:ln>
        </p:spPr>
        <p:txBody>
          <a:bodyPr/>
          <a:lstStyle/>
          <a:p>
            <a:endParaRPr lang="en-US"/>
          </a:p>
        </p:txBody>
      </p:sp>
      <p:pic>
        <p:nvPicPr>
          <p:cNvPr id="4506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717" y="2106687"/>
            <a:ext cx="4191000" cy="4513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
        <p:nvSpPr>
          <p:cNvPr id="11" name="Rectangle 9"/>
          <p:cNvSpPr>
            <a:spLocks noChangeArrowheads="1"/>
          </p:cNvSpPr>
          <p:nvPr/>
        </p:nvSpPr>
        <p:spPr bwMode="auto">
          <a:xfrm>
            <a:off x="3544888" y="4373180"/>
            <a:ext cx="3717925" cy="2246769"/>
          </a:xfrm>
          <a:prstGeom prst="rect">
            <a:avLst/>
          </a:prstGeom>
          <a:solidFill>
            <a:schemeClr val="bg1">
              <a:lumMod val="85000"/>
            </a:schemeClr>
          </a:solidFill>
          <a:ln>
            <a:noFill/>
          </a:ln>
        </p:spPr>
        <p:txBody>
          <a:bodyPr>
            <a:spAutoFit/>
          </a:bodyPr>
          <a:lstStyle/>
          <a:p>
            <a:pPr marL="342900" indent="-342900" eaLnBrk="1" hangingPunct="1"/>
            <a:r>
              <a:rPr lang="en-US" sz="2000" b="1" dirty="0" smtClean="0"/>
              <a:t>Interlibrary Loan:</a:t>
            </a:r>
            <a:endParaRPr lang="en-US" sz="2000" b="1" dirty="0"/>
          </a:p>
          <a:p>
            <a:pPr marL="342900" indent="-342900" eaLnBrk="1" hangingPunct="1">
              <a:buFontTx/>
              <a:buAutoNum type="arabicPeriod"/>
            </a:pPr>
            <a:r>
              <a:rPr lang="en-US" sz="2000" i="1" dirty="0" smtClean="0"/>
              <a:t>Sign into </a:t>
            </a:r>
            <a:r>
              <a:rPr lang="en-US" sz="2000" i="1" dirty="0" err="1" smtClean="0"/>
              <a:t>EZProxy</a:t>
            </a:r>
            <a:endParaRPr lang="en-US" sz="2000" i="1" dirty="0" smtClean="0"/>
          </a:p>
          <a:p>
            <a:pPr marL="342900" indent="-342900" eaLnBrk="1" hangingPunct="1">
              <a:buFontTx/>
              <a:buAutoNum type="arabicPeriod"/>
            </a:pPr>
            <a:r>
              <a:rPr lang="en-US" sz="2000" i="1" dirty="0" smtClean="0"/>
              <a:t>Fill out form</a:t>
            </a:r>
          </a:p>
          <a:p>
            <a:pPr marL="342900" indent="-342900" eaLnBrk="1" hangingPunct="1">
              <a:buFontTx/>
              <a:buAutoNum type="arabicPeriod"/>
            </a:pPr>
            <a:r>
              <a:rPr lang="en-US" sz="2000" i="1" dirty="0" smtClean="0"/>
              <a:t>Copy and Paste info from PubMed Citation into Section 2</a:t>
            </a:r>
          </a:p>
          <a:p>
            <a:pPr marL="342900" indent="-342900" eaLnBrk="1" hangingPunct="1">
              <a:buFontTx/>
              <a:buAutoNum type="arabicPeriod"/>
            </a:pPr>
            <a:r>
              <a:rPr lang="en-US" sz="2000" i="1" dirty="0" smtClean="0"/>
              <a:t>Get PMID #</a:t>
            </a:r>
            <a:endParaRPr lang="en-US" sz="2000" i="1" dirty="0"/>
          </a:p>
        </p:txBody>
      </p:sp>
    </p:spTree>
    <p:extLst>
      <p:ext uri="{BB962C8B-B14F-4D97-AF65-F5344CB8AC3E}">
        <p14:creationId xmlns:p14="http://schemas.microsoft.com/office/powerpoint/2010/main" val="22955802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Other Journal Options</a:t>
            </a:r>
            <a:endParaRPr lang="en-US" dirty="0"/>
          </a:p>
        </p:txBody>
      </p:sp>
      <p:sp>
        <p:nvSpPr>
          <p:cNvPr id="4" name="Date Placeholder 3"/>
          <p:cNvSpPr>
            <a:spLocks noGrp="1"/>
          </p:cNvSpPr>
          <p:nvPr>
            <p:ph type="dt" sz="half" idx="10"/>
          </p:nvPr>
        </p:nvSpPr>
        <p:spPr/>
        <p:txBody>
          <a:bodyPr/>
          <a:lstStyle/>
          <a:p>
            <a:pPr>
              <a:defRPr/>
            </a:pPr>
            <a:r>
              <a:rPr lang="en-US" smtClean="0"/>
              <a:t>2014</a:t>
            </a:r>
            <a:endParaRPr lang="en-US"/>
          </a:p>
        </p:txBody>
      </p:sp>
      <p:sp>
        <p:nvSpPr>
          <p:cNvPr id="5" name="Slide Number Placeholder 4"/>
          <p:cNvSpPr>
            <a:spLocks noGrp="1"/>
          </p:cNvSpPr>
          <p:nvPr>
            <p:ph type="sldNum" sz="quarter" idx="12"/>
          </p:nvPr>
        </p:nvSpPr>
        <p:spPr/>
        <p:txBody>
          <a:bodyPr/>
          <a:lstStyle/>
          <a:p>
            <a:pPr>
              <a:defRPr/>
            </a:pPr>
            <a:fld id="{40090696-315F-4D78-B230-1FA0A501CC9F}" type="slidenum">
              <a:rPr lang="en-US" smtClean="0"/>
              <a:pPr>
                <a:defRPr/>
              </a:pPr>
              <a:t>44</a:t>
            </a:fld>
            <a:endParaRPr lang="en-US"/>
          </a:p>
        </p:txBody>
      </p:sp>
    </p:spTree>
    <p:extLst>
      <p:ext uri="{BB962C8B-B14F-4D97-AF65-F5344CB8AC3E}">
        <p14:creationId xmlns:p14="http://schemas.microsoft.com/office/powerpoint/2010/main" val="212838766"/>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89" r="5134"/>
          <a:stretch/>
        </p:blipFill>
        <p:spPr bwMode="auto">
          <a:xfrm>
            <a:off x="-1" y="0"/>
            <a:ext cx="9144001" cy="685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8135" y="304800"/>
            <a:ext cx="8318665" cy="1143000"/>
          </a:xfrm>
          <a:solidFill>
            <a:srgbClr val="FFFFFF">
              <a:alpha val="54118"/>
            </a:srgbClr>
          </a:solidFill>
        </p:spPr>
        <p:txBody>
          <a:bodyPr/>
          <a:lstStyle/>
          <a:p>
            <a:r>
              <a:rPr lang="en-US" dirty="0" smtClean="0"/>
              <a:t>Interesting New Tool: knalij.com</a:t>
            </a:r>
            <a:endParaRPr lang="en-US" dirty="0"/>
          </a:p>
        </p:txBody>
      </p:sp>
      <p:sp>
        <p:nvSpPr>
          <p:cNvPr id="5" name="Content Placeholder 4"/>
          <p:cNvSpPr>
            <a:spLocks noGrp="1"/>
          </p:cNvSpPr>
          <p:nvPr>
            <p:ph idx="1"/>
          </p:nvPr>
        </p:nvSpPr>
        <p:spPr>
          <a:solidFill>
            <a:srgbClr val="FFFFFF">
              <a:alpha val="67059"/>
            </a:srgbClr>
          </a:solidFill>
        </p:spPr>
        <p:txBody>
          <a:bodyPr/>
          <a:lstStyle/>
          <a:p>
            <a:r>
              <a:rPr lang="en-US" dirty="0" smtClean="0"/>
              <a:t>Use </a:t>
            </a:r>
            <a:r>
              <a:rPr lang="en-US" dirty="0"/>
              <a:t>Chrome Browser (</a:t>
            </a:r>
            <a:r>
              <a:rPr lang="en-US" dirty="0" err="1"/>
              <a:t>FireFox</a:t>
            </a:r>
            <a:r>
              <a:rPr lang="en-US" dirty="0"/>
              <a:t> second choice)</a:t>
            </a:r>
          </a:p>
          <a:p>
            <a:r>
              <a:rPr lang="en-US" dirty="0" smtClean="0"/>
              <a:t>Open </a:t>
            </a:r>
            <a:r>
              <a:rPr lang="en-US" dirty="0"/>
              <a:t>Library site and open </a:t>
            </a:r>
            <a:r>
              <a:rPr lang="en-US" dirty="0" err="1"/>
              <a:t>Pubmed</a:t>
            </a:r>
            <a:endParaRPr lang="en-US" dirty="0"/>
          </a:p>
          <a:p>
            <a:r>
              <a:rPr lang="en-US" dirty="0" smtClean="0"/>
              <a:t>In </a:t>
            </a:r>
            <a:r>
              <a:rPr lang="en-US" dirty="0"/>
              <a:t>another tab, open </a:t>
            </a:r>
            <a:r>
              <a:rPr lang="en-US" dirty="0" smtClean="0"/>
              <a:t>knalij.com</a:t>
            </a:r>
          </a:p>
          <a:p>
            <a:r>
              <a:rPr lang="en-US" dirty="0"/>
              <a:t>Types of Searches</a:t>
            </a:r>
          </a:p>
          <a:p>
            <a:pPr lvl="1"/>
            <a:r>
              <a:rPr lang="en-US" dirty="0" smtClean="0"/>
              <a:t>Journal Cluster Map (default)</a:t>
            </a:r>
          </a:p>
          <a:p>
            <a:pPr lvl="1"/>
            <a:r>
              <a:rPr lang="en-US" dirty="0" smtClean="0"/>
              <a:t>Co-author </a:t>
            </a:r>
            <a:r>
              <a:rPr lang="en-US" dirty="0"/>
              <a:t>Map</a:t>
            </a:r>
          </a:p>
          <a:p>
            <a:pPr lvl="1"/>
            <a:r>
              <a:rPr lang="en-US" dirty="0" smtClean="0"/>
              <a:t>Impact </a:t>
            </a:r>
            <a:r>
              <a:rPr lang="en-US" dirty="0"/>
              <a:t>of funding Map</a:t>
            </a:r>
          </a:p>
          <a:p>
            <a:endParaRPr lang="en-US" dirty="0"/>
          </a:p>
          <a:p>
            <a:endParaRPr lang="en-US" dirty="0"/>
          </a:p>
        </p:txBody>
      </p:sp>
      <p:sp>
        <p:nvSpPr>
          <p:cNvPr id="3" name="Footer Placeholder 2"/>
          <p:cNvSpPr>
            <a:spLocks noGrp="1"/>
          </p:cNvSpPr>
          <p:nvPr>
            <p:ph type="ftr" sz="quarter" idx="11"/>
          </p:nvPr>
        </p:nvSpPr>
        <p:spPr/>
        <p:txBody>
          <a:bodyPr/>
          <a:lstStyle/>
          <a:p>
            <a:pPr>
              <a:defRPr/>
            </a:pPr>
            <a:r>
              <a:rPr lang="en-US" smtClean="0"/>
              <a:t>Spring 2013</a:t>
            </a:r>
            <a:endParaRPr lang="en-US"/>
          </a:p>
        </p:txBody>
      </p:sp>
      <p:sp>
        <p:nvSpPr>
          <p:cNvPr id="4" name="Slide Number Placeholder 3"/>
          <p:cNvSpPr>
            <a:spLocks noGrp="1"/>
          </p:cNvSpPr>
          <p:nvPr>
            <p:ph type="sldNum" sz="quarter" idx="12"/>
          </p:nvPr>
        </p:nvSpPr>
        <p:spPr/>
        <p:txBody>
          <a:bodyPr/>
          <a:lstStyle/>
          <a:p>
            <a:pPr>
              <a:defRPr/>
            </a:pPr>
            <a:fld id="{49EB9F60-3CA1-4915-A0F6-68D3B8AF181E}" type="slidenum">
              <a:rPr lang="en-US" smtClean="0"/>
              <a:pPr>
                <a:defRPr/>
              </a:pPr>
              <a:t>45</a:t>
            </a:fld>
            <a:endParaRPr lang="en-US"/>
          </a:p>
        </p:txBody>
      </p:sp>
    </p:spTree>
    <p:extLst>
      <p:ext uri="{BB962C8B-B14F-4D97-AF65-F5344CB8AC3E}">
        <p14:creationId xmlns:p14="http://schemas.microsoft.com/office/powerpoint/2010/main" val="2936374895"/>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05800" cy="609600"/>
          </a:xfrm>
        </p:spPr>
        <p:txBody>
          <a:bodyPr/>
          <a:lstStyle/>
          <a:p>
            <a:r>
              <a:rPr lang="en-US" dirty="0" smtClean="0"/>
              <a:t>MEDLINE Search in </a:t>
            </a:r>
            <a:r>
              <a:rPr lang="en-US" dirty="0" err="1" smtClean="0"/>
              <a:t>uCentral</a:t>
            </a:r>
            <a:r>
              <a:rPr lang="en-US" dirty="0" smtClean="0"/>
              <a:t> iPad</a:t>
            </a:r>
            <a:endParaRPr lang="en-US" dirty="0"/>
          </a:p>
        </p:txBody>
      </p:sp>
      <p:sp>
        <p:nvSpPr>
          <p:cNvPr id="3" name="Date Placeholder 2"/>
          <p:cNvSpPr>
            <a:spLocks noGrp="1"/>
          </p:cNvSpPr>
          <p:nvPr>
            <p:ph type="dt" sz="half" idx="10"/>
          </p:nvPr>
        </p:nvSpPr>
        <p:spPr/>
        <p:txBody>
          <a:bodyPr/>
          <a:lstStyle/>
          <a:p>
            <a:pPr>
              <a:defRPr/>
            </a:pPr>
            <a:r>
              <a:rPr lang="en-US" smtClean="0"/>
              <a:t>2014</a:t>
            </a:r>
            <a:endParaRPr lang="en-US"/>
          </a:p>
        </p:txBody>
      </p:sp>
      <p:sp>
        <p:nvSpPr>
          <p:cNvPr id="4" name="Slide Number Placeholder 3"/>
          <p:cNvSpPr>
            <a:spLocks noGrp="1"/>
          </p:cNvSpPr>
          <p:nvPr>
            <p:ph type="sldNum" sz="quarter" idx="12"/>
          </p:nvPr>
        </p:nvSpPr>
        <p:spPr/>
        <p:txBody>
          <a:bodyPr/>
          <a:lstStyle/>
          <a:p>
            <a:pPr>
              <a:defRPr/>
            </a:pPr>
            <a:fld id="{9425801E-4F49-4F3F-9636-977D320F9043}" type="slidenum">
              <a:rPr lang="en-US" smtClean="0"/>
              <a:pPr>
                <a:defRPr/>
              </a:pPr>
              <a:t>46</a:t>
            </a:fld>
            <a:endParaRPr lang="en-US"/>
          </a:p>
        </p:txBody>
      </p:sp>
      <p:pic>
        <p:nvPicPr>
          <p:cNvPr id="54274" name="Picture 2" descr="\\cluster1\home\nancy.clark\My Dropbox\Camera Uploads\2013-03-29 14.38.06.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1000" y="1981200"/>
            <a:ext cx="5273040" cy="3954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275" name="Picture 3" descr="\\cluster1\home\nancy.clark\My Dropbox\Camera Uploads\2013-03-29 14.40.01.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276600" y="2644140"/>
            <a:ext cx="5379720" cy="4034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03655"/>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smtClean="0"/>
              <a:t>2014</a:t>
            </a:r>
            <a:endParaRPr lang="en-US"/>
          </a:p>
        </p:txBody>
      </p:sp>
      <p:sp>
        <p:nvSpPr>
          <p:cNvPr id="4" name="Slide Number Placeholder 3"/>
          <p:cNvSpPr>
            <a:spLocks noGrp="1"/>
          </p:cNvSpPr>
          <p:nvPr>
            <p:ph type="sldNum" sz="quarter" idx="12"/>
          </p:nvPr>
        </p:nvSpPr>
        <p:spPr/>
        <p:txBody>
          <a:bodyPr/>
          <a:lstStyle/>
          <a:p>
            <a:pPr>
              <a:defRPr/>
            </a:pPr>
            <a:fld id="{9425801E-4F49-4F3F-9636-977D320F9043}" type="slidenum">
              <a:rPr lang="en-US" smtClean="0"/>
              <a:pPr>
                <a:defRPr/>
              </a:pPr>
              <a:t>47</a:t>
            </a:fld>
            <a:endParaRPr lang="en-US"/>
          </a:p>
        </p:txBody>
      </p:sp>
      <p:pic>
        <p:nvPicPr>
          <p:cNvPr id="55298" name="Picture 2" descr="\\cluster1\home\nancy.clark\My Dropbox\Camera Uploads\2013-03-29 14.4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7802880" cy="5852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299" name="Picture 3" descr="\\cluster1\home\nancy.clark\My Dropbox\Camera Uploads\2013-03-29 14.40.18.png"/>
          <p:cNvPicPr>
            <a:picLocks noChangeAspect="1" noChangeArrowheads="1"/>
          </p:cNvPicPr>
          <p:nvPr/>
        </p:nvPicPr>
        <p:blipFill rotWithShape="1">
          <a:blip r:embed="rId4">
            <a:extLst>
              <a:ext uri="{28A0092B-C50C-407E-A947-70E740481C1C}">
                <a14:useLocalDpi xmlns:a14="http://schemas.microsoft.com/office/drawing/2010/main" val="0"/>
              </a:ext>
            </a:extLst>
          </a:blip>
          <a:srcRect l="12280" t="3125" r="12280"/>
          <a:stretch/>
        </p:blipFill>
        <p:spPr bwMode="auto">
          <a:xfrm>
            <a:off x="1339215" y="701040"/>
            <a:ext cx="5886450" cy="5669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5945505" y="1085850"/>
            <a:ext cx="1280160" cy="59055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1468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Browzine</a:t>
            </a:r>
            <a:r>
              <a:rPr lang="en-US" dirty="0" smtClean="0"/>
              <a:t> (Tablets Only)</a:t>
            </a:r>
            <a:endParaRPr lang="en-US" dirty="0"/>
          </a:p>
        </p:txBody>
      </p:sp>
      <p:sp>
        <p:nvSpPr>
          <p:cNvPr id="7" name="Content Placeholder 6"/>
          <p:cNvSpPr>
            <a:spLocks noGrp="1"/>
          </p:cNvSpPr>
          <p:nvPr>
            <p:ph idx="1"/>
          </p:nvPr>
        </p:nvSpPr>
        <p:spPr>
          <a:xfrm>
            <a:off x="381000" y="1952625"/>
            <a:ext cx="4495800" cy="4800600"/>
          </a:xfrm>
        </p:spPr>
        <p:txBody>
          <a:bodyPr/>
          <a:lstStyle/>
          <a:p>
            <a:r>
              <a:rPr lang="en-US" dirty="0" smtClean="0"/>
              <a:t>Journal e-reader</a:t>
            </a:r>
          </a:p>
          <a:p>
            <a:r>
              <a:rPr lang="en-US" dirty="0" smtClean="0"/>
              <a:t>Select most FSU COM Journals to read</a:t>
            </a:r>
          </a:p>
          <a:p>
            <a:r>
              <a:rPr lang="en-US" dirty="0" smtClean="0"/>
              <a:t>Look like journals</a:t>
            </a:r>
          </a:p>
          <a:p>
            <a:r>
              <a:rPr lang="en-US" dirty="0" smtClean="0"/>
              <a:t>Alert you to new articles</a:t>
            </a:r>
          </a:p>
          <a:p>
            <a:r>
              <a:rPr lang="en-US" dirty="0" smtClean="0"/>
              <a:t>Allows saving articles to read offline</a:t>
            </a:r>
          </a:p>
          <a:p>
            <a:endParaRPr lang="en-US" dirty="0"/>
          </a:p>
        </p:txBody>
      </p:sp>
      <p:sp>
        <p:nvSpPr>
          <p:cNvPr id="5" name="Slide Number Placeholder 4"/>
          <p:cNvSpPr>
            <a:spLocks noGrp="1"/>
          </p:cNvSpPr>
          <p:nvPr>
            <p:ph type="sldNum" sz="quarter" idx="12"/>
          </p:nvPr>
        </p:nvSpPr>
        <p:spPr/>
        <p:txBody>
          <a:bodyPr/>
          <a:lstStyle/>
          <a:p>
            <a:pPr>
              <a:defRPr/>
            </a:pPr>
            <a:fld id="{8A54B2EB-78FC-482D-88C9-B133E0156BB6}" type="slidenum">
              <a:rPr lang="en-US" smtClean="0"/>
              <a:pPr>
                <a:defRPr/>
              </a:pPr>
              <a:t>48</a:t>
            </a:fld>
            <a:endParaRPr lang="en-US"/>
          </a:p>
        </p:txBody>
      </p:sp>
      <p:sp>
        <p:nvSpPr>
          <p:cNvPr id="8" name="AutoShape 2" descr="data:image/jpeg;base64,/9j/4AAQSkZJRgABAQAAAQABAAD/2wCEAAkGBxQSEhUUExQSFBUXFRcWGRcYFRceGBkcFBUXGBgYExgYHCghGBsmHBQVITEhJSkrLi4uFx8zODMsNygtLiwBCgoKDg0OGxAQGi8kICQsLDQwNzQsLCw0LDAwLCwsNC8sLDQsLC00NC4sLCwsLCw0LCwsLCwsLCwsLCwsLCwvLP/AABEIAOEA4QMBEQACEQEDEQH/xAAcAAACAwEBAQEAAAAAAAAAAAAABQMEBgIBBwj/xABFEAABAwEFBAcFBQcDAgcAAAABAAIRAwQFEiExBkFRYRMiMnGBkaFCUrHB0SNicoLwBxQzkqKy4UNT8RYXFTRUg5TC0v/EABsBAQACAwEBAAAAAAAAAAAAAAABBAIDBQYH/8QAQBEAAQMCAgYJAwMCBQQCAwAAAQACAwQRITEFEkFRYXETIoGRobHB0fAGMuEUQvEjUhUkYnKyM0OS4oLCNFOi/9oADAMBAAIRAxEAPwD7iiJdft+ULHSNW0VAxug3ucfdY0ZuPId+ilrS42Cxc4NFyvju0n7XrTVJbZGizs3OcA6qeectZ3Qe9WWwAZqo+pP7VhbbfVprT0tor1J3OqvI8ATAW4NaMgq5kccyl8LJYIhERCIiEREIiIRFbt1jbTDCHtfibJjUEyRkc9I9VVp53SlwcwtsbDj8PzNXaulbC1ha8OuLm2zs5W+WVZtMkEgEgamNO/hofJWVTsuYUqEQiIhERCIiEREIiIREQiIhERCIiEREIiuWS869L+FWrU/wVHt/tIWJaDmFmHuGRWz2e/avbKBAr4bVT+9DagH3XtGf5gZ4hanQNOS3MqXD7l9j2X2ps9vp46D8xGOm7Kown3m8OYkGDnkqzmFuauMe14uE7WKzQiJdtBfNOx2d9eqeqwaDVxOTWt5kwP8AClrS42Cxc4NFyvzbtPtBWt9c1qx4hjAerTb7rPmd5V5jQ0WC50kheblKcKyWtGFERhREYURGFERhREYUREIiebNWyhTxtr4nNqlrS3CDTAaQ5tR5BxEh3stjKc84WLgTktcgcclSdbarOlwljG1gWvFNrQ1zZnC0RLW6ZchOaYHsVt0EsUbXn7XDDHP15/wqDWSYGZ4DVZEgC5WgC+AXr6ZBggg8CIKgEEXCkgjArzCpUIwoiIREYURGFERhREYURGFERhREYURGFERhRFcui8qtlqtrUHllRuh3Eb2uHtNO8KHAOFismOLTcL9H7F7TMvCzCs0YXg4ajPceBmBxaZBB4HiCFSezVNl0o3h4uE+WCzXw/wDbVfpq2ptlaepQAc4caj2zn+FhAH43K1A2wuqVS+51V85hb1WRCIiEREIiIRE7u3ZatWYKksY05guJkjjABy71xqvTlNTyGKxc4bh+QupT6InmYJMADvU1TZJwyFezE8C+D8CsG6dYc4ZAP9t/VZP0Q8ZSN717bbjY1oxtqWZ8AdIT0lnedJL2jFSJPGR3LbT6RErj0bg8bvteOw527FWmopIh12245jvVNtYUKb6NSiC92YdIILXAQWuEyMiQQYzXYinY5h1cfneCsoqlkUDonMuTt4fjYn+y9ms7qAypueZx4gC6ZOUHdELNtrL0WhoaR1MMAXHO9ieXsqth2cp1KtZ9R+CyUXGTOpgSxp4DIE66AZmRwtLaSdTOEFO3WlfkN3E+PiTgMeXJSNdO/Wf/AEmHDHgMBysB2AKxU2zZR+zsdnYxugLgZd+Vuc95JXOb9PPn/qVsxJ4ZDtOHcAFrOlGx9WnYAPPs/KlpbYtqHo7bZ24TqcJMcyx0mOYMrW/6efEOloZTccc+0WHYRbetrdKtf1KmPDl6FKtrNnm2fDVonFRfpnOEkSM97SNCuhobSrqq8MwtI3PZfZlsI2hVdI0IgtJH9h8PwdiQ2azl7g0AkkgADUk6ALtSyNjaXONgPBV6OmEz+ubNGdszuaOJ2bsScAVqrsuqlTnqNtFUZOk/YUzvbJBxuHIHT2VxiK2u+x3RR7/3O48B2jtW6oqqCgcS5uu8/tvcN4X22327kjvu7OhIOJpxlxgNgNzGQEnLP0Xca3VaBe64sFWKhziG2/KWQpVhEIiIREQiIhERCIiEREIiIRFr/wBlt+myW5gJinXIovG6XH7N3eHECeDnLVK27VugfqutvX6HVNdBflq/bT01pr1ZnHWqO8HPJHpAV9uAAXMebuJVKFKxRCIiEREIi6pUS5wa0EuJgAbyUUHBa6zbPU6dMG11SWj2MZFNs7hvJ7o8ViI2tcXAC522x71rdO9wDATb5sUVS9Lvbk2zF444G/FzsSnFRqv3rqzW6xH+E+vZCfGmZ99hLmkd8LRPTRzf9RoPmORzHYVuinnh+w/OWSpX3YCymHQx1KSWvp50pJ1ZmeiJ3sza7dBAWEcT43Z3558jv4H7htuLrY6Zkgysd2zs3csuSf1/2fGjYG2794dReLP0j2PYJxPAwsY4EFhMhucmSNJhbhL1rLcxjoh0jXWNvnJJ9p6nRWayWVuQ6IVngb3P0nxx+nBcPRLOmqqirdnrFo4Afi3irNaejhigG65+d6Y3SGWGwC1BjXVquTSd2InCJ1AwtLjGpynSKNb0mk9ImjLiI2Z222tc87mw3DFWYNWkpOntdzsvnLEqiL/Nsp1qdpbTltJ9Sm8CC1zBIGZOvLuznK5/hYoJY5aUnFwa4HEEHb2fnC2OkVv6pj2TAYAkHcQrdDrXO7H7M4Sfu1er65KpJZmnm6m3Ptbj4YqyzraLOtsvbsOHskFyNADnE4Gjtv3gH2Kf33aEjQDLUr00kAlcNf7Rs3njwGwb8dgXBfWvhj6OL7je3DefS+7AZlWDbq1c9HZmFjBkA3KB953s9w9VZFzktNFol878G67tu4fP4CsN2fptztNYl3utJJ8zJI8Ajixn3FeyovpW4vIewYDv/hWGNsjOzQxc3Z/3ErUamMZBd+L6cpmD7G9t3eak/e6H/pqcfhZ/+VH6tv8AarP+B09rajf/ABC5c2yPydRw8wI/sMqRUxnMWVab6dp3j/pt7Or5WVWts3SqZ0Kufuu/UjyK2tLH/aVwav6Y1cYiRzxHePykNtsFSi7DUaW8DuPcd6EEZrzNRSzU7tWVtvI8iq8KFXRCIiEREIi8zGYyO4jcd0Ii+1/9zGcR6Kp0RV7pgvjEK0qKIREQiIhERCIrN2Wh1Oq1zG4nAwGwTOIRAAznNTeyhwBGK2tDZipaCKlseW8KTI6o4EmQDxiTzWsv3Kk6oDcGBN6Wy9kaI6Fp5uLifUrHWK0mokO1V7XshZH6MNM8WOd8HSPRA4qRUyDakVo2dtFkxOs7hWpnt0yO0N4czR+W8Z8lmHXVhtQx+DsEtvG+a7qDmMr1zZ34WvoveXdGWZtYC6SGdXKImIOikNF72VwPcRqkrzap2P8Adqu51mYPFhdiHgXLkaHb0Zni2iRx7CBZX6863Ryb2Dwz8052etFK12T9zquwvb2DlJAMtLZ1ImCOC5Ok4p6Ct/XQi7Tn3WN+eYO9XqJ8VTT/AKaQ2Iy9LclDT2Bfi61ZuCdQ04j4HIHxK2P+qotTqRnW4kW78/AKG6DfrdZ4tyxUe1t5020m2ShBa2MRBkdXRs7zOZPEd6z0LQzOmdW1I6xy7dttmGA4dix0lUxtjFNDkM+zZ6lUbtuo1mgvOCgyTOhefad8p3AADeV6oDC5yWrROhX1Tukfg0954DhvO/Lhfq24Nb0dEdGwcNTznd8VTlqtjMAvpNHo6KnYGgDDZs/KS2686dLUy7gNfHgq7QXLRX6bpqPqk6ztw9dg8+CSV9oXnsgN9T6/RbQwBeWqPqask/6dmDlc95w8FXN6Vj7RWYaNy5jtL1zs5nd9vJdsvWsPaPiB9E1BuWcem69mUpPOx8wr1m2g99vi36FYGPcu3SfVTwbVLLje32PuFpLJewqMwuitTOoOo8dQe9ZtnezB2IXfMNFpKEmMgg/MRmD3JXed2hnXpkupkxn2mE7n/I/o2Q5rhdq8DpfQ0lC7WGLDt3c/Q9hxzXQi4iIREQiIhERCIu8KKUYURe4URWLHZQ6o1lRxpgkAmJieIkR37lqne6Nhc0XI2IMVHaabQ9wY4ObJwnPMTlqAZhZRlxaC4WO1FrthLsABruEmS1nIDtOHM6eB4o5UKyXHUC2IctbjZUhisNfN8WynVqMFZnUOjaYnCQCHQ9meREwTHqpDhtFvnNdOOnicwOAv3/hVbPthaW9osqDm2D5tj4LZqhHUkZywW92UttK20i6cNRpIewOBLc8jpmCN/eNy4eka+opZQA0auy98d+35mt9Po2GRh1nG6V7W7LdqowdYiHR7Y4OG54IBB4gTyt0Gko6nq5O3ey1SQyUh6xuzfu5rJWG0xQpuLcTrLaA8CS3q1DIzj/dYJ+SavRV5OyVv/wDTP/U+C6gdr0o3sd4O/wDZLr3tTa1UvbTZSaQ2KbWtDWw0SBhAkYsWZziJJK6QwCpuxOStXdZK9oy6Sp0YyJc9xb3Bs5lYMpog7WawA77BJKh4Fi4nhcp/Z7loMEYA48XZ+mg8ArQaFTMjii9s2ATABHV3Hh5KtW4R3uvb/SWk6iSoMEnWGqSDtba23cb27rLF33fWGadI56F3Dk3nzVCOO/WcunpnTpaTBTHHa7dwHqdmzHJVYborVsw1xB9o5DzOvgrbYy5eEnrYYj13Y95Tyz7KOHacweZ+S3CFc1+mI9gPgrP/AE2Ro5vkVn0S1/4uza0+CgrXG9vsh34TPpqoMZW+PSML9tufyyW1LGOC1lqvB6rtpvpOxMMH0PIjetbmK7SVstNIJIjY+fA7wtFdl4Co07jEOadM9x4grRd0ZuF9HoayDStOWuHBw9uB2KjaaWFxG7UdytseHC6+d6W0a6gqDEcQcWnePcZHv2qPCs1zEYURGFERhRFJChSiEReQiJxs9ddO1VQypWdTcdBgnHGZDX4snQDqPPRQ5xGKsU0DJXapdbsz5H8Kztlc3QViWYeiIaAA4SzCwNwubMjszO+eKhrrhba2n6OQluWHZhZM9jLxb0fQkgOaSWj3g4zlzBlSV5+tjIdr7FpXVg0EuIaBmSTAEcSdFrcLEFVGdbqjMr5/e9fFXqVnDC0hzWh2Rd9ngEDWDqTpE74BguDxqtxy7MbrtwRmJgDlVs1yWioJZSeRxMNB7sREqyGOOQVuOjnkF2sPl52Wyu/aq0WSmynXsnUY0NxsIEBogEgS2fELhVegeke6RriCcccfH+VZInhb/UZh83XC0V1bU2a1/ZtcWvcOw8Q4/hIJBPcZXGloKmjIl3bRj37ViXxzNLDtWLv+7eitD2js12PYeGMDGx3iWsPiV6KWQSwR1Ddha7/6uHcT3Ln6PLmvfTOzsR6tPeB3pZs3cZry97R0YbIxPDA/rhpzJBLQSQS3fAkZx0NtlP7db8LX1rK2nTbhYKYBwgAktIIJDmEkzoZMnct7M7Kq8YaxFkutto6MAxJJyHz7vqsJ5hE25Xe0V9NVFb13nUbvIuTyGHiR2rIbT3w7Km3tuygajFkAOLj+tVztd07tZ2QyC7dYKfQ8JpaU9dwu9xzt6egxzN11cmzLaY6SvDn64TGFnfucfQeqvxxAYuXzqs0m+Q9HBgN+08t3n5Jv+/hxw02vqH7oyHedy2625aqXQ1TUGzR6nt3dpCmZTtJ/0QO+o35KetuXZZ9IVRGOH/j7lc1qtWmCalFwaNS1zXeY3JcjMKrVfS9XA0vOQ5ehJ8FzTvGmfaA78vio1guK+hnabat+WKSXnUa+oS3TLPieP64LW43OC7lFG+OENfn5KoWrFWlXANN4e3dqOI3hansuF0tGV7qOobKMtvEbR7cbJneo6gcNxB8Dl8wfBaInWdZe2+p6Zs9EJhmwgjkcD6HsVNmYVxfOCF1CKEQiIhEXcKFKIREQiKax2h1J7aje00yO+MihxWTHljg4ZharZnZxlZuN/Xc7rSSd+fieZXn6/SMjJC1hsAsGMdI44pXtRc4s7wWaE6ToRnl+tyu6NrHTtIfmEsQS0pPUqudk5zncAST5SumoDGjILY7P3Ayi3pawGOMUGMNMDOTuxc93qrTIwBcr0NFQNib0kufl+fJX6e0FRtSnVZQbWo55EnE4hpLYmA0Th1nI5hYyFzhZqqVOmAXFrMt+/l8uqF422vZy813UgThcyhmS5ryZh7QMOGD2xnlmVUpdIicXZiBhlZS3SM8Z69jw/I9khvWgwtbaKEtBdmBkWOGYIjTw5EaqzK1pbrDI5rXVxRuYKiHAE4jcfnpbNNbZehtFCnVd/Ep1KYceLmuAxeLXDxlc1tMIqd8Qy61uRGXfdcdshGkGO3gX7D+E1um76mOo5kAFxa0mMPRNyotAghzejwkCD2gVtnrYKZg6Q4nYM/natjmSPedXYmr7K4Nb02EsFVsYAAAHB3SQGgZ5M3awlJXw1B/p3BxwO3xK6+iKESSnpbEtBLRvPcOfZjgl/wC0ypYmMZVoVGOeJBYxwLQ0DKY7LsUDiZPBVpi6RwaTivV0FZVUsEslS06oFxcWJcTgBvB7gsBs3ZB1rXW1M4J3DQuA4nQcu9dCFgaLr5lpeslqZjEDdzjd3E525D5kmMiqOlrEsog9Vg7TyOHzO71W3PE5LqaM0VBBH09QbN8XHc3hvPwNqPS4RnQsdLd0kYzzDSQPPNcmfTTGuLKdhkI/tFwOZ9rr0X6qcMAYGws2Xz7sB3480ptt6VqdQtbaBVaIhwYyDIB0jw13K7TVMksQe9pYTsOxc2TSlXHIQ2bWG+zbHw9VzWv+q5jmEM6wIkAzBEHfEqx0htZZSabqJInRuAxFr2OR7UqZTJMAEngBJ8gtTntaLuNhxwXJYxzzqsBJ4C69LC05g9xBH+VDXtcLtNxwxR8bmGzwQeIIV++a9B5Z0FI0g2m1rutILoDnQC0OkPc9uIudIa3TRSARmjrHJLXMlSsVPX/8u7lTPoFTOD+1fSY3dJoK7v8A9Z8Bb0VGxOlqttK+cOGKsQpWKIREQiKSEUohERCIiEROLp2gqUG4QA7hnEfVc2p0ayd+ve29YgEG4KXWu1vquc55kudiPCQIEeGXgrccUcIDW7Bb1810KXRlVVDXiZcb8APGyv7MWQPrAnRgxePs+ufgrkDQ511uoqN4qS2VtizMHfs9012wtxDW0ge11ndwOQ8TP8q2TusLKzpaYtaIhtxPL55KKzX4zo20sT2sbmGnsgkAGInPL9SsWuYvMuZJa2aQ2yoXGXuc50Ay4z2utAG4dZaNVrcgrjmgYcApqBiz1Z0c5gb3tMujwhbW4RnsVmO4pZL5EttzGJ8EWd32D2+9UaB5SfgFrzFlyXN/zDXbmn2X06467egY0AEMGGDMiN2RBheV0uHsqna4wOXK3C38roU7wYwprdVljsUABp5ACM1QjkeJGubmDh8+XVunLumZqZ3Fu9fG73BqPpUAc3EE/XwAcfBeqpmaziexeh+sK8RARjJo1j5NHn4JjbHtc4UxlSpgSB93KB6NHM8l0XEXtsC8BoqmBvNLtxO+3Di4+my69pWlzntLWg1DDaYjq0xoAwHKeZ0110qzRGoOo77d393Dlv38s+xJWW/qm1wMNzANw3/Mzhqhs3SpUjVtBNR0S97i4+DYzPxXSighhbq2wHcOQXn5qiondrNOfeeZKw9QCThkNkxOsTlPgqptfBdNoNhrZq9dtloup1TWfUZUwj93a1vVqOJcCHHCYEhomRvWDjqi5y9FmwBx1Rns5qveNToyaTTk04XEe07RxPIGQByVKlHStFQ8YnEf6RsA4kYk7eS6UlmyilY6zbgOO83sSeAxsMhZQdJkRu3DgeS3D79bavVaT0XSQ0Dg1ttUXGJz7d+SA+RG5XOkOpqbF4DUGtrLmFgpRe7sFAjeQG+evoCqYOs66+i116PQrYnfcWtb2nE+qp3aOqrLcl8+fmrsLNYIhERCIu8KhSjCiIwoiMKIiEUHJELW3EXXptKyMgmjpnC8bWDDA4m/WscD28cQVoNlMukO/q//AGPzV2kFgVnS1DaiRzmg2DWNF8yADieJVbacTWB+4Pi5RUfeuVpYf1xyHmVRu2pTZVY6qw1KYMuYDGIRpO7OFWOWC5osDirBaKr39HRmmHHAC4y1knA1zi7rQIGZJ5rY0k5i6iSrhit0oHDO/h84qra3OJhww4cg0CAO7671DnE5rJ1R04DgRbZbIfNu1FlPWYNweD4kj6DyUs+4LS5tgTwWpsDzjyJGR0P64q1LEx7bPaCOIurWgoRLWtDsQASeOHuQp9orc7oQwEwSASTmRBJnlMZLgyaPZE4zG2sTgBgGjh7+C9/ovRsbakzuAvsAGDdmHG23wWIuvrWmtU9xuEToCcp/pd5q7Sts2/DzXgfqmY1FY5m99uxmB8VIygCMnjni6pnukzqc574W23FVdYjC3cp7DanUKmINaXDLPdxgg+ua2RyGN17LVPC2dliSBw9VqaW11Ms62Jp4RPkR84Vxs8eZwK5UlHOOq0gjfe3zxWT6dnSF/RhzC4nASQIO6WnJUS4axNsF12sd0YbrY4YprfVooB9PAHg0RTAAIdTMEPcJPWmSROcwlUwPjczgRwxCxo3ObI2TC17nfgfwkl92bDaHb2vPSNO4h+eXiSFzNGzdJTtG1o1SNxGC6+kIejndud1hxBxURp5K/YKs+ole0Me8kDIEkgdiKbVK0lWbNRkzuCrVEwYNUZleg+n9FmqnErx1GnvOwep7tqT35aMbw0aD1O/9d6iNtm4rbp/SIq59Rh6jMOZ2n0HadqtWOnDVZC847NWMKlYowoiMKIu4RSiEREIiIREybTo9C/FjNUYcGHDg+90m+dIjmrj2NDLixsMVVa4k2N8SlgH1VBuBIXp9J/5mmhqxu1HcCMu/HwTW4K2F5b7w9W/4JVumdZ1t6raJlDZSw/uHiPhV2/LPjaHDVvqDr9fNb6iPWbcbFf0pTGSPXbm3yUl1XfZKtENL4ruGpcQQ7cAOyRpzK8xU1FZFKXBt2Dhs8154AEKtc2TCN+Mz5Bd2PEXXndKH+sOXqVUvp0vHJvxJ/XisZM1c0U3+kTx9FTsrCXtgEmRkORWsytj67zYBdUROk6jBclaa7B9pEycJ0z3jfv8ABXTI5zb6thxwPd72PBdD6fY2OsI1gTqnLEZt2+1xxVjbO7qlAUhUbhxYiMwdAJGW/Nc6pkDwLL3+iaiOcvLDe1vVYa5X9R5yDnVHObJAEtDdSctHuIneB3LZHg1fK6r+rVl5yt/ycT6JzddzOqEEwKciSCDOeYBadfgqlTWNgc1trknZkOJPLG2fIYq/S0bqhrn3sANuZ5DbjhfK+GJwTylYabTIaCeJzPhOngvHVGlKqc9Z9huGA+c7r2VNoqlpwA1lzvOJ+crKclUcSbldECyq2myMf2mg89D5hXIK6ohPUeeWY7lVn0fTzj+owc8j35pNbLD0eYMt4nUd/wBV7rQ2mIqlnRv6rx3Hl7ea8RpjQ0tI7pGdZh7xz9D2YYXoUbxbHRVxLJlrh2mTw4t/We6hVUsglNRTGzjmNjvz8wVikqojEKepF2DIjNv4/ixGVgWFrs6dRrx6+MLWNKuZhNE4HvHorTdBCbGnma4ccD22v5BBsbW5vcO5Zf4g+XCFh7fnqrMegaeDr1kwA3DC/bn3C6XXneYAwsyH604LfDTlp15DcqK/TYdH+moxqsyvkSNwGwb9p4bVdis5cZKtgXXnXGwsnDWws1qXsKURCIiERSQoREIiIRFas921HiWtMcTAHhOqzDHHIK9Bo6pmGsxmG84eas0riqlwGHFOQAcAZOQzOWpCwkjk1erYH5fwVkaInj60jbixycAcuPyygva5q1mdhrU3MdrnBESRq0kbjvWNtYXC10VQ6na5srCYn4O9wcrj5sIpsdBBGRGYUtdY8VrlpXRf1YHazBiCNn+4Zg88DsWgs1qxtnzHArrxPD23C9DS1DZ4w8dvApbb7JhOJumuW7mOSp1EGr1hkuLpCg6MmSMdXbw/Hkurrqat8fr8lqiOxeQ0vFg2Qcvb1XF6M6wPER5H/KSjFbNEvBjc3cfP+F2+n0dAR2qup+7rA78vNcNj/wBTXOB+2LL/AHb+zEBeskj/AE1C0j7pc/8Abu7cL9ydbFPBtlnnQu9QCR6gL0sx1oC7guJRyGGow2gjvCcftUtJfVa32aZwgc3NDie/KPBcl7bMBX0f6bjDGE7XC/cbL57sbYulqhhbiDG1HkZ5wIbkMz1jTy4TuWFTMYoXPGYGHNeIp6XpKroztNjyC3lVjRTGFnRnEWYQTHUAxSDpBc2M+PBeMneXtLzcOJxxOO+/hZe3hjDCGDFoAtgMN1uwG6V0bc17y1uYAzO7Xdx71nPo+SCESyYEnL39lrp9IR1E7oo8Q0Z9uz37rp/YrEAASJJz7l6PRmjY4oxI8XcccdiymmJNhkrD6IORAK60kUcjdV7QRyWkPIyKRXrYw2Rq1wP+R8F5OupzQTB8WRxHC2z5sVh0LKxoEl8L5GwNwRiPmKxFps0yOGXkvWAhwBG1fP3NLHFp2G3cl77O5uijEKcDmuHB6XKANC6o2Aky5AFJcmdKiAFktZXcKVCIREQiIhEXcKFKIREQiLUXba31BJZA96cj3CFbY4u2L22j6yaoZrOjsN98+Qt+OKY0apaZGRBBB4EbwtUtMJHteSerfb8G9WJ6Rsz2ucThfC+BvhiMsr96r3jfTXOmrUDnQAd5yyg4R8VsBYwWC0OraKmGprDkLn3SK1us79MTDxDcvELW7o3Li1E2j5DrRksdvAPl7WVGlULHZGR4wfNRFIY3XC5sNS6CXWBvv4pg2sCJC6rHteLhephmZMzWYcPmBVV9KDibu3fRVZaUg60fcuJpHQzZWHoxgcx7e38Ke0N6RmWuo7+C0OGsF4KAuoqkskw2H3+cVNetOaTCPZjyIj6LyGipdWtlY79xPeD/ACvpul4daije3Jtu4i3nZUrrtpo1adQa03tfHHC4EjxiPFezpiHtMZXjphquEgW12+pipjqNMtcGVWni0tBkeEqg9p6OxzC+haCnFoyMjcd+XosJso3DVrnQjfwDyT8guLpSOWZsccQuST4C3qucx0FDWVMk7g1rTt/1EutbbhbBPrxthe2C90REk6DgJ5BbKTQj2PbJUSXtkM/E7uS4Fd9WMlY+KjhOOZy8ADnjt7FQu+lgdIcCCIPy+Ct6VoXVFPaPEg3CraE04ymqgKlpYHC19nPLf5reWN4exrhw8iNQttNMJYmuH8HaF7WTquI+WU2Bb7rDWVTa27HU7Oyrk5suLi0zAIGHv3zwyXI0pDJUajGDb3JS6SijMhfhYd/DysvmhzzXXAAFgvHOcXEuOZXhapWK8wBEXsIiIREQiIhERCIiERSQilEIi6pNGIYtJE905oM8VsiDDI0PyuL8r4rQV70psHV6x3Aaee5WjK0ZL1s+l6aFtmHWOwDLvy+ZKhVqPqCajsDPdGXn/lcOr0sdfooRrO8B7/MVXFPUVbOlq5Ojj3ZX7/W/JRB9JujcXhPxVIw6TmxLtXtt5XKgVGh6fBrNfsv/AMrDuXYtzPcPk36rA6Kqz/3fFyyGm6EYCE9zfdei00jq0DvaPksf0OkY/tkv/wDI+qn/ABHRcv3xW5tHpddMpUj2TB7/AJFbI6/SlKbubccr+IW6CLRpdrQSapOy+fY5RWigW8xx+q9To3TMFaNUdV+4+m/z4K9JCWY7FHSq4Ty3/wCF0pIg/muFpfQ8WkI8cHjI+h4eWY4taZDmRqCIXzfS8L6SuLxhc6w9fHwXQ0JeWgFNUDrMGo4csiOBbax9kltVmLDG7ceP+V6Ogr2ztEjMxmN34K8zpDR76Z5jfkcjv/I2+y0dxW/paPQPzdTBDedMmQPylzvAjgupUNDh0jcj5qxoOoLQ6nccRiPnDBLqVhbSMb3GXHeYkNHl8SuU6f8ATwST52wHgPM48lR0wRpjTbKcdUG2t2Nu7wBA7F5ebJZ3EH5fNcXRM0klQ6SV17i3bnYdgPDwXotM00VPSMgp2Wsb2GQA6pJ7XDieQJCpjoMhemBsbheSkiErSx4uE3oXxUokFpkEAwVWnpP6nSRO1Sc9oPMeosrehdLSxQdBMNcMJA2EDgd3Aq5V2uqEZNaDxj6k/BajHVHDXaOQN/E2Xb/xanGIjcTxIA8BdJbwvCpXLekcSGiGjgJJ85JW2GnbHje53nNcqqrZKg44C97DLd24fi1yqkKwqaIREQiIhERCIiEREIiIREQiLuFClEIiIRFLZmiZOjRP0VKue/UEcf3PNuQ2nuXR0ZHH0jppcWxi/M7B2lc1ahcZP/C3U9PHAzUYPzzVerq5aqTXkPIbBy+YriFvVZesYSQACSdABJPcFBIAuUThlgZTA6VoDzuc4k8sNOnn/MQua6okkceiPV3gAd7nYdwKWU37iSJFPCOLmU2D+rG4LQaloNi+54FzvLVCxKgLWty6Vg5NwO9G0wpLDLiYiedx4l62xVU8P/ScR2m3deyq2imzUOP8jgP8Lt0lbUR2bKwkcwSPftN+K6VPpmUG0rbjeLX7svJRWW0YTyOv1W/SdBHpGCzSNYfadx3HgfyvR0lVG467DcbUyeA8Z5gr54DNRzH9rhmulNBFUR6jxcFL8DqL21G54TI+Yd3iR4r2Oi9Kx1AMb8Ccx6heI0jouagkE8eIBwPo7nlfLkVcvqriHSU94Dx+UyWnyIWxsQfHLTv2E35HEH2Xm31XRaWZUsyJuO3Ye+xXrKgqM5OHxXl4GmJzoHHVc1wLScrjYeBGX5X0eqd0rW1TGl7HNLXgYusbYgbS0gggY43GIsVpspB62Q4/QL1zBrNDjh3HyXz+apa1xZGC5w4EdpuBZc13yeWgUudcqaWAxR2dmTc8yo4WKsohERCIiEREIiIREQiIhERCIiEREIi7hQpRCIiERWLKwGQd8Hy/5C5mk5XQtbKzMXHK+3wK7WhYWVDnwvyNjzDScO8hT16DcJgAQJXJotIz9M1r3XBNu9d3SWiab9O5zGhpaCRbhjiq1lsrqj2sYJc4wPqeW9emllbEwvdkF4kC+C0lksUONGzmC3KtaIzneylw/XeuLNOC0TVAz+1nq5Z22BRsrNa7orIwPf7VV2feS7f8O9b4aKerIdObDY0Yfx5rTI9rBcq1VsFGkOktdXGfvEhs8GMGv6yXdipIKduAA+d5VD9RJKbRhLq+29CllRpZeDB4BoPyWRqGj7Qtgo3uxe71VT/uI7/bZ5uWP6k7ln+hbvUjNqqFY4a1mE8WlpPmYI81sbPZ2LbFWIqGrik/oOId87FZoWSlVk2WpMa0nGHD8M5+cjmqmkqGLSDLjB4yPoeHl4Hs0X1HNSv6OtZhvHqPa3JVqjSCQ4QdCCvCywy00mq8WcPlx7r20UkVTEHsIc1w5g/NoXtmpjCWbpkcuP6711qfSr+ka933Wsf9Q9/xyXgvqL6eEbTLCOp/xO/l5eKqUqXRkt9knLkformlKRtREKiHG3l7hZfS+mi2T9JObE+e8c9vHmVzbaU58NVU0NVarjC7biOe5dz6hotZgqG5jA8th7D4HgqcL0a8itbcV20X2f7Vgc4nECOE+04QRoMhxXArat7JnajiCLAbuOHkUBG1Zm3Nb0j8AIbiIAOoAXagL+jbrm5tihUELaiIREQiIhERCIiEREIiIREQiKSEUohERCIvWmDIWuWJkrCx4uCtsEz4ZBJGbEKSpWJEZKnT6MggfrtuTx2LoVemampj6N1gDnYHHxKaXJWFKlWqgjpSG0qY3y+ZI8h5KKxhlljjP24l3Z88VzW4AlMr4H7tZ6dnp9t+TiNTpi8yQO5UqJprKl0zshl6d2fNHkNavKtWnd9mLjBcf6nHQfhGfgOJXrMIWcVxQXVUthl5BfNrwvOraahJJcSY+gaNw5Lnue55uV2GRtjbYZK/ZtkbQ4YjTf4wD5Eytggedi1GqiBtrL11y4DDmlp4EQfVYFtsCtgeHC4K9ZYMJkKQbFWIal8TtYLmlYiHY8bmmZGEwR3FXYKTpBruNuS6UND+qaZZT92xaGxXsKxFGuWippTq6Yj7lQbjz3zx1qV9FFUjopDjsdu4H5jzVCOWbQ05dCdaM/c31G4j5hl64EEg5OBgjgV4WpppKaQxyCxHy4Xvqaphq4RJGbtcPgI8wpHjGM9V1dGV5iNnZHP3+ey+cfUehTSSiWHBp+07j/afThyKgbwK0aSpf0swkj+04t4fNi9d9P6VbpOkLJfvb1Xjfx7fNe0KdMNfOIGMBORHX3gZGYBV509RM6IssQetbEfbgQTjtO7Fcl1LDTmVj7gjq3wP3ZEDDYMdyqNJYZa4jgRIJHyXVP8AVbZzRxviAfW3wrlmNrfuOGzeRv4X7TwIUeXD1Wyzt/h881jrR/2+OPlbwQWoHY2OaOYLazcR5c/Q+WS8hZrWiEREIiIREQiIhERCIiERdwoUohERCIiEREIisXc0dNSn/cZ/cFpqb9C+39p8kGa1F4U8Vspk6Npl3iHEfMeSq/TrQWnn6BVdIP1YjxwWJ/aPbC+0MojRrAfF5z9A1desdd9ljo1gEZdvPknmxFzMo0unfGIgkE+y0ankTBz4eK3U0QDdcqvXTlz+ib/JVkbVucSaNlr1qQJGNo1jXC2M+6Z7lP6gn7WkhYGkDRZ7wDuTClWoW6lLTIkt0h9Nw1a4HNrhwK2dSZvzBabyUz/liFlLVZzTe5jtQfMbiFz3tLXWK7McgkaHBQuYrkFZ0bdUi67NJpLoY9Rzb2yVa12MOz3qnI7XcXHaufLKZHl52phZbWarOtnWpNzO+pTHxc31C1VVMyth1H/cMj88eHFZaNrnaNqL/wDaecRuO9WaVSYIXinNfBKWuFiM172tpo66mdEcnDA7jsPzZgunjNdxn+ZpXQHEgazezYvmWial2j9JNe7AE6j+02v2Gyr2huYPL4f8qNDykxOj4+f8HtXsNPwgTMlI/ab9hFvFwvwRYbGa1RtNpaHOIAxGASTAE8eS7mAGC8ybuNzmV5arNge5sgwYBBBBB0IwkjMQdVBdbYs2x3uSbD3UQb81i43APEfO5SwEOc07j4C/mAuYWxakQiIhERCIiEREIiIREQiKSEREIiIREQiIhEQ3IyNRmoIuLFFoLHefS12kjCejLe8yHGOWSx0RSimc5t73VHSIJhvuIWY20shFta86PptjvYSCPLD5q1VttJfeFOjXgwkbitJVY6rd7mUs3dCWgDeW5YfGI8VZA14LN3Kk4iOru7K9+9YTZxtoNamGPqgh4GHE6AA7rBzZybrI71QiL9cAErr1AjEbnOAyWvZW6O9nNZ2a1IdIBpja1zg488LY/MroOrUWG0LlluvRax/acOS521cG1KLt7g9p/KWkf3lYVgsQVt0Y67XN5fPBL25qmukiFKKB7SxzajMnNMj6HkRl4o1xabhQ9ge0tdkVZpuDXw3sPGNnIHVvgQR4Ll6dpA+MVDNlr8jl3Hq9y9V9N1rnxGCQ9ZuHzmMVaXM0dKWuY7cfngvKfVNMGVsgH7gHd4t5glR2jT9d6u0UPRVkrBkPfDwXoayq/U6Lp5jm4C/O2PiFCKmYwmHDgc+RELvPadUHVwXloGOY9+s+9zgNyGt1yyGZ5ZxPmQPFaXC+IzV5jrAgi4+Y+PivFAab3JQvFrNFvE+mHZz2IhZrWiEREIiIREQiIhERCIiERdwoUohERCIiEREIiIRECqaZD26tM9/EeIkLJji1wcFhJGJGFh2p/eFlZbKLXNIntMdwOhDvgRy5LpyMbOy47FwIZX0spDhwPzyWc/8AEa1icZZLT2mEwDG9js8+eaotkfAbELryQxVbdZpx3+4Vk7eUyOrScHn3iPlmfRbjWjY3FVW6KdfrOw4KzsvdtQ1X2quCHvBDQRBgxLiN2QAA4TyWdNE7WMj8ytddUMDRDFkPn8pDtxeQqWtlNuYotIJ+88guHgGt8ZVesk1n2GxXNGxFsRef3eQ+FW7OOqFXV1SwiLwtRFXqiGj7tQEdz8j6tH8xWZAfC+M7Q7xB9QruinmOtaR+4eWPur7DkvJ6PYXOa3e72Wr6weP1YO6MeblxUGQXoQy1XM/fq+X8LTSSX0VTM3dJ/wAz+VCKIBnerzp3FgYclpETQ/X2qzRtLmtc1phroxDjHetK3te5oLRkVDCLBXP/AAqrhxuYWM95/VB/Dizd3NlRdTYqnClQiEREIiIREQiIhERCIu4UKUQiIhERCIiEREIikFlc4ZNce4E/BEslzLzq2R5IGNhPWYcvFp3H9d22Gd0RwyVappGVAxwO/wB0+se1VkrCHPDDvZVAHqeqfNdFtVC8Ym3NcZ9BUxG4F+I+XVxtay0hjBs7B7zQz4tUh8DcQR4LAxVb8C1x53Wf2g23a1pbZ5LjljIyH4Qcye/LvVeatFrR96vU2i3X1pst3usnc1lL34jJkzJ57yucF2jgLLXMZAWSwXsIiIRFFXZkfD+4FYySakb3f6T5K1QN1qqP/d6FSUzkuVoaAmQO3Y9+S431TVCSrktwb3Z+N10Quy8APcRtPoB6LdRXFNG07B5ku9V6ymSQACScgAJJ5ADVYqytRdWxj3DHaHdEzUiRij7xOTPGe4LEuWYZvU1pvuzWXq2Okxzxl0rhPkT1neg70sTmlwMll7bbKlZ2Oo9z3cTu5AaAcgslgcVXhERCIiEREIiIREQiIhEUkIpRCIiEREIiIREQiIhEU1S1VCILy4cHw8eT5Ciym6RW662PMmk3vYS300UWU3VezXHnFOs5n3XjI+OiiyyuE8u/YQVCOlGAnR7c2HvG79ZqFKYWzZOpZBJaHM99un5hq34c1kCsCCqULJYohERCIuXtVLSDrQlo22HzsBVyilbA8zu/Y0ntyA7SQuGBdCjh/TwY5n5ZeHIdWVIbe9zifElN7muOpaXdQQ0HrPPZHIcTyHotZK9Y1uwLVmpZbtENHSVoz0x/mOlNvL4rHErPBqyt8X3VtJ65hm5jcmjv948z6LICyxJJSyFKhAEoi9wIi8woiIREQiIhERCIiERdwoUohERCIiEREIiIREQiIhERhRF5gRFYstrfS7Di3lu8QckS9loLr2sLcqgEb408tR4T3LHVWYcpLxuOlaGmrZCJ1dSG/wDBwPLTu0QHeoLdyypaslivIRFw87kZT9JIHu+1vifx5rh6UrT/APjx7bX9vFPtndnulHS1TgojMkmMUawdzeJ8uWyaXWNgrujaH9Oy7vuOfDh7ppa78fU+wsNMhgEYmiDH3dzBzOfctNt66N9ygsextR2dWo1m8gdZ3OTkJ55prJqprQ2csbO1iqHm8/BkDzUXKnVCnFssVHRtBp5NaXegJTFTgFxU2yoN7PSO/C2B/UQmqVGsEhvTaJlWfs6//wAl4H8kELIBQSs9UicgQOZn1gKViuYREQiIhERCIiERSQoUohERCIiEREIiIREQiKxY7vqVf4bHO5gZeLjkEulk8sextV2dRzWDgOsfHQDzUaynVTqy7IUG9rHUPMmP6AB5lRdZaoTKlc1NnZoAcwyn8cUqLpZd1LGf9t3lTI/vn0RSlxsbA+WgMeM+qCx+W8tIBcOcEIiSbTXfjBrNAD2x0gGjgchUA9D+icgViQsuQs22vjkq07pA20Yu45bhxPzFNdnroa8uq1TFGnm4nefd+veBvWUkpdgMlXotHMg67sXb/b3zWgrUzaYNX7KztjDT0Lo0L405NH+TpyXRtdMrPIaG0mNpt4kR4hgz8TChZKK1XZUqf67h+QEeUwihI7fsvaDpUFUcCSD4A5eqyBUEFIrXd9Sl/EpubzIy8DoVN1jZV4REQiIhERCIiEREIiIREQiKzbKGCo9nuvc3+VxHyRSoYREQiIhERCImtz7P1bRBAws98jL8o9r4c1F0AWzsGytClmWh5HtPz/p7IUXWVlftNro0Wy9zQ3cSWhvcHOIaoUpHattbO3s1GSPdY958CcLfUoiWV9tqLtTaXcsTKY/ok+qIqjtprI7tWZx59O8lEXdG+7EexVtllPEOxM8QCSR4IicU70fgmt0dtswOdej/ABaX3qlNubSNZbmIlEViuwFocHCqxzSWvERVpkddpjLGG55doCfZciLDfuZ6XoxmceEecT3b1ndYWWrsVl6TCxkdDSzE5NcRrVqHhMx4ngsVlZN5o0gHvLTwfVcGM/8AaaZJ74M8VClcnaezN/1Wn8NCoR5jIoi6btRZj/qt8aNREVije9mfpUo9wqAHydCIrvRAjI5Hjp56FES217O0H9qk2eLer/bE+Km6iyTXhsawtmi5wdweQWnlIEjvzS6jVWRtVlfScWVGlrhuPxB0I5hZXUWUUIiIREQiIIRQtf8A9Hu4KLrKyq7b3f0doxgdWqMX5hAcPgfEoEKz2FFCIRFw94EcSYAGZJOgAGZPJSBdZNYXGwC2Nw7P06TRVtmEE5tpuIyHF49p33d3fpiVJbYq3ee3NmpZNc0nm4NHr1v6VIY45BbWQSP+1pPYshem3rqnZqOA4Uqbp/nfmO8ELPonbbDtWz9I8fcQOZCzFqvMPOIsqvdxe5s+JLiU6MbXDxToIxnIOy59FWdbTupNHfU+jU1Wf3eCakA/ef8Ax/K4Nrd/ts/nP0TVj3nuTVp/7j3flcm8HD/Rae6p9Qp1I/7vBZCOnP8A3Lf/ABKkZelP26VQcxBHxTob5OCkUgd9j2nwTq4bfT6QPs9cMqbs8JPKHdocswsXRPbmFqkppY/uavoty5gw0MxHE+mOw2pOVakNzXHJ7ec73F2taEoFgJtLw3LKJPstww5x/KCO96lRtUl/XsaLMFLCxrfbfGFpGjiDk5/f1WwIBIlACclk1pcbAL51br4Dnlxq1az95AJP8x3LZ0LtuCsikkAu6zeZVQ2+odGn8zx8BKajBm7wUdHCM5O4FeG0VvufzO+iWj4qP8vvd3D3XnTVuNPzf9EtHx8E/wAt/q8FYsd6WikZpuLD9yq9vnlmoszeUtTn9x7h7rTXZ+0m108qtMVRzLMXgW4fUFTqN2OToojlIO0ELT2H9qFjePtmV6B3l1Mub4OZJ9E6I7LHtU/pXn7SDyITxlusNubgbWoVd4aHjGOYEhzSsC1wzC1Phe37mlZbajZ02RvShxdSmCSM2ToXkZYd2LKMuKDFawwuNgkTSDoixXWFFCabNXd01oY2Ja043dzTMHvMDxQqQvqaxWSoX1djbRSNN2R1a73XDQ/I8iURfMLZZHUnljxDhr9RxHNSsUnvS3dGMvNZsDf3Fb4GxEnpDYeaWWW/6zCTRlrjl0gaMcHUNcQS0chCzLmblYdNAMA0kdw9+9cvFasZqOe8n3nErHpSMhZa/wBW8fYA3kPVTUbqdwA8FiXuOZWl80j/ALnE9qssuniVitSmbdLVKKQXW3giL03a3giKN10sO5EVarcY3KES22XIeE/HzWbXubkVviqJI/tKbbJbTVrHUa2oTUoaEOkuZIiWnXDxHBZEtfssfNby+OcYjVdwyK2F97aWem2q+zltWtUjAJBiAILgPZBlxzEmFiI/7slrbBY3fgNua+bVKNa0vx1nOqu4u7I5NaMgFkZdjcAs31ZA1Yhqjx70ys9zHetapkkm5VyndTQihTC728ERe/uDeCIuXXc3giKJ90tKIq77n4FQipWi5SdQD4LIPcMitrJpGfa4rmlarXZxFKvXY2Iw43FkcCx0tPksukvmAVu/VE/e0Hsse8KlSvOu12QZO8BuEO/KOqDzAHOVnrRuzut3SU0gs8EePjn3rZWIGphDQS50AAakncFpXOX0/Zm5hZqecGo7N5+DRyHxJWKlOEUoREuvi56dpbDxDh2XjtD6jkiL59fex1Vhzb0jfeYCfNuo9RzUqEmpXexu4IisNpAIi6woiMKIjCiIwoiMKIjCiIwoi8LERVLRd4dnvRFALs4oivUbOGjIIilwoiMKIjCiIwoiMKIjCiIwoiMKIuH0QdYRFbsOyFSuQW08I95whvhvPgiLf7P7OU7KJHWqRm8j0aNw9VClOkRCIhEQiIRFk9sNfBEWNUqEIiERCIhEQiIREIiERCIvEReoiERCIhEQiIREIiERCItNsj2296hFuEUoREIiERf/2Q=="/>
          <p:cNvSpPr>
            <a:spLocks noChangeAspect="1" noChangeArrowheads="1"/>
          </p:cNvSpPr>
          <p:nvPr/>
        </p:nvSpPr>
        <p:spPr bwMode="auto">
          <a:xfrm>
            <a:off x="1555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a1.mzstatic.com/us/r30/Purple4/v4/c9/e4/8e/c9e48e8a-176e-442e-1043-2169e87de666/mzl.jihpmtkf.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49904" y="1206075"/>
            <a:ext cx="776287" cy="776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irdiron.com/wp-content/uploads/2012/12/BrowZine-iPad-Screenshots-in-Mockup-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86400" y="1982362"/>
            <a:ext cx="3202171" cy="4459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ancy.clark\AppData\Local\Microsoft\Windows\Temporary Internet Files\Content.IE5\4FDTGHBI\MC900440035[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783937">
            <a:off x="7654916" y="865448"/>
            <a:ext cx="1152911" cy="81557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2014</a:t>
            </a:r>
            <a:endParaRPr lang="en-US"/>
          </a:p>
        </p:txBody>
      </p:sp>
    </p:spTree>
    <p:extLst>
      <p:ext uri="{BB962C8B-B14F-4D97-AF65-F5344CB8AC3E}">
        <p14:creationId xmlns:p14="http://schemas.microsoft.com/office/powerpoint/2010/main" val="2471875036"/>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Links to Articles in Dynamed</a:t>
            </a:r>
            <a:endParaRPr lang="en-US" dirty="0"/>
          </a:p>
        </p:txBody>
      </p:sp>
      <p:sp>
        <p:nvSpPr>
          <p:cNvPr id="5" name="Content Placeholder 4"/>
          <p:cNvSpPr>
            <a:spLocks noGrp="1"/>
          </p:cNvSpPr>
          <p:nvPr>
            <p:ph idx="1"/>
          </p:nvPr>
        </p:nvSpPr>
        <p:spPr/>
        <p:txBody>
          <a:bodyPr/>
          <a:lstStyle/>
          <a:p>
            <a:r>
              <a:rPr lang="en-US" dirty="0" smtClean="0"/>
              <a:t>In your default browser, Open the Medical Library</a:t>
            </a:r>
          </a:p>
          <a:p>
            <a:r>
              <a:rPr lang="en-US" dirty="0" smtClean="0"/>
              <a:t>Log into EZProxy</a:t>
            </a:r>
          </a:p>
          <a:p>
            <a:r>
              <a:rPr lang="en-US" dirty="0" smtClean="0"/>
              <a:t>Open </a:t>
            </a:r>
            <a:r>
              <a:rPr lang="en-US" dirty="0" err="1" smtClean="0"/>
              <a:t>Pubmed</a:t>
            </a:r>
            <a:endParaRPr lang="en-US" dirty="0" smtClean="0"/>
          </a:p>
          <a:p>
            <a:r>
              <a:rPr lang="en-US" dirty="0" smtClean="0"/>
              <a:t>Minimize</a:t>
            </a:r>
          </a:p>
          <a:p>
            <a:r>
              <a:rPr lang="en-US" dirty="0" smtClean="0"/>
              <a:t>In another tab, open Dynamed.  </a:t>
            </a:r>
          </a:p>
          <a:p>
            <a:r>
              <a:rPr lang="en-US" dirty="0" smtClean="0"/>
              <a:t>Links will take to </a:t>
            </a:r>
            <a:r>
              <a:rPr lang="en-US" dirty="0" err="1" smtClean="0"/>
              <a:t>Pubmed</a:t>
            </a:r>
            <a:r>
              <a:rPr lang="en-US" dirty="0" smtClean="0"/>
              <a:t> with buttons.</a:t>
            </a:r>
            <a:endParaRPr lang="en-US" dirty="0"/>
          </a:p>
        </p:txBody>
      </p:sp>
      <p:sp>
        <p:nvSpPr>
          <p:cNvPr id="3" name="Date Placeholder 2"/>
          <p:cNvSpPr>
            <a:spLocks noGrp="1"/>
          </p:cNvSpPr>
          <p:nvPr>
            <p:ph type="dt" sz="half" idx="10"/>
          </p:nvPr>
        </p:nvSpPr>
        <p:spPr/>
        <p:txBody>
          <a:bodyPr/>
          <a:lstStyle/>
          <a:p>
            <a:pPr>
              <a:defRPr/>
            </a:pPr>
            <a:r>
              <a:rPr lang="en-US" smtClean="0"/>
              <a:t>2014</a:t>
            </a:r>
            <a:endParaRPr lang="en-US"/>
          </a:p>
        </p:txBody>
      </p:sp>
      <p:sp>
        <p:nvSpPr>
          <p:cNvPr id="4" name="Slide Number Placeholder 3"/>
          <p:cNvSpPr>
            <a:spLocks noGrp="1"/>
          </p:cNvSpPr>
          <p:nvPr>
            <p:ph type="sldNum" sz="quarter" idx="12"/>
          </p:nvPr>
        </p:nvSpPr>
        <p:spPr/>
        <p:txBody>
          <a:bodyPr/>
          <a:lstStyle/>
          <a:p>
            <a:pPr>
              <a:defRPr/>
            </a:pPr>
            <a:fld id="{9425801E-4F49-4F3F-9636-977D320F9043}" type="slidenum">
              <a:rPr lang="en-US" smtClean="0"/>
              <a:pPr>
                <a:defRPr/>
              </a:pPr>
              <a:t>49</a:t>
            </a:fld>
            <a:endParaRPr lang="en-US"/>
          </a:p>
        </p:txBody>
      </p:sp>
    </p:spTree>
    <p:extLst>
      <p:ext uri="{BB962C8B-B14F-4D97-AF65-F5344CB8AC3E}">
        <p14:creationId xmlns:p14="http://schemas.microsoft.com/office/powerpoint/2010/main" val="12816189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732" y="919192"/>
            <a:ext cx="7391400" cy="1143000"/>
          </a:xfrm>
        </p:spPr>
        <p:txBody>
          <a:bodyPr/>
          <a:lstStyle/>
          <a:p>
            <a:r>
              <a:rPr lang="en-US" dirty="0" smtClean="0"/>
              <a:t>Supportive Materials</a:t>
            </a:r>
            <a:endParaRPr lang="en-US" dirty="0"/>
          </a:p>
        </p:txBody>
      </p:sp>
      <p:sp>
        <p:nvSpPr>
          <p:cNvPr id="3" name="Content Placeholder 2"/>
          <p:cNvSpPr>
            <a:spLocks noGrp="1"/>
          </p:cNvSpPr>
          <p:nvPr>
            <p:ph idx="1"/>
          </p:nvPr>
        </p:nvSpPr>
        <p:spPr/>
        <p:txBody>
          <a:bodyPr/>
          <a:lstStyle/>
          <a:p>
            <a:r>
              <a:rPr lang="en-US" dirty="0" smtClean="0"/>
              <a:t>Policy Brief Instructions</a:t>
            </a:r>
          </a:p>
          <a:p>
            <a:r>
              <a:rPr lang="en-US" dirty="0" smtClean="0"/>
              <a:t>Examples of AMA style citations</a:t>
            </a:r>
          </a:p>
          <a:p>
            <a:endParaRPr lang="en-US" dirty="0"/>
          </a:p>
        </p:txBody>
      </p:sp>
      <p:sp>
        <p:nvSpPr>
          <p:cNvPr id="5" name="Footer Placeholder 4"/>
          <p:cNvSpPr>
            <a:spLocks noGrp="1"/>
          </p:cNvSpPr>
          <p:nvPr>
            <p:ph type="ftr" sz="quarter" idx="11"/>
          </p:nvPr>
        </p:nvSpPr>
        <p:spPr/>
        <p:txBody>
          <a:bodyPr/>
          <a:lstStyle/>
          <a:p>
            <a:pPr>
              <a:defRPr/>
            </a:pPr>
            <a:r>
              <a:rPr lang="en-US" smtClean="0"/>
              <a:t>Spring 2013</a:t>
            </a:r>
            <a:endParaRPr lang="en-US"/>
          </a:p>
        </p:txBody>
      </p:sp>
      <p:sp>
        <p:nvSpPr>
          <p:cNvPr id="4" name="Slide Number Placeholder 3"/>
          <p:cNvSpPr>
            <a:spLocks noGrp="1"/>
          </p:cNvSpPr>
          <p:nvPr>
            <p:ph type="sldNum" sz="quarter" idx="12"/>
          </p:nvPr>
        </p:nvSpPr>
        <p:spPr/>
        <p:txBody>
          <a:bodyPr/>
          <a:lstStyle/>
          <a:p>
            <a:pPr>
              <a:defRPr/>
            </a:pPr>
            <a:fld id="{B0CD4CC0-322F-47E0-9955-2CE3659815FE}" type="slidenum">
              <a:rPr lang="en-US" smtClean="0"/>
              <a:pPr>
                <a:defRPr/>
              </a:pPr>
              <a:t>5</a:t>
            </a:fld>
            <a:endParaRPr lang="en-US"/>
          </a:p>
        </p:txBody>
      </p:sp>
    </p:spTree>
    <p:extLst>
      <p:ext uri="{BB962C8B-B14F-4D97-AF65-F5344CB8AC3E}">
        <p14:creationId xmlns:p14="http://schemas.microsoft.com/office/powerpoint/2010/main" val="1807474450"/>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2014</a:t>
            </a:r>
            <a:endParaRPr lang="en-US"/>
          </a:p>
        </p:txBody>
      </p:sp>
      <p:sp>
        <p:nvSpPr>
          <p:cNvPr id="5" name="Slide Number Placeholder 4"/>
          <p:cNvSpPr>
            <a:spLocks noGrp="1"/>
          </p:cNvSpPr>
          <p:nvPr>
            <p:ph type="sldNum" sz="quarter" idx="12"/>
          </p:nvPr>
        </p:nvSpPr>
        <p:spPr/>
        <p:txBody>
          <a:bodyPr/>
          <a:lstStyle/>
          <a:p>
            <a:pPr>
              <a:defRPr/>
            </a:pPr>
            <a:fld id="{40090696-315F-4D78-B230-1FA0A501CC9F}" type="slidenum">
              <a:rPr lang="en-US" smtClean="0"/>
              <a:pPr>
                <a:defRPr/>
              </a:pPr>
              <a:t>50</a:t>
            </a:fld>
            <a:endParaRPr lang="en-US"/>
          </a:p>
        </p:txBody>
      </p:sp>
      <p:pic>
        <p:nvPicPr>
          <p:cNvPr id="563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9" t="17487" r="1264" b="4245"/>
          <a:stretch/>
        </p:blipFill>
        <p:spPr bwMode="auto">
          <a:xfrm>
            <a:off x="228600" y="1219200"/>
            <a:ext cx="8747986"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6" t="17821" r="2529" b="34748"/>
          <a:stretch/>
        </p:blipFill>
        <p:spPr bwMode="auto">
          <a:xfrm>
            <a:off x="606855" y="2438400"/>
            <a:ext cx="7991476"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233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Essential Software</a:t>
            </a:r>
          </a:p>
        </p:txBody>
      </p:sp>
      <p:sp>
        <p:nvSpPr>
          <p:cNvPr id="6148" name="Rectangle 3"/>
          <p:cNvSpPr>
            <a:spLocks noGrp="1" noChangeArrowheads="1"/>
          </p:cNvSpPr>
          <p:nvPr>
            <p:ph idx="1"/>
          </p:nvPr>
        </p:nvSpPr>
        <p:spPr/>
        <p:txBody>
          <a:bodyPr/>
          <a:lstStyle/>
          <a:p>
            <a:pPr eaLnBrk="1" hangingPunct="1"/>
            <a:r>
              <a:rPr lang="en-US" dirty="0" smtClean="0"/>
              <a:t>MSWord 2010</a:t>
            </a:r>
          </a:p>
          <a:p>
            <a:pPr eaLnBrk="1" hangingPunct="1"/>
            <a:r>
              <a:rPr lang="en-US" b="1" dirty="0" smtClean="0"/>
              <a:t>Endnote Web </a:t>
            </a:r>
            <a:r>
              <a:rPr lang="en-US" dirty="0" smtClean="0"/>
              <a:t>Cite While you Write plugin</a:t>
            </a:r>
          </a:p>
          <a:p>
            <a:pPr lvl="1" eaLnBrk="1" hangingPunct="1"/>
            <a:r>
              <a:rPr lang="en-US" dirty="0" smtClean="0">
                <a:hlinkClick r:id="rId4"/>
              </a:rPr>
              <a:t>http://www.myendnoteweb.com</a:t>
            </a:r>
            <a:r>
              <a:rPr lang="en-US" dirty="0" smtClean="0"/>
              <a:t>  </a:t>
            </a:r>
          </a:p>
          <a:p>
            <a:pPr eaLnBrk="1" hangingPunct="1"/>
            <a:r>
              <a:rPr lang="en-US" dirty="0" smtClean="0"/>
              <a:t>Stedman’s Medical Spellchecker</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5D8D65-A596-4075-9814-084187D3A6BE}" type="slidenum">
              <a:rPr lang="en-US" smtClean="0"/>
              <a:pPr/>
              <a:t>6</a:t>
            </a:fld>
            <a:endParaRPr lang="en-US" smtClean="0"/>
          </a:p>
        </p:txBody>
      </p:sp>
    </p:spTree>
    <p:custDataLst>
      <p:tags r:id="rId1"/>
    </p:custData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ctrTitle"/>
          </p:nvPr>
        </p:nvSpPr>
        <p:spPr/>
        <p:txBody>
          <a:bodyPr/>
          <a:lstStyle/>
          <a:p>
            <a:pPr eaLnBrk="1" hangingPunct="1"/>
            <a:r>
              <a:rPr lang="en-US" dirty="0" smtClean="0"/>
              <a:t>Find the Journals</a:t>
            </a:r>
          </a:p>
        </p:txBody>
      </p:sp>
      <p:sp>
        <p:nvSpPr>
          <p:cNvPr id="9220" name="Rectangle 5"/>
          <p:cNvSpPr>
            <a:spLocks noGrp="1" noChangeArrowheads="1"/>
          </p:cNvSpPr>
          <p:nvPr>
            <p:ph type="subTitle" idx="1"/>
          </p:nvPr>
        </p:nvSpPr>
        <p:spPr/>
        <p:txBody>
          <a:bodyPr/>
          <a:lstStyle/>
          <a:p>
            <a:pPr eaLnBrk="1" hangingPunct="1"/>
            <a:endParaRPr lang="en-US" dirty="0" smtClean="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9218"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4E8CE1-9434-4AF6-8E38-8BA3370E4DD1}" type="slidenum">
              <a:rPr lang="en-US" smtClean="0"/>
              <a:pPr/>
              <a:t>7</a:t>
            </a:fld>
            <a:endParaRPr lang="en-US" smtClean="0"/>
          </a:p>
        </p:txBody>
      </p:sp>
    </p:spTree>
    <p:custDataLst>
      <p:tags r:id="rId1"/>
    </p:custData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Levels of References</a:t>
            </a:r>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A70EF0-4C50-420E-88D9-8414A35646AB}" type="slidenum">
              <a:rPr lang="en-US" smtClean="0"/>
              <a:pPr/>
              <a:t>8</a:t>
            </a:fld>
            <a:endParaRPr lang="en-US" smtClean="0"/>
          </a:p>
        </p:txBody>
      </p:sp>
      <p:sp>
        <p:nvSpPr>
          <p:cNvPr id="140292" name="Rectangle 4"/>
          <p:cNvSpPr>
            <a:spLocks noChangeArrowheads="1"/>
          </p:cNvSpPr>
          <p:nvPr/>
        </p:nvSpPr>
        <p:spPr bwMode="auto">
          <a:xfrm>
            <a:off x="5116513" y="2004172"/>
            <a:ext cx="402748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130000"/>
              </a:lnSpc>
              <a:spcBef>
                <a:spcPct val="20000"/>
              </a:spcBef>
              <a:buClr>
                <a:schemeClr val="accent1"/>
              </a:buClr>
              <a:buFont typeface="Wingdings" pitchFamily="2" charset="2"/>
              <a:buChar char="l"/>
            </a:pPr>
            <a:r>
              <a:rPr lang="en-US" sz="2800" b="1" i="1" dirty="0"/>
              <a:t>Primary</a:t>
            </a:r>
            <a:r>
              <a:rPr lang="en-US" sz="2800" b="1" dirty="0"/>
              <a:t>:</a:t>
            </a:r>
            <a:r>
              <a:rPr lang="en-US" sz="2800" dirty="0"/>
              <a:t> </a:t>
            </a:r>
            <a:br>
              <a:rPr lang="en-US" sz="2800" dirty="0"/>
            </a:br>
            <a:r>
              <a:rPr lang="en-US" sz="2800" dirty="0"/>
              <a:t>Peer Reviewed journal articles</a:t>
            </a:r>
          </a:p>
          <a:p>
            <a:pPr marL="342900" indent="-342900" eaLnBrk="1" hangingPunct="1">
              <a:lnSpc>
                <a:spcPct val="130000"/>
              </a:lnSpc>
              <a:spcBef>
                <a:spcPct val="20000"/>
              </a:spcBef>
              <a:buClr>
                <a:schemeClr val="accent1"/>
              </a:buClr>
              <a:buFont typeface="Wingdings" pitchFamily="2" charset="2"/>
              <a:buChar char="l"/>
            </a:pPr>
            <a:r>
              <a:rPr lang="en-US" sz="2800" b="1" i="1" dirty="0"/>
              <a:t>Secondary: </a:t>
            </a:r>
            <a:br>
              <a:rPr lang="en-US" sz="2800" b="1" i="1" dirty="0"/>
            </a:br>
            <a:r>
              <a:rPr lang="en-US" sz="2800" dirty="0"/>
              <a:t>Not peer reviewed </a:t>
            </a:r>
          </a:p>
        </p:txBody>
      </p:sp>
      <p:sp>
        <p:nvSpPr>
          <p:cNvPr id="10245" name="AutoShape 5"/>
          <p:cNvSpPr>
            <a:spLocks noChangeArrowheads="1"/>
          </p:cNvSpPr>
          <p:nvPr/>
        </p:nvSpPr>
        <p:spPr bwMode="auto">
          <a:xfrm>
            <a:off x="457200" y="2438400"/>
            <a:ext cx="5715000" cy="3886200"/>
          </a:xfrm>
          <a:prstGeom prst="triangle">
            <a:avLst>
              <a:gd name="adj" fmla="val 50000"/>
            </a:avLst>
          </a:prstGeom>
          <a:solidFill>
            <a:srgbClr val="339966"/>
          </a:solidFill>
          <a:ln w="57150">
            <a:solidFill>
              <a:schemeClr val="tx1"/>
            </a:solidFill>
            <a:miter lim="800000"/>
            <a:headEnd/>
            <a:tailEnd/>
          </a:ln>
        </p:spPr>
        <p:txBody>
          <a:bodyPr wrap="none" anchor="ctr"/>
          <a:lstStyle/>
          <a:p>
            <a:pPr algn="ctr" eaLnBrk="1" hangingPunct="1"/>
            <a:endParaRPr lang="en-US">
              <a:solidFill>
                <a:schemeClr val="bg1"/>
              </a:solidFill>
            </a:endParaRPr>
          </a:p>
        </p:txBody>
      </p:sp>
      <p:sp>
        <p:nvSpPr>
          <p:cNvPr id="10246" name="Text Box 6"/>
          <p:cNvSpPr txBox="1">
            <a:spLocks noChangeArrowheads="1"/>
          </p:cNvSpPr>
          <p:nvPr/>
        </p:nvSpPr>
        <p:spPr bwMode="auto">
          <a:xfrm>
            <a:off x="2605088" y="3779838"/>
            <a:ext cx="1411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Primary</a:t>
            </a:r>
          </a:p>
        </p:txBody>
      </p:sp>
      <p:sp>
        <p:nvSpPr>
          <p:cNvPr id="10247" name="Text Box 7"/>
          <p:cNvSpPr txBox="1">
            <a:spLocks noChangeArrowheads="1"/>
          </p:cNvSpPr>
          <p:nvPr/>
        </p:nvSpPr>
        <p:spPr bwMode="auto">
          <a:xfrm>
            <a:off x="2408238" y="5272088"/>
            <a:ext cx="1887537" cy="51911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Secondary</a:t>
            </a:r>
          </a:p>
        </p:txBody>
      </p:sp>
      <p:sp>
        <p:nvSpPr>
          <p:cNvPr id="10248" name="Line 12"/>
          <p:cNvSpPr>
            <a:spLocks noChangeShapeType="1"/>
          </p:cNvSpPr>
          <p:nvPr/>
        </p:nvSpPr>
        <p:spPr bwMode="auto">
          <a:xfrm flipV="1">
            <a:off x="1676400" y="4724400"/>
            <a:ext cx="32654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24429507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fade">
                                      <p:cBhvr>
                                        <p:cTn id="7" dur="20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z="3400" smtClean="0"/>
              <a:t>Levels of </a:t>
            </a:r>
            <a:r>
              <a:rPr lang="en-US" sz="3400" b="1" u="sng" smtClean="0"/>
              <a:t>Peer Reviewed</a:t>
            </a:r>
            <a:r>
              <a:rPr lang="en-US" sz="3400" smtClean="0"/>
              <a:t> Information</a:t>
            </a:r>
          </a:p>
        </p:txBody>
      </p:sp>
      <p:sp>
        <p:nvSpPr>
          <p:cNvPr id="126979" name="Rectangle 3"/>
          <p:cNvSpPr>
            <a:spLocks noGrp="1" noChangeArrowheads="1"/>
          </p:cNvSpPr>
          <p:nvPr>
            <p:ph sz="half" idx="1"/>
          </p:nvPr>
        </p:nvSpPr>
        <p:spPr>
          <a:xfrm>
            <a:off x="5105400" y="1936376"/>
            <a:ext cx="4038600" cy="4189787"/>
          </a:xfrm>
        </p:spPr>
        <p:txBody>
          <a:bodyPr/>
          <a:lstStyle/>
          <a:p>
            <a:pPr>
              <a:lnSpc>
                <a:spcPct val="120000"/>
              </a:lnSpc>
            </a:pPr>
            <a:r>
              <a:rPr lang="en-US" i="1" dirty="0"/>
              <a:t>Tertiary:</a:t>
            </a:r>
            <a:r>
              <a:rPr lang="en-US" dirty="0"/>
              <a:t>  textbooks, summaries</a:t>
            </a:r>
          </a:p>
          <a:p>
            <a:pPr>
              <a:lnSpc>
                <a:spcPct val="120000"/>
              </a:lnSpc>
            </a:pPr>
            <a:r>
              <a:rPr lang="en-US" i="1" dirty="0"/>
              <a:t>Secondary: </a:t>
            </a:r>
            <a:r>
              <a:rPr lang="en-US" dirty="0"/>
              <a:t>review articles</a:t>
            </a:r>
          </a:p>
          <a:p>
            <a:pPr eaLnBrk="1" hangingPunct="1">
              <a:lnSpc>
                <a:spcPct val="120000"/>
              </a:lnSpc>
            </a:pPr>
            <a:r>
              <a:rPr lang="en-US" i="1" dirty="0" smtClean="0"/>
              <a:t>Primary</a:t>
            </a:r>
            <a:r>
              <a:rPr lang="en-US" dirty="0" smtClean="0"/>
              <a:t>: original research</a:t>
            </a:r>
          </a:p>
          <a:p>
            <a:pPr eaLnBrk="1" hangingPunct="1">
              <a:lnSpc>
                <a:spcPct val="120000"/>
              </a:lnSpc>
            </a:pPr>
            <a:endParaRPr lang="en-US" dirty="0" smtClean="0"/>
          </a:p>
        </p:txBody>
      </p:sp>
      <p:sp>
        <p:nvSpPr>
          <p:cNvPr id="2" name="Footer Placeholder 1"/>
          <p:cNvSpPr>
            <a:spLocks noGrp="1"/>
          </p:cNvSpPr>
          <p:nvPr>
            <p:ph type="ftr" sz="quarter" idx="11"/>
          </p:nvPr>
        </p:nvSpPr>
        <p:spPr/>
        <p:txBody>
          <a:bodyPr/>
          <a:lstStyle/>
          <a:p>
            <a:pPr>
              <a:defRPr/>
            </a:pPr>
            <a:r>
              <a:rPr lang="en-US" smtClean="0"/>
              <a:t>Spring 2013</a:t>
            </a:r>
            <a:endParaRPr lang="en-US"/>
          </a:p>
        </p:txBody>
      </p:sp>
      <p:sp>
        <p:nvSpPr>
          <p:cNvPr id="112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7AC609-F9E8-4D9A-BBB2-7C7853D71061}" type="slidenum">
              <a:rPr lang="en-US" smtClean="0"/>
              <a:pPr/>
              <a:t>9</a:t>
            </a:fld>
            <a:endParaRPr lang="en-US" smtClean="0"/>
          </a:p>
        </p:txBody>
      </p:sp>
      <p:sp>
        <p:nvSpPr>
          <p:cNvPr id="11269" name="AutoShape 4"/>
          <p:cNvSpPr>
            <a:spLocks noChangeArrowheads="1"/>
          </p:cNvSpPr>
          <p:nvPr/>
        </p:nvSpPr>
        <p:spPr bwMode="auto">
          <a:xfrm>
            <a:off x="457200" y="2438400"/>
            <a:ext cx="5715000" cy="3886200"/>
          </a:xfrm>
          <a:prstGeom prst="triangle">
            <a:avLst>
              <a:gd name="adj" fmla="val 50000"/>
            </a:avLst>
          </a:prstGeom>
          <a:solidFill>
            <a:srgbClr val="339966"/>
          </a:solidFill>
          <a:ln w="57150">
            <a:solidFill>
              <a:schemeClr val="tx1"/>
            </a:solidFill>
            <a:miter lim="800000"/>
            <a:headEnd/>
            <a:tailEnd/>
          </a:ln>
        </p:spPr>
        <p:txBody>
          <a:bodyPr wrap="none" anchor="ctr"/>
          <a:lstStyle/>
          <a:p>
            <a:pPr algn="ctr" eaLnBrk="1" hangingPunct="1"/>
            <a:endParaRPr lang="en-US">
              <a:solidFill>
                <a:schemeClr val="bg1"/>
              </a:solidFill>
            </a:endParaRPr>
          </a:p>
        </p:txBody>
      </p:sp>
      <p:sp>
        <p:nvSpPr>
          <p:cNvPr id="11270" name="Line 5"/>
          <p:cNvSpPr>
            <a:spLocks noChangeShapeType="1"/>
          </p:cNvSpPr>
          <p:nvPr/>
        </p:nvSpPr>
        <p:spPr bwMode="auto">
          <a:xfrm>
            <a:off x="2286000" y="38100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6"/>
          <p:cNvSpPr>
            <a:spLocks noChangeShapeType="1"/>
          </p:cNvSpPr>
          <p:nvPr/>
        </p:nvSpPr>
        <p:spPr bwMode="auto">
          <a:xfrm>
            <a:off x="1295400" y="5181600"/>
            <a:ext cx="403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Text Box 7"/>
          <p:cNvSpPr txBox="1">
            <a:spLocks noChangeArrowheads="1"/>
          </p:cNvSpPr>
          <p:nvPr/>
        </p:nvSpPr>
        <p:spPr bwMode="auto">
          <a:xfrm>
            <a:off x="2477933" y="5436703"/>
            <a:ext cx="1411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chemeClr val="bg1"/>
                </a:solidFill>
              </a:rPr>
              <a:t>Primary</a:t>
            </a:r>
          </a:p>
        </p:txBody>
      </p:sp>
      <p:sp>
        <p:nvSpPr>
          <p:cNvPr id="11273" name="Text Box 8"/>
          <p:cNvSpPr txBox="1">
            <a:spLocks noChangeArrowheads="1"/>
          </p:cNvSpPr>
          <p:nvPr/>
        </p:nvSpPr>
        <p:spPr bwMode="auto">
          <a:xfrm>
            <a:off x="2362200" y="4236243"/>
            <a:ext cx="1887538" cy="51911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chemeClr val="bg1"/>
                </a:solidFill>
              </a:rPr>
              <a:t>Secondary</a:t>
            </a:r>
          </a:p>
        </p:txBody>
      </p:sp>
      <p:sp>
        <p:nvSpPr>
          <p:cNvPr id="11274" name="Text Box 9"/>
          <p:cNvSpPr txBox="1">
            <a:spLocks noChangeArrowheads="1"/>
          </p:cNvSpPr>
          <p:nvPr/>
        </p:nvSpPr>
        <p:spPr bwMode="auto">
          <a:xfrm>
            <a:off x="2618581" y="3290887"/>
            <a:ext cx="1392238" cy="51911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chemeClr val="bg1"/>
                </a:solidFill>
              </a:rPr>
              <a:t>Tertiary</a:t>
            </a:r>
          </a:p>
        </p:txBody>
      </p:sp>
    </p:spTree>
    <p:custDataLst>
      <p:tags r:id="rId1"/>
    </p:custDataLst>
    <p:extLst>
      <p:ext uri="{BB962C8B-B14F-4D97-AF65-F5344CB8AC3E}">
        <p14:creationId xmlns:p14="http://schemas.microsoft.com/office/powerpoint/2010/main" val="36817915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26979">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26979">
                                            <p:txEl>
                                              <p:pRg st="2" end="2"/>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26979">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10 COM PowerPoint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6e32b6a924777d8283971a7e3a6bb4a8">
  <xsd:schema xmlns:xsd="http://www.w3.org/2001/XMLSchema" xmlns:xs="http://www.w3.org/2001/XMLSchema" xmlns:p="http://schemas.microsoft.com/office/2006/metadata/properties" xmlns:ns2="08802470-5273-464D-A1DC-9195F0599CA8" xmlns:ns3="08802470-5273-464d-a1dc-9195f0599ca8" targetNamespace="http://schemas.microsoft.com/office/2006/metadata/properties" ma:root="true" ma:fieldsID="4f9d8edb01a88f8101c30cdad552e52c" ns2:_="" ns3:_="">
    <xsd:import namespace="08802470-5273-464D-A1DC-9195F0599CA8"/>
    <xsd:import namespace="08802470-5273-464d-a1dc-9195f0599ca8"/>
    <xsd:element name="properties">
      <xsd:complexType>
        <xsd:sequence>
          <xsd:element name="documentManagement">
            <xsd:complexType>
              <xsd:all>
                <xsd:element ref="ns2:Handout_x003f_" minOccurs="0"/>
                <xsd:element ref="ns3: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8"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1" nillable="true" ma:displayName="Comments"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08802470-5273-464d-a1dc-9195f0599ca8" xsi:nil="true"/>
    <Handout_x003f_ xmlns="08802470-5273-464D-A1DC-9195F0599CA8">false</Handout_x003f_>
  </documentManagement>
</p:properties>
</file>

<file path=customXml/itemProps1.xml><?xml version="1.0" encoding="utf-8"?>
<ds:datastoreItem xmlns:ds="http://schemas.openxmlformats.org/officeDocument/2006/customXml" ds:itemID="{45703661-A1D2-4DEB-8C78-A44EBD620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02470-5273-464D-A1DC-9195F0599CA8"/>
    <ds:schemaRef ds:uri="08802470-5273-464d-a1dc-9195f0599c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0FD6C-BC09-48B7-8D77-56426D630D28}">
  <ds:schemaRefs>
    <ds:schemaRef ds:uri="http://schemas.microsoft.com/sharepoint/v3/contenttype/forms"/>
  </ds:schemaRefs>
</ds:datastoreItem>
</file>

<file path=customXml/itemProps3.xml><?xml version="1.0" encoding="utf-8"?>
<ds:datastoreItem xmlns:ds="http://schemas.openxmlformats.org/officeDocument/2006/customXml" ds:itemID="{D94A4323-E7D4-49D0-8386-91407E1B0AF1}">
  <ds:schemaRefs>
    <ds:schemaRef ds:uri="http://purl.org/dc/terms/"/>
    <ds:schemaRef ds:uri="http://schemas.microsoft.com/office/infopath/2007/PartnerControls"/>
    <ds:schemaRef ds:uri="http://schemas.microsoft.com/office/2006/documentManagement/types"/>
    <ds:schemaRef ds:uri="08802470-5273-464D-A1DC-9195F0599CA8"/>
    <ds:schemaRef ds:uri="http://schemas.openxmlformats.org/package/2006/metadata/core-properties"/>
    <ds:schemaRef ds:uri="http://purl.org/dc/dcmitype/"/>
    <ds:schemaRef ds:uri="http://purl.org/dc/elements/1.1/"/>
    <ds:schemaRef ds:uri="08802470-5273-464d-a1dc-9195f0599ca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FSU CoM New Website Colors</Template>
  <TotalTime>5173</TotalTime>
  <Words>3126</Words>
  <Application>Microsoft Office PowerPoint</Application>
  <PresentationFormat>On-screen Show (4:3)</PresentationFormat>
  <Paragraphs>453</Paragraphs>
  <Slides>50</Slides>
  <Notes>41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2010 COM PowerPoint Template </vt:lpstr>
      <vt:lpstr>Journal Searching Using Pubmed</vt:lpstr>
      <vt:lpstr> My Goal</vt:lpstr>
      <vt:lpstr>Objectives</vt:lpstr>
      <vt:lpstr>Tutorials Available</vt:lpstr>
      <vt:lpstr>Supportive Materials</vt:lpstr>
      <vt:lpstr>Essential Software</vt:lpstr>
      <vt:lpstr>Find the Journals</vt:lpstr>
      <vt:lpstr>Levels of References</vt:lpstr>
      <vt:lpstr>Levels of Peer Reviewed Information</vt:lpstr>
      <vt:lpstr>Clarification for Assignment</vt:lpstr>
      <vt:lpstr>Periodical Databases</vt:lpstr>
      <vt:lpstr>What is MEDLINE?</vt:lpstr>
      <vt:lpstr>MEDLINE Fields</vt:lpstr>
      <vt:lpstr>Where is MEDLINE?</vt:lpstr>
      <vt:lpstr>Getting To PubMed From Library</vt:lpstr>
      <vt:lpstr>PubMed MEDLINE Entering PubMed</vt:lpstr>
      <vt:lpstr>Why get NCBI Account?</vt:lpstr>
      <vt:lpstr>NCBI Sign In Page</vt:lpstr>
      <vt:lpstr>PubMed MEDLINE Preliminary Results</vt:lpstr>
      <vt:lpstr>Boolean Operators </vt:lpstr>
      <vt:lpstr>PubMed MEDLINE Filter (Limit) Results</vt:lpstr>
      <vt:lpstr>Types of Articles</vt:lpstr>
      <vt:lpstr>PubMed MEDLINE Refined Results</vt:lpstr>
      <vt:lpstr>PubMed MEDLINE</vt:lpstr>
      <vt:lpstr>Getting the articles</vt:lpstr>
      <vt:lpstr>PowerPoint Presentation</vt:lpstr>
      <vt:lpstr>MeSH Terms</vt:lpstr>
      <vt:lpstr>PowerPoint Presentation</vt:lpstr>
      <vt:lpstr>When the pretty red button isn’t there….</vt:lpstr>
      <vt:lpstr>Identify the Full Journal Title, Issue and Article Title</vt:lpstr>
      <vt:lpstr>4 Steps - Finding Full Text Articles</vt:lpstr>
      <vt:lpstr>Step 1: Google Scholar </vt:lpstr>
      <vt:lpstr>PowerPoint Presentation</vt:lpstr>
      <vt:lpstr>Saving Articles</vt:lpstr>
      <vt:lpstr>PowerPoint Presentation</vt:lpstr>
      <vt:lpstr>STEP 2: Look for Journal in  Medical E-Journals List</vt:lpstr>
      <vt:lpstr>STEP 2: or Search E-Journal Titles</vt:lpstr>
      <vt:lpstr>If not found….</vt:lpstr>
      <vt:lpstr>STEP 3: Look for Journal in All FSU E-Journals</vt:lpstr>
      <vt:lpstr>FSU Libraries E-Journals Results</vt:lpstr>
      <vt:lpstr>FSU E-Journals</vt:lpstr>
      <vt:lpstr>If not found….</vt:lpstr>
      <vt:lpstr>STEP 4: Request Article via Interlibrary Loan</vt:lpstr>
      <vt:lpstr>Other Journal Options</vt:lpstr>
      <vt:lpstr>Interesting New Tool: knalij.com</vt:lpstr>
      <vt:lpstr>MEDLINE Search in uCentral iPad</vt:lpstr>
      <vt:lpstr>PowerPoint Presentation</vt:lpstr>
      <vt:lpstr>Browzine (Tablets Only)</vt:lpstr>
      <vt:lpstr>Follow Links to Articles in Dynamed</vt:lpstr>
      <vt:lpstr>PowerPoint Presentation</vt:lpstr>
    </vt:vector>
  </TitlesOfParts>
  <Company>FSU 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Research Paper</dc:title>
  <dc:creator>Nancy Clark</dc:creator>
  <cp:lastModifiedBy>Windows User</cp:lastModifiedBy>
  <cp:revision>265</cp:revision>
  <cp:lastPrinted>2011-08-05T14:00:35Z</cp:lastPrinted>
  <dcterms:created xsi:type="dcterms:W3CDTF">2003-01-29T22:23:02Z</dcterms:created>
  <dcterms:modified xsi:type="dcterms:W3CDTF">2014-05-20T17:52:11Z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0x0101007024800873524D46A1DC9195F0599CA8</vt:lpwstr>
  </property>
</Properties>
</file>