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16" r:id="rId3"/>
    <p:sldId id="257" r:id="rId4"/>
    <p:sldId id="258" r:id="rId5"/>
    <p:sldId id="270" r:id="rId6"/>
    <p:sldId id="307" r:id="rId7"/>
    <p:sldId id="259" r:id="rId8"/>
    <p:sldId id="314" r:id="rId9"/>
    <p:sldId id="271" r:id="rId10"/>
    <p:sldId id="277" r:id="rId11"/>
    <p:sldId id="327" r:id="rId12"/>
    <p:sldId id="289" r:id="rId13"/>
    <p:sldId id="322" r:id="rId14"/>
    <p:sldId id="325" r:id="rId15"/>
    <p:sldId id="326" r:id="rId16"/>
    <p:sldId id="278" r:id="rId17"/>
    <p:sldId id="317" r:id="rId18"/>
    <p:sldId id="319" r:id="rId19"/>
    <p:sldId id="310" r:id="rId20"/>
    <p:sldId id="315" r:id="rId21"/>
    <p:sldId id="282" r:id="rId22"/>
    <p:sldId id="284" r:id="rId23"/>
    <p:sldId id="285" r:id="rId24"/>
    <p:sldId id="279" r:id="rId25"/>
    <p:sldId id="283" r:id="rId26"/>
    <p:sldId id="309" r:id="rId27"/>
    <p:sldId id="286" r:id="rId28"/>
    <p:sldId id="287" r:id="rId29"/>
    <p:sldId id="288" r:id="rId30"/>
    <p:sldId id="290" r:id="rId31"/>
    <p:sldId id="291" r:id="rId32"/>
    <p:sldId id="296" r:id="rId33"/>
    <p:sldId id="297" r:id="rId34"/>
    <p:sldId id="292" r:id="rId35"/>
    <p:sldId id="294" r:id="rId36"/>
    <p:sldId id="298" r:id="rId37"/>
    <p:sldId id="299" r:id="rId38"/>
    <p:sldId id="323" r:id="rId39"/>
    <p:sldId id="324" r:id="rId40"/>
    <p:sldId id="304" r:id="rId41"/>
    <p:sldId id="302" r:id="rId42"/>
    <p:sldId id="303" r:id="rId43"/>
    <p:sldId id="300" r:id="rId44"/>
    <p:sldId id="301" r:id="rId45"/>
    <p:sldId id="275" r:id="rId46"/>
    <p:sldId id="276" r:id="rId47"/>
    <p:sldId id="272" r:id="rId48"/>
    <p:sldId id="313" r:id="rId49"/>
    <p:sldId id="318" r:id="rId50"/>
    <p:sldId id="274" r:id="rId51"/>
    <p:sldId id="308" r:id="rId52"/>
    <p:sldId id="306" r:id="rId53"/>
    <p:sldId id="312" r:id="rId54"/>
    <p:sldId id="260" r:id="rId55"/>
    <p:sldId id="262" r:id="rId56"/>
    <p:sldId id="263" r:id="rId57"/>
    <p:sldId id="328" r:id="rId58"/>
    <p:sldId id="265" r:id="rId59"/>
    <p:sldId id="311" r:id="rId60"/>
    <p:sldId id="266" r:id="rId61"/>
    <p:sldId id="320" r:id="rId62"/>
    <p:sldId id="267" r:id="rId63"/>
    <p:sldId id="321" r:id="rId64"/>
    <p:sldId id="305"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05" autoAdjust="0"/>
  </p:normalViewPr>
  <p:slideViewPr>
    <p:cSldViewPr>
      <p:cViewPr>
        <p:scale>
          <a:sx n="75" d="100"/>
          <a:sy n="75" d="100"/>
        </p:scale>
        <p:origin x="-1422" y="-180"/>
      </p:cViewPr>
      <p:guideLst>
        <p:guide orient="horz" pos="2160"/>
        <p:guide pos="2880"/>
      </p:guideLst>
    </p:cSldViewPr>
  </p:slideViewPr>
  <p:notesTextViewPr>
    <p:cViewPr>
      <p:scale>
        <a:sx n="1" d="1"/>
        <a:sy n="1" d="1"/>
      </p:scale>
      <p:origin x="0" y="0"/>
    </p:cViewPr>
  </p:notesTextViewPr>
  <p:sorterViewPr>
    <p:cViewPr>
      <p:scale>
        <a:sx n="100" d="100"/>
        <a:sy n="100" d="100"/>
      </p:scale>
      <p:origin x="0" y="163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6E391ED-1218-42DB-8C4B-F38C62253EE5}" type="datetimeFigureOut">
              <a:rPr lang="en-US" smtClean="0"/>
              <a:t>3/25/2014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D70BC22-31CB-408D-B0A8-8D6C55D09519}" type="slidenum">
              <a:rPr lang="en-US" smtClean="0"/>
              <a:t>‹#›</a:t>
            </a:fld>
            <a:endParaRPr lang="en-US"/>
          </a:p>
        </p:txBody>
      </p:sp>
    </p:spTree>
    <p:extLst>
      <p:ext uri="{BB962C8B-B14F-4D97-AF65-F5344CB8AC3E}">
        <p14:creationId xmlns:p14="http://schemas.microsoft.com/office/powerpoint/2010/main" val="69123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pewinternet.org/topics/Health.aspx"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pewinternet.org/topics/Digital-Divide.aspx" TargetMode="External"/><Relationship Id="rId5" Type="http://schemas.openxmlformats.org/officeDocument/2006/relationships/hyperlink" Target="http://www.pewinternet.org/Experts/Kristen-Purcell.aspx" TargetMode="External"/><Relationship Id="rId4" Type="http://schemas.openxmlformats.org/officeDocument/2006/relationships/hyperlink" Target="http://www.pewinternet.org/Experts/Susannah-Fox.asp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youtube.com/watch?v=BnKqco8G7t4&amp;feature=plcp"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doc·tor</a:t>
            </a:r>
            <a:r>
              <a:rPr lang="en-US" dirty="0"/>
              <a:t> (</a:t>
            </a:r>
            <a:r>
              <a:rPr lang="en-US" dirty="0" err="1"/>
              <a:t>dŏk</a:t>
            </a:r>
            <a:r>
              <a:rPr lang="en-US" dirty="0"/>
              <a:t>’ </a:t>
            </a:r>
            <a:r>
              <a:rPr lang="en-US" dirty="0" err="1"/>
              <a:t>tƏr</a:t>
            </a:r>
            <a:r>
              <a:rPr lang="en-US" dirty="0"/>
              <a:t>) from Old French </a:t>
            </a:r>
            <a:r>
              <a:rPr lang="en-US" dirty="0" err="1"/>
              <a:t>docteur</a:t>
            </a:r>
            <a:r>
              <a:rPr lang="en-US" dirty="0"/>
              <a:t>, from Latin doctor, </a:t>
            </a:r>
            <a:r>
              <a:rPr lang="en-US" b="1" i="1" dirty="0"/>
              <a:t>teacher</a:t>
            </a:r>
            <a:r>
              <a:rPr lang="en-US" dirty="0"/>
              <a:t>, from </a:t>
            </a:r>
            <a:r>
              <a:rPr lang="en-US" dirty="0" err="1"/>
              <a:t>docēre</a:t>
            </a:r>
            <a:r>
              <a:rPr lang="en-US" dirty="0"/>
              <a:t>, </a:t>
            </a:r>
            <a:r>
              <a:rPr lang="en-US" b="1" i="1" dirty="0"/>
              <a:t>to teach</a:t>
            </a:r>
            <a:r>
              <a:rPr lang="en-US" dirty="0"/>
              <a:t>.</a:t>
            </a:r>
          </a:p>
        </p:txBody>
      </p:sp>
      <p:sp>
        <p:nvSpPr>
          <p:cNvPr id="4" name="Slide Number Placeholder 3"/>
          <p:cNvSpPr>
            <a:spLocks noGrp="1"/>
          </p:cNvSpPr>
          <p:nvPr>
            <p:ph type="sldNum" sz="quarter" idx="10"/>
          </p:nvPr>
        </p:nvSpPr>
        <p:spPr/>
        <p:txBody>
          <a:bodyPr/>
          <a:lstStyle/>
          <a:p>
            <a:fld id="{3D70BC22-31CB-408D-B0A8-8D6C55D09519}" type="slidenum">
              <a:rPr lang="en-US" smtClean="0"/>
              <a:t>1</a:t>
            </a:fld>
            <a:endParaRPr lang="en-US"/>
          </a:p>
        </p:txBody>
      </p:sp>
    </p:spTree>
    <p:extLst>
      <p:ext uri="{BB962C8B-B14F-4D97-AF65-F5344CB8AC3E}">
        <p14:creationId xmlns:p14="http://schemas.microsoft.com/office/powerpoint/2010/main" val="231409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Being brief. Relating new information to existing information.</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17</a:t>
            </a:fld>
            <a:endParaRPr lang="en-US"/>
          </a:p>
        </p:txBody>
      </p:sp>
    </p:spTree>
    <p:extLst>
      <p:ext uri="{BB962C8B-B14F-4D97-AF65-F5344CB8AC3E}">
        <p14:creationId xmlns:p14="http://schemas.microsoft.com/office/powerpoint/2010/main" val="1149292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to explain asthma to a new patient using the</a:t>
            </a:r>
            <a:r>
              <a:rPr lang="en-US" baseline="0" dirty="0" smtClean="0"/>
              <a:t> suggestions before and this chart.  </a:t>
            </a:r>
          </a:p>
          <a:p>
            <a:r>
              <a:rPr lang="en-US" baseline="0" dirty="0" smtClean="0"/>
              <a:t>How would you start the conversation?</a:t>
            </a:r>
          </a:p>
          <a:p>
            <a:r>
              <a:rPr lang="en-US" baseline="0" dirty="0" smtClean="0"/>
              <a:t>Let’s say a 12 yo says they have a friend with asthma and he has to use an inhaler all the time, but can’t tell you what is really happening in the body.</a:t>
            </a:r>
          </a:p>
          <a:p>
            <a:r>
              <a:rPr lang="en-US" baseline="0" dirty="0" smtClean="0"/>
              <a:t>Describing the disease what analogies might you use. </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18</a:t>
            </a:fld>
            <a:endParaRPr lang="en-US"/>
          </a:p>
        </p:txBody>
      </p:sp>
    </p:spTree>
    <p:extLst>
      <p:ext uri="{BB962C8B-B14F-4D97-AF65-F5344CB8AC3E}">
        <p14:creationId xmlns:p14="http://schemas.microsoft.com/office/powerpoint/2010/main" val="39434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spend the first</a:t>
            </a:r>
            <a:r>
              <a:rPr lang="en-US" baseline="0" dirty="0" smtClean="0"/>
              <a:t> two years of medical school teaching you doctor speak, and sometimes forget to tell you to NOT use it with patients.  Patients are impressed more by your ability to communicate than your fancy vocabulary.  Remember the Health Literacy issue.  Non-medical people do not understand medical jargon, no matter how many episodes of ER, House, Gray’s Anatomy, etc. they have watched.</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19</a:t>
            </a:fld>
            <a:endParaRPr lang="en-US"/>
          </a:p>
        </p:txBody>
      </p:sp>
    </p:spTree>
    <p:extLst>
      <p:ext uri="{BB962C8B-B14F-4D97-AF65-F5344CB8AC3E}">
        <p14:creationId xmlns:p14="http://schemas.microsoft.com/office/powerpoint/2010/main" val="304583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It is the only question up there</a:t>
            </a:r>
            <a:r>
              <a:rPr lang="en-US" baseline="0" dirty="0" smtClean="0"/>
              <a:t> that is not answered with a Yes or No.</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22</a:t>
            </a:fld>
            <a:endParaRPr lang="en-US"/>
          </a:p>
        </p:txBody>
      </p:sp>
    </p:spTree>
    <p:extLst>
      <p:ext uri="{BB962C8B-B14F-4D97-AF65-F5344CB8AC3E}">
        <p14:creationId xmlns:p14="http://schemas.microsoft.com/office/powerpoint/2010/main" val="346974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the highlights.</a:t>
            </a:r>
            <a:r>
              <a:rPr lang="en-US" baseline="0" dirty="0" smtClean="0"/>
              <a:t>  Read the handout for the </a:t>
            </a:r>
            <a:r>
              <a:rPr lang="en-US" baseline="0" dirty="0" err="1" smtClean="0"/>
              <a:t>indepth</a:t>
            </a:r>
            <a:r>
              <a:rPr lang="en-US" baseline="0" dirty="0" smtClean="0"/>
              <a:t> information.</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28</a:t>
            </a:fld>
            <a:endParaRPr lang="en-US"/>
          </a:p>
        </p:txBody>
      </p:sp>
    </p:spTree>
    <p:extLst>
      <p:ext uri="{BB962C8B-B14F-4D97-AF65-F5344CB8AC3E}">
        <p14:creationId xmlns:p14="http://schemas.microsoft.com/office/powerpoint/2010/main" val="1801997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B2D15290-AC7D-40E9-8392-FDB0237F270C}" type="slidenum">
              <a:rPr lang="en-US" sz="1200">
                <a:latin typeface="Arial" charset="0"/>
              </a:rPr>
              <a:pPr eaLnBrk="1" hangingPunct="1"/>
              <a:t>29</a:t>
            </a:fld>
            <a:endParaRPr lang="en-US" sz="1200" dirty="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dirty="0"/>
              <a:t>Memory —</a:t>
            </a:r>
            <a:r>
              <a:rPr lang="en-US" sz="1000" dirty="0"/>
              <a:t> 	If there are a number of issues to be related to a patient, it is best to write them down or provide a handout.  The average person can only retain 2 or 3 items in a set of instructions if presented with these verbally.  Providing written instructions and explanations as well as verbal, can greatly increase their understanding and retention of multiple facts or instructions. </a:t>
            </a:r>
            <a:r>
              <a:rPr lang="en-US" sz="1000" b="1" dirty="0"/>
              <a:t>MEMORY TEST:  </a:t>
            </a:r>
            <a:r>
              <a:rPr lang="en-US" sz="1000" dirty="0"/>
              <a:t>in their packet is a worksheet for writing 20 things they see.  Have them pull it out and get ready.  Start the test.  It self times.</a:t>
            </a:r>
            <a:endParaRPr lang="en-US" sz="1000" b="1" dirty="0"/>
          </a:p>
          <a:p>
            <a:pPr eaLnBrk="1" hangingPunct="1"/>
            <a:r>
              <a:rPr lang="en-US" sz="1000" b="1" dirty="0"/>
              <a:t>Anxiety —  </a:t>
            </a:r>
            <a:r>
              <a:rPr lang="en-US" sz="1000" dirty="0"/>
              <a:t>The memory capacity of patients is reduced by the general anxiety experienced by any patient during a doctor’s visit.  Add to this “bad news” or a new condition with which they are unfamiliar, and their capacity for understanding and retaining decreases significantly.</a:t>
            </a:r>
            <a:endParaRPr lang="en-US" sz="1000" b="1" dirty="0"/>
          </a:p>
          <a:p>
            <a:pPr eaLnBrk="1" hangingPunct="1"/>
            <a:r>
              <a:rPr lang="en-US" sz="1000" b="1" dirty="0"/>
              <a:t>Hearing —  </a:t>
            </a:r>
            <a:r>
              <a:rPr lang="en-US" sz="1000" dirty="0"/>
              <a:t>Many of your patients may have hearing loss, especially if they are older.  Some will nod knowingly to all you say to them, while not hearing or understanding half of what you are telling them.  </a:t>
            </a:r>
            <a:endParaRPr lang="en-US" sz="1000" b="1" dirty="0"/>
          </a:p>
          <a:p>
            <a:pPr eaLnBrk="1" hangingPunct="1"/>
            <a:r>
              <a:rPr lang="en-US" sz="1000" b="1" dirty="0"/>
              <a:t>Demand management — </a:t>
            </a:r>
            <a:r>
              <a:rPr lang="en-US" sz="1000" dirty="0"/>
              <a:t>This is what physicians do when they communicate to their patients “when to call.”  “If your temperature gets higher than 102</a:t>
            </a:r>
            <a:r>
              <a:rPr lang="en-US" sz="1000" baseline="30000" dirty="0"/>
              <a:t>o</a:t>
            </a:r>
            <a:r>
              <a:rPr lang="en-US" sz="1000" dirty="0"/>
              <a:t>….”  “If your incision does not stop draining after 2 weeks…”  Many times, especially post op or with chronic disease management, these options can be numerous and should be provided in written format as well as verbally.</a:t>
            </a:r>
            <a:endParaRPr lang="en-US" sz="1000" b="1" dirty="0"/>
          </a:p>
          <a:p>
            <a:pPr eaLnBrk="1" hangingPunct="1"/>
            <a:r>
              <a:rPr lang="en-US" sz="1000" b="1" dirty="0"/>
              <a:t>Communication — </a:t>
            </a:r>
            <a:r>
              <a:rPr lang="en-US" sz="1000" dirty="0"/>
              <a:t>The reason teachers use visual stimulation (PowerPoint) while giving lectures is that we recognize the improvement in communication and retention of facts when accompanied by written words.  A handout can guide an encounter, and can be used to facilitate communication and assess understanding if used properly.</a:t>
            </a:r>
            <a:endParaRPr lang="en-US" sz="1000" b="1" dirty="0"/>
          </a:p>
          <a:p>
            <a:pPr eaLnBrk="1" hangingPunct="1"/>
            <a:r>
              <a:rPr lang="en-US" sz="1000" b="1" dirty="0"/>
              <a:t>Complexity — </a:t>
            </a:r>
            <a:r>
              <a:rPr lang="en-US" sz="1000" dirty="0"/>
              <a:t>The more complex a patient’s problems are, the more likely handouts of some sort can help them understand and manage their conditions. Consider the patient with multiple chronic problems, poly-pharmacy, and pre-senile dementia.  A grid-like schedule of when to take their medications can be vital for achieving their compliance with your treatment plan.  If they need to do a series of steps daily to say care for a surgical site, those are best provided in a step by step handout.</a:t>
            </a:r>
          </a:p>
          <a:p>
            <a:pPr eaLnBrk="1" hangingPunct="1"/>
            <a:r>
              <a:rPr lang="en-US" sz="1000" dirty="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9BF9B9FB-75AE-42C6-8BD3-0FBF09335CD1}" type="slidenum">
              <a:rPr lang="en-US" sz="1200">
                <a:latin typeface="Arial" charset="0"/>
              </a:rPr>
              <a:pPr eaLnBrk="1" hangingPunct="1"/>
              <a:t>30</a:t>
            </a:fld>
            <a:endParaRPr lang="en-US" sz="1200">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dirty="0"/>
              <a:t>consider these things </a:t>
            </a:r>
            <a:r>
              <a:rPr lang="en-US" sz="800" b="1" dirty="0"/>
              <a:t>when selecting an appropriate handout.  </a:t>
            </a:r>
          </a:p>
          <a:p>
            <a:pPr eaLnBrk="1" hangingPunct="1">
              <a:lnSpc>
                <a:spcPct val="80000"/>
              </a:lnSpc>
            </a:pPr>
            <a:r>
              <a:rPr lang="en-US" sz="800" b="1" dirty="0"/>
              <a:t>Reading level.</a:t>
            </a:r>
            <a:r>
              <a:rPr lang="en-US" sz="800" dirty="0"/>
              <a:t> Newspapers and other commonly read materials are written on the sixth-grade to eighth-grade level. Even patients who read at a much higher level generally appreciate information that is simple and to the point -- as long as the tone isn't. Assume people read below their level of achieved education. </a:t>
            </a:r>
            <a:endParaRPr lang="en-US" sz="800" b="1" i="1" dirty="0"/>
          </a:p>
          <a:p>
            <a:pPr eaLnBrk="1" hangingPunct="1">
              <a:lnSpc>
                <a:spcPct val="80000"/>
              </a:lnSpc>
            </a:pPr>
            <a:r>
              <a:rPr lang="en-US" sz="800" b="1" dirty="0"/>
              <a:t>Design.</a:t>
            </a:r>
            <a:r>
              <a:rPr lang="en-US" sz="800" dirty="0"/>
              <a:t> The type should be big enough to be easily read. Fancy typefaces and long stretches of text in italic type or all in capital letters should be avoided. White space (generous margins, blank lines between sections, etc.) and subheadings enhance readability. A ragged right margin is generally more readable than an even one.</a:t>
            </a:r>
            <a:endParaRPr lang="en-US" sz="800" b="1" dirty="0"/>
          </a:p>
          <a:p>
            <a:pPr eaLnBrk="1" hangingPunct="1">
              <a:lnSpc>
                <a:spcPct val="80000"/>
              </a:lnSpc>
            </a:pPr>
            <a:r>
              <a:rPr lang="en-US" sz="800" b="1" dirty="0"/>
              <a:t>Illustrations.</a:t>
            </a:r>
            <a:r>
              <a:rPr lang="en-US" sz="800" dirty="0"/>
              <a:t> Illustrations aid comprehension for those with poor reading skills and are generally easier to remember than text. But a bad illustration can wreck an otherwise excellent patient education handout. The illustration must match the words and be understandable without text accompanying it. Illustrations should be simple; a detailed anatomical diagram may not be as effective as a simple line drawing. Illustrations of patients should be representative of your target audience.</a:t>
            </a:r>
            <a:endParaRPr lang="en-US" sz="800" b="1" dirty="0"/>
          </a:p>
          <a:p>
            <a:pPr eaLnBrk="1" hangingPunct="1">
              <a:lnSpc>
                <a:spcPct val="80000"/>
              </a:lnSpc>
            </a:pPr>
            <a:endParaRPr lang="en-US" sz="8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9BF9B9FB-75AE-42C6-8BD3-0FBF09335CD1}" type="slidenum">
              <a:rPr lang="en-US" sz="1200">
                <a:latin typeface="Arial" charset="0"/>
              </a:rPr>
              <a:pPr eaLnBrk="1" hangingPunct="1"/>
              <a:t>31</a:t>
            </a:fld>
            <a:endParaRPr lang="en-US" sz="1200">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b="1" dirty="0"/>
              <a:t>Content.</a:t>
            </a:r>
            <a:r>
              <a:rPr lang="en-US" sz="800" dirty="0"/>
              <a:t> Above all, the information needs to be accurate, up-to-date and consistent with what you would teach the patient. Also ask yourself these questions: Is the benefit of the information clear to the reader? Is too much detail provided, or too little? Ask yourself whether the content respects diverse cultural and religious views and avoids bias. Does it present information about treatment objectively, address both sides of controversial issues and explain positive and negative aspects of procedures? </a:t>
            </a:r>
            <a:endParaRPr lang="en-US" sz="800" b="1" dirty="0"/>
          </a:p>
          <a:p>
            <a:pPr eaLnBrk="1" hangingPunct="1">
              <a:lnSpc>
                <a:spcPct val="80000"/>
              </a:lnSpc>
            </a:pPr>
            <a:r>
              <a:rPr lang="en-US" sz="800" b="1" dirty="0"/>
              <a:t>Demand-management value.</a:t>
            </a:r>
            <a:r>
              <a:rPr lang="en-US" sz="800" dirty="0"/>
              <a:t> Look for handouts that include specific advice to help patients understand when they should (and should not) seek your attention. For example, a patient education handout about the flu and colds would include a list of symptoms that should prompt the patient to call you. Article on demand management: http://www.aafp.org/fpm/1998/0900/p65.html </a:t>
            </a:r>
            <a:endParaRPr lang="en-US" sz="800" b="1" dirty="0"/>
          </a:p>
          <a:p>
            <a:pPr eaLnBrk="1" hangingPunct="1">
              <a:lnSpc>
                <a:spcPct val="80000"/>
              </a:lnSpc>
            </a:pPr>
            <a:r>
              <a:rPr lang="en-US" sz="800" b="1" dirty="0"/>
              <a:t>Source. </a:t>
            </a:r>
            <a:r>
              <a:rPr lang="en-US" sz="800" dirty="0"/>
              <a:t>Finally, consider how the content of the material might have been affected by its source. Determine who funded the piece, who endorsed it and whether these organizations have a commercial interest in its content. If the information isn't copyrighted, you can adapt the content to suit your purposes.</a:t>
            </a:r>
          </a:p>
          <a:p>
            <a:pPr eaLnBrk="1" hangingPunct="1">
              <a:lnSpc>
                <a:spcPct val="80000"/>
              </a:lnSpc>
            </a:pPr>
            <a:r>
              <a:rPr lang="en-US" sz="800" b="1" dirty="0"/>
              <a:t>Generation.</a:t>
            </a:r>
            <a:r>
              <a:rPr lang="en-US" sz="800" dirty="0"/>
              <a:t>  Are we talking about a 15 year old, 35 </a:t>
            </a:r>
            <a:r>
              <a:rPr lang="en-US" sz="800" dirty="0" err="1"/>
              <a:t>yr</a:t>
            </a:r>
            <a:r>
              <a:rPr lang="en-US" sz="800" dirty="0"/>
              <a:t> old, 55, or 75 </a:t>
            </a:r>
            <a:r>
              <a:rPr lang="en-US" sz="800" dirty="0" err="1"/>
              <a:t>yr</a:t>
            </a:r>
            <a:r>
              <a:rPr lang="en-US" sz="800" dirty="0"/>
              <a:t> old.  A 15 year old might pull up a web site you recommend on his/her iPhone in the exam room and look at a video!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Medical terminology should be avoided whenever possible. If it can't be avoided, the terms should be carefully defined. For example, </a:t>
            </a:r>
            <a:r>
              <a:rPr lang="en-US" i="1" smtClean="0"/>
              <a:t>bed wetting</a:t>
            </a:r>
            <a:r>
              <a:rPr lang="en-US" smtClean="0"/>
              <a:t>  should be used rather than </a:t>
            </a:r>
            <a:r>
              <a:rPr lang="en-US" i="1" smtClean="0"/>
              <a:t>enuresis</a:t>
            </a:r>
            <a:r>
              <a:rPr lang="en-US" smtClean="0"/>
              <a:t>. Because there is no lay term for </a:t>
            </a:r>
            <a:r>
              <a:rPr lang="en-US" i="1" smtClean="0"/>
              <a:t>rosacea</a:t>
            </a:r>
            <a:r>
              <a:rPr lang="en-US" smtClean="0"/>
              <a:t>, a handout on that topic should explain how to pronounce the word and what the condition involves. Consistency in terminology is also important. Analogies, simple punctuation, contractions and even slang are good if they enhance understanding. </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8F5F1619-73D4-4057-A79A-D55B56FA649A}" type="slidenum">
              <a:rPr lang="en-US" sz="1200">
                <a:latin typeface="Arial" charset="0"/>
              </a:rPr>
              <a:pPr eaLnBrk="1" hangingPunct="1"/>
              <a:t>32</a:t>
            </a:fld>
            <a:endParaRPr lang="en-US" sz="12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is a web site that will tell you the readability of another web page.  Here is the site at JuicyStudio.com.  Let’s say you have found this page at the ADA on measuring your childs blood glucose levels.  Copy the URL. Go to this page at JuicyStudio.com, paste in the URL and hit Calculate Readability.  It tells us that the Fleisch Reading Grade is 4.63. The Fog level at 7.10.  This is a level of schooling that it will take to understand the content of the handout.  </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6C479C99-4E08-4785-8343-32038E6487D7}" type="slidenum">
              <a:rPr lang="en-US" sz="1200">
                <a:latin typeface="Arial" charset="0"/>
              </a:rPr>
              <a:pPr eaLnBrk="1" hangingPunct="1"/>
              <a:t>33</a:t>
            </a:fld>
            <a:endParaRPr lang="en-US" sz="12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central aspect of the Chronic Care Model is to </a:t>
            </a:r>
            <a:r>
              <a:rPr lang="en-US" b="1" dirty="0"/>
              <a:t>Empower and prepare patients to manage their health and health care.  Patient education is central to this concept.  </a:t>
            </a:r>
          </a:p>
          <a:p>
            <a:pPr defTabSz="931774">
              <a:defRPr/>
            </a:pPr>
            <a:r>
              <a:rPr lang="en-US" dirty="0"/>
              <a:t>“Effective self-management support means more than telling patients what to do. It means acknowledging the patients' central role in their care, one that fosters a sense of responsibility for their own health. It includes the use of proven programs that provide basic information, emotional support, and strategies for living with chronic illness. Self-management support can't begin and end with a class. Using a collaborative approach, providers and patients work together to define problems, set priorities, establish goals, create treatment plans and solve problems along the way.”</a:t>
            </a:r>
          </a:p>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6</a:t>
            </a:fld>
            <a:endParaRPr lang="en-US"/>
          </a:p>
        </p:txBody>
      </p:sp>
    </p:spTree>
    <p:extLst>
      <p:ext uri="{BB962C8B-B14F-4D97-AF65-F5344CB8AC3E}">
        <p14:creationId xmlns:p14="http://schemas.microsoft.com/office/powerpoint/2010/main" val="893081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0520349E-605D-4B15-B312-89EF3A496366}" type="slidenum">
              <a:rPr lang="en-US" sz="1200">
                <a:latin typeface="Arial" charset="0"/>
              </a:rPr>
              <a:pPr eaLnBrk="1" hangingPunct="1"/>
              <a:t>34</a:t>
            </a:fld>
            <a:endParaRPr lang="en-US" sz="1200">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suggest to students the following  suggestions from the ADA.  Sit down next to the patient whenever possible. It immediately focuses attention and puts you in the role of teacher and guide. </a:t>
            </a:r>
            <a:r>
              <a:rPr lang="en-US" i="1" dirty="0" smtClean="0"/>
              <a:t>"Let’s read this over for a minute or two, Ms Katz; this handout helps explain how and why yeast infections develop more often in diabetic women and how certain medications can help."</a:t>
            </a:r>
            <a:r>
              <a:rPr lang="en-US" dirty="0" smtClean="0"/>
              <a:t> </a:t>
            </a:r>
          </a:p>
          <a:p>
            <a:pPr eaLnBrk="1" hangingPunct="1"/>
            <a:r>
              <a:rPr lang="en-US" dirty="0" smtClean="0"/>
              <a:t>Provide pencils, pens, or a highlighter. Point to key points with your finger and ask the patient to circle, check, underline, or highlight. You will dramatically increase the speed and efficacy of the consultation, and your patients will walk out with customized notes. They won’t have to take time to read it all over to pick out the 2 or 3 points they need to remember. </a:t>
            </a:r>
            <a:r>
              <a:rPr lang="en-US" i="1" dirty="0" smtClean="0"/>
              <a:t>"From this list of foods to avoid, Mr </a:t>
            </a:r>
            <a:r>
              <a:rPr lang="en-US" i="1" dirty="0" err="1" smtClean="0"/>
              <a:t>Simic</a:t>
            </a:r>
            <a:r>
              <a:rPr lang="en-US" i="1" dirty="0" smtClean="0"/>
              <a:t>, which three do you think will be the easiest for you to cut down on? Go ahead and circle or underline them as a reminder."</a:t>
            </a:r>
            <a:r>
              <a:rPr lang="en-US" dirty="0" smtClean="0"/>
              <a:t> </a:t>
            </a:r>
          </a:p>
          <a:p>
            <a:pPr eaLnBrk="1" hangingPunct="1"/>
            <a:r>
              <a:rPr lang="en-US" dirty="0" smtClean="0"/>
              <a:t>Use written materials to review and make priorities. Patients often feel overloaded with technical names, difficult quantities, and confusing schedules. The best communicators have the knack of boiling down all the information into a handful of essentials. Help your patients internalize the information by putting it in order of priority. </a:t>
            </a:r>
            <a:r>
              <a:rPr lang="en-US" i="1" dirty="0" smtClean="0"/>
              <a:t>"Of all we’ve talked about, Ms Sidney, what’s the most important to remember?" </a:t>
            </a:r>
          </a:p>
          <a:p>
            <a:pPr eaLnBrk="1" hangingPunct="1"/>
            <a:r>
              <a:rPr lang="en-US" i="1" dirty="0" smtClean="0"/>
              <a:t>"To remember to keep my blood sugar log." </a:t>
            </a:r>
          </a:p>
          <a:p>
            <a:pPr eaLnBrk="1" hangingPunct="1"/>
            <a:r>
              <a:rPr lang="en-US" i="1" dirty="0" smtClean="0"/>
              <a:t>"Right! Let’s put a ‘1’ there. Now the second most important would be…?" </a:t>
            </a:r>
            <a:endParaRPr lang="en-US" dirty="0" smtClean="0"/>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5EAC6245-8982-4249-95EE-42D99653FDFE}" type="slidenum">
              <a:rPr lang="en-US" sz="1200">
                <a:latin typeface="Arial" charset="0"/>
              </a:rPr>
              <a:pPr eaLnBrk="1" hangingPunct="1"/>
              <a:t>35</a:t>
            </a:fld>
            <a:endParaRPr lang="en-US" sz="1200">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There are a wealth of patient education resources online, both free and fee based, of varying quality, accuracy and free of bias.  We subscribe to three resources where you can find high quality, reliable patient education materials. However, the free resources online are practically</a:t>
            </a:r>
            <a:r>
              <a:rPr lang="en-US" baseline="0" dirty="0" smtClean="0"/>
              <a:t> limitless.</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patients who are computer literate, recommending a</a:t>
            </a:r>
            <a:r>
              <a:rPr lang="en-US" baseline="0" dirty="0" smtClean="0"/>
              <a:t> website is viable.  MedlinePlus has purchased and made available all the instructional videos from the Patient Education Institute like this one on Asthma…linked to video.</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36</a:t>
            </a:fld>
            <a:endParaRPr lang="en-US"/>
          </a:p>
        </p:txBody>
      </p:sp>
    </p:spTree>
    <p:extLst>
      <p:ext uri="{BB962C8B-B14F-4D97-AF65-F5344CB8AC3E}">
        <p14:creationId xmlns:p14="http://schemas.microsoft.com/office/powerpoint/2010/main" val="4060671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using the web site has advantages</a:t>
            </a:r>
            <a:r>
              <a:rPr lang="en-US" baseline="0" dirty="0" smtClean="0"/>
              <a:t> over the printed handouts in that you can now HEAR the computer read the handout.  If they would add video with animations to these, they would be perfect.  Image is linked to symptom section of bronchitis.  Go there and Listen to the handout.</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38</a:t>
            </a:fld>
            <a:endParaRPr lang="en-US"/>
          </a:p>
        </p:txBody>
      </p:sp>
    </p:spTree>
    <p:extLst>
      <p:ext uri="{BB962C8B-B14F-4D97-AF65-F5344CB8AC3E}">
        <p14:creationId xmlns:p14="http://schemas.microsoft.com/office/powerpoint/2010/main" val="862920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http://www.pewinternet.org/Reports/2010 /Chronic-Disease.aspx</a:t>
            </a:r>
          </a:p>
          <a:p>
            <a:r>
              <a:rPr lang="en-US" b="1" dirty="0" smtClean="0"/>
              <a:t>PEW Report: </a:t>
            </a:r>
            <a:r>
              <a:rPr lang="en-US" b="1" dirty="0" smtClean="0">
                <a:hlinkClick r:id="rId3"/>
              </a:rPr>
              <a:t>Health</a:t>
            </a:r>
            <a:r>
              <a:rPr lang="en-US" b="1" dirty="0" smtClean="0"/>
              <a:t> </a:t>
            </a:r>
          </a:p>
          <a:p>
            <a:r>
              <a:rPr lang="en-US" b="1" dirty="0" smtClean="0"/>
              <a:t>Chronic Disease and the Internet </a:t>
            </a:r>
          </a:p>
          <a:p>
            <a:r>
              <a:rPr lang="en-US" dirty="0" smtClean="0"/>
              <a:t>by </a:t>
            </a:r>
            <a:r>
              <a:rPr lang="en-US" dirty="0" smtClean="0">
                <a:hlinkClick r:id="rId4"/>
              </a:rPr>
              <a:t>Susannah Fox</a:t>
            </a:r>
            <a:r>
              <a:rPr lang="en-US" dirty="0" smtClean="0"/>
              <a:t>, </a:t>
            </a:r>
            <a:r>
              <a:rPr lang="en-US" dirty="0" smtClean="0">
                <a:hlinkClick r:id="rId5"/>
              </a:rPr>
              <a:t>Kristen Purcell</a:t>
            </a:r>
            <a:endParaRPr lang="en-US" dirty="0" smtClean="0"/>
          </a:p>
          <a:p>
            <a:r>
              <a:rPr lang="en-US" dirty="0" smtClean="0"/>
              <a:t>Mar 24, 2010</a:t>
            </a:r>
          </a:p>
          <a:p>
            <a:r>
              <a:rPr lang="en-US" b="1" dirty="0" smtClean="0"/>
              <a:t>Report: </a:t>
            </a:r>
            <a:r>
              <a:rPr lang="en-US" b="1" dirty="0" smtClean="0">
                <a:hlinkClick r:id="rId3"/>
              </a:rPr>
              <a:t>Health</a:t>
            </a:r>
            <a:r>
              <a:rPr lang="en-US" b="1" dirty="0" smtClean="0"/>
              <a:t>, </a:t>
            </a:r>
            <a:r>
              <a:rPr lang="en-US" b="1" dirty="0" smtClean="0">
                <a:hlinkClick r:id="rId6"/>
              </a:rPr>
              <a:t>Digital Divide</a:t>
            </a:r>
            <a:r>
              <a:rPr lang="en-US" b="1" dirty="0" smtClean="0"/>
              <a:t> </a:t>
            </a:r>
          </a:p>
          <a:p>
            <a:r>
              <a:rPr lang="en-US" b="1" dirty="0" smtClean="0"/>
              <a:t>Health Topics </a:t>
            </a:r>
          </a:p>
          <a:p>
            <a:r>
              <a:rPr lang="en-US" dirty="0" smtClean="0"/>
              <a:t>by </a:t>
            </a:r>
            <a:r>
              <a:rPr lang="en-US" dirty="0" smtClean="0">
                <a:hlinkClick r:id="rId4"/>
              </a:rPr>
              <a:t>Susannah Fox</a:t>
            </a:r>
            <a:endParaRPr lang="en-US" dirty="0" smtClean="0"/>
          </a:p>
          <a:p>
            <a:r>
              <a:rPr lang="en-US" dirty="0" smtClean="0"/>
              <a:t>Feb 1, 2011</a:t>
            </a:r>
          </a:p>
          <a:p>
            <a:r>
              <a:rPr lang="en-US" dirty="0" smtClean="0"/>
              <a:t>http://www.pewinternet.org/experts/~/link.aspx?_id=7195DA815EA54420B0A56D72906C0F51&amp;_z=z </a:t>
            </a:r>
          </a:p>
          <a:p>
            <a:endParaRPr lang="en-US" dirty="0"/>
          </a:p>
        </p:txBody>
      </p:sp>
      <p:sp>
        <p:nvSpPr>
          <p:cNvPr id="4" name="Slide Number Placeholder 3"/>
          <p:cNvSpPr>
            <a:spLocks noGrp="1"/>
          </p:cNvSpPr>
          <p:nvPr>
            <p:ph type="sldNum" sz="quarter" idx="10"/>
          </p:nvPr>
        </p:nvSpPr>
        <p:spPr/>
        <p:txBody>
          <a:bodyPr/>
          <a:lstStyle/>
          <a:p>
            <a:pPr>
              <a:defRPr/>
            </a:pPr>
            <a:fld id="{043ACE87-EBE6-42EA-83C2-F56F9F2B1B05}" type="slidenum">
              <a:rPr lang="en-US" smtClean="0"/>
              <a:pPr>
                <a:defRPr/>
              </a:pPr>
              <a:t>40</a:t>
            </a:fld>
            <a:endParaRPr lang="en-US"/>
          </a:p>
        </p:txBody>
      </p:sp>
    </p:spTree>
    <p:extLst>
      <p:ext uri="{BB962C8B-B14F-4D97-AF65-F5344CB8AC3E}">
        <p14:creationId xmlns:p14="http://schemas.microsoft.com/office/powerpoint/2010/main" val="3257594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a:t>
            </a:r>
            <a:r>
              <a:rPr lang="en-US" baseline="0" dirty="0" smtClean="0"/>
              <a:t> volume is loud, you will also need to get headphones for the patient so as not to disturb nearby activities in a clinic. If you are going to recommend a site for a patient to use at home, make sure they have the technology and knowledge to access the internet at home.  Make no assumptions based on age.  Socioeconomic status plays a part.  Younger adults more likely than older adults, but not guaranteed to be.  </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41</a:t>
            </a:fld>
            <a:endParaRPr lang="en-US"/>
          </a:p>
        </p:txBody>
      </p:sp>
    </p:spTree>
    <p:extLst>
      <p:ext uri="{BB962C8B-B14F-4D97-AF65-F5344CB8AC3E}">
        <p14:creationId xmlns:p14="http://schemas.microsoft.com/office/powerpoint/2010/main" val="320678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Animations created by our own media people for use in the CLC are examples of useful materials found online.</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42</a:t>
            </a:fld>
            <a:endParaRPr lang="en-US"/>
          </a:p>
        </p:txBody>
      </p:sp>
    </p:spTree>
    <p:extLst>
      <p:ext uri="{BB962C8B-B14F-4D97-AF65-F5344CB8AC3E}">
        <p14:creationId xmlns:p14="http://schemas.microsoft.com/office/powerpoint/2010/main" val="2505038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tell them to look for the HON code</a:t>
            </a:r>
            <a:r>
              <a:rPr lang="en-US" baseline="0" dirty="0" smtClean="0"/>
              <a:t> symbol, which means the site has earned a “seal of approval.” </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44</a:t>
            </a:fld>
            <a:endParaRPr lang="en-US"/>
          </a:p>
        </p:txBody>
      </p:sp>
    </p:spTree>
    <p:extLst>
      <p:ext uri="{BB962C8B-B14F-4D97-AF65-F5344CB8AC3E}">
        <p14:creationId xmlns:p14="http://schemas.microsoft.com/office/powerpoint/2010/main" val="3852321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Berger and I gave a presentation to a group of about 15 retirees</a:t>
            </a:r>
            <a:r>
              <a:rPr lang="en-US" baseline="0" dirty="0" smtClean="0"/>
              <a:t> at the Pepper Center.  2/3s of the attendees had iPhones, and almost half had </a:t>
            </a:r>
            <a:r>
              <a:rPr lang="en-US" baseline="0" dirty="0" err="1" smtClean="0"/>
              <a:t>iPads</a:t>
            </a:r>
            <a:r>
              <a:rPr lang="en-US" baseline="0" dirty="0" smtClean="0"/>
              <a:t>.  In spite of the fact that they were in their 60s and 70s+, they were very interested in mobile apps for these uses. </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47</a:t>
            </a:fld>
            <a:endParaRPr lang="en-US"/>
          </a:p>
        </p:txBody>
      </p:sp>
    </p:spTree>
    <p:extLst>
      <p:ext uri="{BB962C8B-B14F-4D97-AF65-F5344CB8AC3E}">
        <p14:creationId xmlns:p14="http://schemas.microsoft.com/office/powerpoint/2010/main" val="423369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48</a:t>
            </a:fld>
            <a:endParaRPr lang="en-US"/>
          </a:p>
        </p:txBody>
      </p:sp>
    </p:spTree>
    <p:extLst>
      <p:ext uri="{BB962C8B-B14F-4D97-AF65-F5344CB8AC3E}">
        <p14:creationId xmlns:p14="http://schemas.microsoft.com/office/powerpoint/2010/main" val="411911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you have had</a:t>
            </a:r>
            <a:r>
              <a:rPr lang="en-US" baseline="0" dirty="0" smtClean="0"/>
              <a:t> several assignments that dealt with this field, I am going to skip things like how to translate a handout, and just review the high points of finding and using handouts, and spend more time with one-on-one patient </a:t>
            </a:r>
            <a:r>
              <a:rPr lang="en-US" baseline="0" dirty="0" err="1" smtClean="0"/>
              <a:t>ed</a:t>
            </a:r>
            <a:r>
              <a:rPr lang="en-US" baseline="0" dirty="0" smtClean="0"/>
              <a:t> and new technologies in support of patient education. </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7</a:t>
            </a:fld>
            <a:endParaRPr lang="en-US"/>
          </a:p>
        </p:txBody>
      </p:sp>
    </p:spTree>
    <p:extLst>
      <p:ext uri="{BB962C8B-B14F-4D97-AF65-F5344CB8AC3E}">
        <p14:creationId xmlns:p14="http://schemas.microsoft.com/office/powerpoint/2010/main" val="242955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43ACE87-EBE6-42EA-83C2-F56F9F2B1B05}" type="slidenum">
              <a:rPr lang="en-US" smtClean="0"/>
              <a:pPr>
                <a:defRPr/>
              </a:pPr>
              <a:t>50</a:t>
            </a:fld>
            <a:endParaRPr lang="en-US"/>
          </a:p>
        </p:txBody>
      </p:sp>
    </p:spTree>
    <p:extLst>
      <p:ext uri="{BB962C8B-B14F-4D97-AF65-F5344CB8AC3E}">
        <p14:creationId xmlns:p14="http://schemas.microsoft.com/office/powerpoint/2010/main" val="179056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6">
              <a:defRPr/>
            </a:pPr>
            <a:r>
              <a:rPr lang="en-US" dirty="0"/>
              <a:t>By participating in free review websites such as </a:t>
            </a:r>
            <a:r>
              <a:rPr lang="en-US" dirty="0" err="1"/>
              <a:t>Healthgrades</a:t>
            </a:r>
            <a:r>
              <a:rPr lang="en-US" dirty="0"/>
              <a:t>, Vitals, and even Yelp, </a:t>
            </a:r>
            <a:r>
              <a:rPr lang="en-US" dirty="0" smtClean="0"/>
              <a:t>physicians</a:t>
            </a:r>
            <a:r>
              <a:rPr lang="en-US" baseline="0" dirty="0" smtClean="0"/>
              <a:t> </a:t>
            </a:r>
            <a:r>
              <a:rPr lang="en-US" dirty="0" smtClean="0"/>
              <a:t>can </a:t>
            </a:r>
            <a:r>
              <a:rPr lang="en-US" dirty="0"/>
              <a:t>help maximize your website rankings and ultimately the number of patients visiting </a:t>
            </a:r>
            <a:r>
              <a:rPr lang="en-US" dirty="0" smtClean="0"/>
              <a:t>their sites.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819634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the relationships that they build online are often as genuine as relationships that they build in real life.</a:t>
            </a:r>
          </a:p>
          <a:p>
            <a:r>
              <a:rPr lang="en-US" dirty="0"/>
              <a:t>Identifying with a community of people with like health issues builds trust and community, be it online or in real life.</a:t>
            </a:r>
          </a:p>
          <a:p>
            <a:r>
              <a:rPr lang="en-US" dirty="0"/>
              <a:t>The online patient community is available 24/7/365, and is utilized in all social media vehicles.</a:t>
            </a:r>
          </a:p>
          <a:p>
            <a:r>
              <a:rPr lang="en-US" dirty="0"/>
              <a:t>From Diabetes Social Media Advocacy…</a:t>
            </a:r>
          </a:p>
          <a:p>
            <a:r>
              <a:rPr lang="en-US" dirty="0"/>
              <a:t>“The virtual community is one of the first and largest to champion social media for chronic disease awareness, support, and education. The Diabetes Online Community provides places online for people affected by diabetes to communicate with others who understand the mental, physical, and emotional challenges of this chronic condition. The community also helps people find ways to embrace their condition and spread diabetes awareness. Diabetes/Patient bloggers are the foundation of the DOC. They share their personal experiences of living with diabetes, including health insurance issues, depression, motivation, mishaps, relationships, and much more. Diabetes/Patient bloggers make us laugh, cry, smile, and think, “I remember when that happened to me,” and “It’s good to know I’m not alone.” You need not be a blogger (nor a person living with diabetes) to participate in the Diabetes Online Community and DSMA. A computer with internet access or a smartphone is the only requirement.</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091267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http://www.youtube.com/watch?v=BnKqco8G7t4&amp;feature=plcp</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56</a:t>
            </a:fld>
            <a:endParaRPr lang="en-US"/>
          </a:p>
        </p:txBody>
      </p:sp>
    </p:spTree>
    <p:extLst>
      <p:ext uri="{BB962C8B-B14F-4D97-AF65-F5344CB8AC3E}">
        <p14:creationId xmlns:p14="http://schemas.microsoft.com/office/powerpoint/2010/main" val="641716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of a doctor who suffers</a:t>
            </a:r>
            <a:r>
              <a:rPr lang="en-US" baseline="0" dirty="0" smtClean="0"/>
              <a:t> from and treats patients with RA, who created a social networking web site for patients with RA.  (show about 1 minute of this).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483308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site is</a:t>
            </a:r>
            <a:r>
              <a:rPr lang="en-US" baseline="0" dirty="0" smtClean="0"/>
              <a:t> for-profit.  However, it is designed to collect and share outcomes data on specific treatment experiences from patients as well as help patients with conditions share their experiences with other patients.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75195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site in its</a:t>
            </a:r>
            <a:r>
              <a:rPr lang="en-US" baseline="0" dirty="0" smtClean="0"/>
              <a:t> infancy that is an attempt to curate/rate/evaluate medical social media sites for providing instructional materials and bring together communities of people with the same conditions is webicina.com.  This site, instead of using experts, relies on crowdsourcing for reviews of sites. </a:t>
            </a:r>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61</a:t>
            </a:fld>
            <a:endParaRPr lang="en-US"/>
          </a:p>
        </p:txBody>
      </p:sp>
    </p:spTree>
    <p:extLst>
      <p:ext uri="{BB962C8B-B14F-4D97-AF65-F5344CB8AC3E}">
        <p14:creationId xmlns:p14="http://schemas.microsoft.com/office/powerpoint/2010/main" val="2269966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62</a:t>
            </a:fld>
            <a:endParaRPr lang="en-US"/>
          </a:p>
        </p:txBody>
      </p:sp>
    </p:spTree>
    <p:extLst>
      <p:ext uri="{BB962C8B-B14F-4D97-AF65-F5344CB8AC3E}">
        <p14:creationId xmlns:p14="http://schemas.microsoft.com/office/powerpoint/2010/main" val="79541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2400">
                <a:solidFill>
                  <a:schemeClr val="tx1"/>
                </a:solidFill>
                <a:latin typeface="Times New Roman" pitchFamily="18" charset="0"/>
              </a:defRPr>
            </a:lvl1pPr>
            <a:lvl2pPr marL="742909" indent="-285734" defTabSz="930224" eaLnBrk="0" hangingPunct="0">
              <a:defRPr sz="2400">
                <a:solidFill>
                  <a:schemeClr val="tx1"/>
                </a:solidFill>
                <a:latin typeface="Times New Roman" pitchFamily="18" charset="0"/>
              </a:defRPr>
            </a:lvl2pPr>
            <a:lvl3pPr marL="1142937" indent="-228587" defTabSz="930224" eaLnBrk="0" hangingPunct="0">
              <a:defRPr sz="2400">
                <a:solidFill>
                  <a:schemeClr val="tx1"/>
                </a:solidFill>
                <a:latin typeface="Times New Roman" pitchFamily="18" charset="0"/>
              </a:defRPr>
            </a:lvl3pPr>
            <a:lvl4pPr marL="1600111" indent="-228587" defTabSz="930224" eaLnBrk="0" hangingPunct="0">
              <a:defRPr sz="2400">
                <a:solidFill>
                  <a:schemeClr val="tx1"/>
                </a:solidFill>
                <a:latin typeface="Times New Roman" pitchFamily="18" charset="0"/>
              </a:defRPr>
            </a:lvl4pPr>
            <a:lvl5pPr marL="2057287" indent="-228587" defTabSz="930224" eaLnBrk="0" hangingPunct="0">
              <a:defRPr sz="2400">
                <a:solidFill>
                  <a:schemeClr val="tx1"/>
                </a:solidFill>
                <a:latin typeface="Times New Roman" pitchFamily="18" charset="0"/>
              </a:defRPr>
            </a:lvl5pPr>
            <a:lvl6pPr marL="2514461" indent="-228587" defTabSz="930224" eaLnBrk="0" fontAlgn="base" hangingPunct="0">
              <a:spcBef>
                <a:spcPct val="0"/>
              </a:spcBef>
              <a:spcAft>
                <a:spcPct val="0"/>
              </a:spcAft>
              <a:defRPr sz="2400">
                <a:solidFill>
                  <a:schemeClr val="tx1"/>
                </a:solidFill>
                <a:latin typeface="Times New Roman" pitchFamily="18" charset="0"/>
              </a:defRPr>
            </a:lvl6pPr>
            <a:lvl7pPr marL="2971635" indent="-228587" defTabSz="930224" eaLnBrk="0" fontAlgn="base" hangingPunct="0">
              <a:spcBef>
                <a:spcPct val="0"/>
              </a:spcBef>
              <a:spcAft>
                <a:spcPct val="0"/>
              </a:spcAft>
              <a:defRPr sz="2400">
                <a:solidFill>
                  <a:schemeClr val="tx1"/>
                </a:solidFill>
                <a:latin typeface="Times New Roman" pitchFamily="18" charset="0"/>
              </a:defRPr>
            </a:lvl7pPr>
            <a:lvl8pPr marL="3428811" indent="-228587" defTabSz="930224" eaLnBrk="0" fontAlgn="base" hangingPunct="0">
              <a:spcBef>
                <a:spcPct val="0"/>
              </a:spcBef>
              <a:spcAft>
                <a:spcPct val="0"/>
              </a:spcAft>
              <a:defRPr sz="2400">
                <a:solidFill>
                  <a:schemeClr val="tx1"/>
                </a:solidFill>
                <a:latin typeface="Times New Roman" pitchFamily="18" charset="0"/>
              </a:defRPr>
            </a:lvl8pPr>
            <a:lvl9pPr marL="3885985" indent="-228587" defTabSz="930224" eaLnBrk="0" fontAlgn="base" hangingPunct="0">
              <a:spcBef>
                <a:spcPct val="0"/>
              </a:spcBef>
              <a:spcAft>
                <a:spcPct val="0"/>
              </a:spcAft>
              <a:defRPr sz="2400">
                <a:solidFill>
                  <a:schemeClr val="tx1"/>
                </a:solidFill>
                <a:latin typeface="Times New Roman" pitchFamily="18" charset="0"/>
              </a:defRPr>
            </a:lvl9pPr>
          </a:lstStyle>
          <a:p>
            <a:pPr eaLnBrk="1" hangingPunct="1"/>
            <a:fld id="{6BD9B01F-DD10-4594-A30A-E52623E64EB0}" type="slidenum">
              <a:rPr lang="en-US" sz="1200">
                <a:latin typeface="Arial" charset="0"/>
              </a:rPr>
              <a:pPr eaLnBrk="1" hangingPunct="1"/>
              <a:t>64</a:t>
            </a:fld>
            <a:endParaRPr lang="en-US" sz="12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9</a:t>
            </a:fld>
            <a:endParaRPr lang="en-US"/>
          </a:p>
        </p:txBody>
      </p:sp>
    </p:spTree>
    <p:extLst>
      <p:ext uri="{BB962C8B-B14F-4D97-AF65-F5344CB8AC3E}">
        <p14:creationId xmlns:p14="http://schemas.microsoft.com/office/powerpoint/2010/main" val="228038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10</a:t>
            </a:fld>
            <a:endParaRPr lang="en-US"/>
          </a:p>
        </p:txBody>
      </p:sp>
    </p:spTree>
    <p:extLst>
      <p:ext uri="{BB962C8B-B14F-4D97-AF65-F5344CB8AC3E}">
        <p14:creationId xmlns:p14="http://schemas.microsoft.com/office/powerpoint/2010/main" val="2477579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 line,</a:t>
            </a:r>
            <a:r>
              <a:rPr lang="en-US" baseline="0" dirty="0" smtClean="0"/>
              <a:t> never assume your patient is understanding what you are telling them.</a:t>
            </a:r>
            <a:endParaRPr lang="en-US" dirty="0"/>
          </a:p>
        </p:txBody>
      </p:sp>
      <p:sp>
        <p:nvSpPr>
          <p:cNvPr id="4" name="Slide Number Placeholder 3"/>
          <p:cNvSpPr>
            <a:spLocks noGrp="1"/>
          </p:cNvSpPr>
          <p:nvPr>
            <p:ph type="sldNum" sz="quarter" idx="10"/>
          </p:nvPr>
        </p:nvSpPr>
        <p:spPr/>
        <p:txBody>
          <a:bodyPr/>
          <a:lstStyle/>
          <a:p>
            <a:pPr>
              <a:defRPr/>
            </a:pPr>
            <a:fld id="{043ACE87-EBE6-42EA-83C2-F56F9F2B1B05}" type="slidenum">
              <a:rPr lang="en-US" smtClean="0"/>
              <a:pPr>
                <a:defRPr/>
              </a:pPr>
              <a:t>12</a:t>
            </a:fld>
            <a:endParaRPr lang="en-US"/>
          </a:p>
        </p:txBody>
      </p:sp>
    </p:spTree>
    <p:extLst>
      <p:ext uri="{BB962C8B-B14F-4D97-AF65-F5344CB8AC3E}">
        <p14:creationId xmlns:p14="http://schemas.microsoft.com/office/powerpoint/2010/main" val="231697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Hyperlink to video is http://www.youtube.com/watch?v=BgTuD7l7LG8</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13</a:t>
            </a:fld>
            <a:endParaRPr lang="en-US"/>
          </a:p>
        </p:txBody>
      </p:sp>
    </p:spTree>
    <p:extLst>
      <p:ext uri="{BB962C8B-B14F-4D97-AF65-F5344CB8AC3E}">
        <p14:creationId xmlns:p14="http://schemas.microsoft.com/office/powerpoint/2010/main" val="124546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main factor was the patient’s HbA1c</a:t>
            </a:r>
            <a:r>
              <a:rPr lang="en-US" baseline="0" dirty="0" smtClean="0"/>
              <a:t> in spite of the patient’s insistence that she was taking her meds and dieting.</a:t>
            </a:r>
            <a:r>
              <a:rPr lang="en-US" dirty="0" smtClean="0"/>
              <a:t> The patient’s misconceptions were her lack of</a:t>
            </a:r>
            <a:r>
              <a:rPr lang="en-US" baseline="0" dirty="0" smtClean="0"/>
              <a:t> understanding about her meds, specifically confusion about </a:t>
            </a:r>
            <a:r>
              <a:rPr lang="en-US" dirty="0" smtClean="0"/>
              <a:t>Metformin having the same side effects as Insulin which her mother took.</a:t>
            </a:r>
            <a:r>
              <a:rPr lang="en-US" baseline="0" dirty="0" smtClean="0"/>
              <a:t> She also did not know the </a:t>
            </a:r>
            <a:r>
              <a:rPr lang="en-US" dirty="0" smtClean="0"/>
              <a:t>Sugar content of orange juice and Gatorade,</a:t>
            </a:r>
            <a:r>
              <a:rPr lang="en-US" baseline="0" dirty="0" smtClean="0"/>
              <a:t> thinking them healthy. </a:t>
            </a:r>
            <a:r>
              <a:rPr lang="en-US" dirty="0" smtClean="0"/>
              <a:t>Difference between</a:t>
            </a:r>
            <a:r>
              <a:rPr lang="en-US" baseline="0" dirty="0" smtClean="0"/>
              <a:t> glucose test and HbA1c. These needs were determined by questioning, having the patient describe her day.  </a:t>
            </a:r>
            <a:endParaRPr lang="en-US" dirty="0" smtClean="0"/>
          </a:p>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15</a:t>
            </a:fld>
            <a:endParaRPr lang="en-US"/>
          </a:p>
        </p:txBody>
      </p:sp>
    </p:spTree>
    <p:extLst>
      <p:ext uri="{BB962C8B-B14F-4D97-AF65-F5344CB8AC3E}">
        <p14:creationId xmlns:p14="http://schemas.microsoft.com/office/powerpoint/2010/main" val="944968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D70BC22-31CB-408D-B0A8-8D6C55D09519}" type="slidenum">
              <a:rPr lang="en-US" smtClean="0"/>
              <a:t>16</a:t>
            </a:fld>
            <a:endParaRPr lang="en-US"/>
          </a:p>
        </p:txBody>
      </p:sp>
    </p:spTree>
    <p:extLst>
      <p:ext uri="{BB962C8B-B14F-4D97-AF65-F5344CB8AC3E}">
        <p14:creationId xmlns:p14="http://schemas.microsoft.com/office/powerpoint/2010/main" val="1149292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1447800"/>
            <a:ext cx="9144000" cy="533400"/>
          </a:xfrm>
          <a:prstGeom prst="rect">
            <a:avLst/>
          </a:prstGeom>
          <a:gradFill flip="none" rotWithShape="1">
            <a:gsLst>
              <a:gs pos="100000">
                <a:srgbClr val="CDC092">
                  <a:alpha val="5000"/>
                </a:srgbClr>
              </a:gs>
              <a:gs pos="47000">
                <a:srgbClr val="CDC09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1447800"/>
          </a:xfrm>
          <a:prstGeom prst="rect">
            <a:avLst/>
          </a:prstGeom>
          <a:gradFill flip="none" rotWithShape="1">
            <a:gsLst>
              <a:gs pos="100000">
                <a:srgbClr val="2B0007"/>
              </a:gs>
              <a:gs pos="50000">
                <a:srgbClr val="540115"/>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533400" y="895350"/>
            <a:ext cx="8686800" cy="400050"/>
          </a:xfrm>
          <a:prstGeom prst="rect">
            <a:avLst/>
          </a:prstGeom>
          <a:noFill/>
        </p:spPr>
        <p:txBody>
          <a:bodyPr>
            <a:spAutoFit/>
          </a:bodyPr>
          <a:lstStyle/>
          <a:p>
            <a:pPr algn="ctr" fontAlgn="auto">
              <a:spcBef>
                <a:spcPts val="0"/>
              </a:spcBef>
              <a:spcAft>
                <a:spcPts val="0"/>
              </a:spcAft>
              <a:defRPr/>
            </a:pPr>
            <a:r>
              <a:rPr lang="en-US" sz="2000" b="1" cap="small" dirty="0">
                <a:solidFill>
                  <a:srgbClr val="CDC092"/>
                </a:solidFill>
                <a:latin typeface="Garamond" pitchFamily="18" charset="0"/>
                <a:cs typeface="+mn-cs"/>
              </a:rPr>
              <a:t>The Florida State University College of medicine</a:t>
            </a:r>
          </a:p>
        </p:txBody>
      </p:sp>
      <p:sp>
        <p:nvSpPr>
          <p:cNvPr id="7" name="TextBox 6"/>
          <p:cNvSpPr txBox="1"/>
          <p:nvPr/>
        </p:nvSpPr>
        <p:spPr>
          <a:xfrm>
            <a:off x="381000" y="1274763"/>
            <a:ext cx="9144000" cy="523875"/>
          </a:xfrm>
          <a:prstGeom prst="rect">
            <a:avLst/>
          </a:prstGeom>
          <a:noFill/>
        </p:spPr>
        <p:txBody>
          <a:bodyPr>
            <a:spAutoFit/>
          </a:bodyPr>
          <a:lstStyle/>
          <a:p>
            <a:pPr algn="ctr" fontAlgn="auto">
              <a:spcBef>
                <a:spcPts val="0"/>
              </a:spcBef>
              <a:spcAft>
                <a:spcPts val="0"/>
              </a:spcAft>
              <a:defRPr/>
            </a:pPr>
            <a:r>
              <a:rPr lang="en-US" sz="1400" dirty="0">
                <a:latin typeface="+mn-lt"/>
                <a:cs typeface="+mn-cs"/>
              </a:rPr>
              <a:t> </a:t>
            </a:r>
            <a:endParaRPr lang="en-US" sz="1400" b="1" i="1" dirty="0">
              <a:latin typeface="Garamond" pitchFamily="18" charset="0"/>
              <a:cs typeface="+mn-cs"/>
            </a:endParaRPr>
          </a:p>
          <a:p>
            <a:pPr algn="ctr" fontAlgn="auto">
              <a:spcBef>
                <a:spcPts val="0"/>
              </a:spcBef>
              <a:spcAft>
                <a:spcPts val="0"/>
              </a:spcAft>
              <a:defRPr/>
            </a:pPr>
            <a:r>
              <a:rPr lang="en-US" sz="1400" b="1" i="1" dirty="0">
                <a:latin typeface="Garamond" pitchFamily="18" charset="0"/>
                <a:cs typeface="+mn-cs"/>
              </a:rPr>
              <a:t>Educating and developing exemplary physicians who practice patient-centered health care</a:t>
            </a:r>
            <a:endParaRPr lang="en-US" sz="1400" b="1" i="1" dirty="0">
              <a:solidFill>
                <a:srgbClr val="2B0007"/>
              </a:solidFill>
              <a:latin typeface="Garamond" pitchFamily="18" charset="0"/>
              <a:cs typeface="+mn-cs"/>
            </a:endParaRPr>
          </a:p>
        </p:txBody>
      </p:sp>
      <p:pic>
        <p:nvPicPr>
          <p:cNvPr id="8" name="Picture 5" descr="C:\Users\amber.smalley\Desktop\Gold Seal.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Date Placeholder 3"/>
          <p:cNvSpPr>
            <a:spLocks noGrp="1"/>
          </p:cNvSpPr>
          <p:nvPr>
            <p:ph type="dt" sz="half" idx="10"/>
          </p:nvPr>
        </p:nvSpPr>
        <p:spPr/>
        <p:txBody>
          <a:bodyPr/>
          <a:lstStyle>
            <a:lvl1pPr>
              <a:defRPr smtClean="0">
                <a:solidFill>
                  <a:schemeClr val="tx1">
                    <a:lumMod val="75000"/>
                    <a:lumOff val="25000"/>
                  </a:schemeClr>
                </a:solidFill>
              </a:defRPr>
            </a:lvl1pPr>
          </a:lstStyle>
          <a:p>
            <a:fld id="{13E8CEEC-9B39-4C18-857D-481ACB2153C8}" type="datetimeFigureOut">
              <a:rPr lang="en-US" smtClean="0"/>
              <a:t>3/25/2014</a:t>
            </a:fld>
            <a:endParaRPr lang="en-US"/>
          </a:p>
        </p:txBody>
      </p:sp>
      <p:sp>
        <p:nvSpPr>
          <p:cNvPr id="10"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a:p>
        </p:txBody>
      </p:sp>
      <p:sp>
        <p:nvSpPr>
          <p:cNvPr id="11" name="Slide Number Placeholder 5"/>
          <p:cNvSpPr>
            <a:spLocks noGrp="1"/>
          </p:cNvSpPr>
          <p:nvPr>
            <p:ph type="sldNum" sz="quarter" idx="12"/>
          </p:nvPr>
        </p:nvSpPr>
        <p:spPr/>
        <p:txBody>
          <a:bodyPr/>
          <a:lstStyle>
            <a:lvl1pPr>
              <a:defRPr smtClean="0">
                <a:solidFill>
                  <a:schemeClr val="tx1">
                    <a:lumMod val="75000"/>
                    <a:lumOff val="25000"/>
                  </a:schemeClr>
                </a:solidFill>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1419637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338641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5400"/>
            <a:ext cx="2057400" cy="4830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95400"/>
            <a:ext cx="6019800" cy="4830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418617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288110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36216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8133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81200"/>
            <a:ext cx="4040188"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599"/>
            <a:ext cx="4040188"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981200"/>
            <a:ext cx="4041775"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14599"/>
            <a:ext cx="4041775"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111528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56343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1943503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3008313" cy="5969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295400"/>
            <a:ext cx="5111750"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2279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95399"/>
            <a:ext cx="5486400" cy="34321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3E8CEEC-9B39-4C18-857D-481ACB2153C8}" type="datetimeFigureOut">
              <a:rPr lang="en-US" smtClean="0"/>
              <a:t>3/25/2014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663E23E-2FCA-4440-83DD-E6E0A4CD2077}" type="slidenum">
              <a:rPr lang="en-US" smtClean="0"/>
              <a:t>‹#›</a:t>
            </a:fld>
            <a:endParaRPr lang="en-US"/>
          </a:p>
        </p:txBody>
      </p:sp>
    </p:spTree>
    <p:extLst>
      <p:ext uri="{BB962C8B-B14F-4D97-AF65-F5344CB8AC3E}">
        <p14:creationId xmlns:p14="http://schemas.microsoft.com/office/powerpoint/2010/main" val="47672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95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981200"/>
            <a:ext cx="82296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13E8CEEC-9B39-4C18-857D-481ACB2153C8}" type="datetimeFigureOut">
              <a:rPr lang="en-US" smtClean="0"/>
              <a:t>3/25/2014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A663E23E-2FCA-4440-83DD-E6E0A4CD2077}" type="slidenum">
              <a:rPr lang="en-US" smtClean="0"/>
              <a:t>‹#›</a:t>
            </a:fld>
            <a:endParaRPr lang="en-US"/>
          </a:p>
        </p:txBody>
      </p:sp>
      <p:sp>
        <p:nvSpPr>
          <p:cNvPr id="7" name="Rectangle 6"/>
          <p:cNvSpPr/>
          <p:nvPr/>
        </p:nvSpPr>
        <p:spPr>
          <a:xfrm>
            <a:off x="0" y="685800"/>
            <a:ext cx="9144000" cy="533400"/>
          </a:xfrm>
          <a:prstGeom prst="rect">
            <a:avLst/>
          </a:prstGeom>
          <a:gradFill flip="none" rotWithShape="1">
            <a:gsLst>
              <a:gs pos="100000">
                <a:srgbClr val="CDC092">
                  <a:alpha val="5000"/>
                </a:srgbClr>
              </a:gs>
              <a:gs pos="47000">
                <a:srgbClr val="CDC09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685800"/>
          </a:xfrm>
          <a:prstGeom prst="rect">
            <a:avLst/>
          </a:prstGeom>
          <a:gradFill flip="none" rotWithShape="1">
            <a:gsLst>
              <a:gs pos="100000">
                <a:srgbClr val="2B0007"/>
              </a:gs>
              <a:gs pos="50000">
                <a:srgbClr val="540115"/>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381000" y="209550"/>
            <a:ext cx="9144000" cy="400050"/>
          </a:xfrm>
          <a:prstGeom prst="rect">
            <a:avLst/>
          </a:prstGeom>
          <a:noFill/>
        </p:spPr>
        <p:txBody>
          <a:bodyPr>
            <a:spAutoFit/>
          </a:bodyPr>
          <a:lstStyle/>
          <a:p>
            <a:pPr algn="ctr" fontAlgn="auto">
              <a:spcBef>
                <a:spcPts val="0"/>
              </a:spcBef>
              <a:spcAft>
                <a:spcPts val="0"/>
              </a:spcAft>
              <a:defRPr/>
            </a:pPr>
            <a:r>
              <a:rPr lang="en-US" sz="2000" b="1" cap="small" dirty="0">
                <a:solidFill>
                  <a:srgbClr val="CDC092"/>
                </a:solidFill>
                <a:latin typeface="Garamond" pitchFamily="18" charset="0"/>
                <a:cs typeface="+mn-cs"/>
              </a:rPr>
              <a:t>The Florida State University College of medicine</a:t>
            </a:r>
          </a:p>
        </p:txBody>
      </p:sp>
      <p:sp>
        <p:nvSpPr>
          <p:cNvPr id="10" name="TextBox 9"/>
          <p:cNvSpPr txBox="1"/>
          <p:nvPr/>
        </p:nvSpPr>
        <p:spPr>
          <a:xfrm>
            <a:off x="381000" y="512763"/>
            <a:ext cx="9144000" cy="523875"/>
          </a:xfrm>
          <a:prstGeom prst="rect">
            <a:avLst/>
          </a:prstGeom>
          <a:noFill/>
        </p:spPr>
        <p:txBody>
          <a:bodyPr>
            <a:spAutoFit/>
          </a:bodyPr>
          <a:lstStyle/>
          <a:p>
            <a:pPr algn="ctr" fontAlgn="auto">
              <a:spcBef>
                <a:spcPts val="0"/>
              </a:spcBef>
              <a:spcAft>
                <a:spcPts val="0"/>
              </a:spcAft>
              <a:defRPr/>
            </a:pPr>
            <a:r>
              <a:rPr lang="en-US" sz="1400" dirty="0">
                <a:latin typeface="+mn-lt"/>
                <a:cs typeface="+mn-cs"/>
              </a:rPr>
              <a:t> </a:t>
            </a:r>
            <a:endParaRPr lang="en-US" sz="1400" b="1" i="1" dirty="0">
              <a:latin typeface="Garamond" pitchFamily="18" charset="0"/>
              <a:cs typeface="+mn-cs"/>
            </a:endParaRPr>
          </a:p>
          <a:p>
            <a:pPr algn="ctr" fontAlgn="auto">
              <a:spcBef>
                <a:spcPts val="0"/>
              </a:spcBef>
              <a:spcAft>
                <a:spcPts val="0"/>
              </a:spcAft>
              <a:defRPr/>
            </a:pPr>
            <a:r>
              <a:rPr lang="en-US" sz="1400" b="1" i="1" dirty="0">
                <a:latin typeface="Garamond" pitchFamily="18" charset="0"/>
                <a:cs typeface="+mn-cs"/>
              </a:rPr>
              <a:t>Educating and developing exemplary physicians who practice patient-centered health care</a:t>
            </a:r>
            <a:endParaRPr lang="en-US" sz="1400" b="1" i="1" dirty="0">
              <a:solidFill>
                <a:srgbClr val="2B0007"/>
              </a:solidFill>
              <a:latin typeface="Garamond" pitchFamily="18" charset="0"/>
              <a:cs typeface="+mn-cs"/>
            </a:endParaRPr>
          </a:p>
        </p:txBody>
      </p:sp>
      <p:pic>
        <p:nvPicPr>
          <p:cNvPr id="1037" name="Picture 5" descr="C:\Users\amber.smalley\Desktop\Gold Seal.tif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6324600"/>
            <a:ext cx="9144000" cy="533400"/>
          </a:xfrm>
          <a:prstGeom prst="rect">
            <a:avLst/>
          </a:prstGeom>
          <a:gradFill flip="none" rotWithShape="1">
            <a:gsLst>
              <a:gs pos="100000">
                <a:srgbClr val="CDC092">
                  <a:alpha val="0"/>
                </a:srgbClr>
              </a:gs>
              <a:gs pos="47000">
                <a:srgbClr val="CDC09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www.youtube.com/v/dMAS2S51bM8?hl=en_US&amp;" TargetMode="External"/><Relationship Id="rId5" Type="http://schemas.openxmlformats.org/officeDocument/2006/relationships/image" Target="../media/image7.png"/><Relationship Id="rId4" Type="http://schemas.openxmlformats.org/officeDocument/2006/relationships/hyperlink" Target="http://www.youtube.com/watch?v=dMAS2S51bM8"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cGtTZ_vxjy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youtube.com/watch?v=BgTuD7l7LG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7_VNSGB7pgo" TargetMode="External"/><Relationship Id="rId2" Type="http://schemas.openxmlformats.org/officeDocument/2006/relationships/slideLayout" Target="../slideLayouts/slideLayout2.xml"/><Relationship Id="rId1" Type="http://schemas.openxmlformats.org/officeDocument/2006/relationships/video" Target="http://www.youtube.com/v/7_VNSGB7pgo?hl=en_US&amp;" TargetMode="External"/><Relationship Id="rId5"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faculty.washington.edu/chudler/puzmatch.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aafp.org/fpm/1998/0900/p65.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juicystudio.com/services/readability.php"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www.readability-score.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hyperlink" Target="http://www.nlm.nih.gov/medlineplus/tutorials/asthma/htm/_yes_50_no_0.ht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familydoctor.org/familydoctor/en/diseases-conditions/acute-bronchitis/symptom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lm.nih.gov/medlinepl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pewinternet.org/Reports/2011/HealthTopics.asp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http://www.youtube.com/v/EIkq1ZePjEk?hl=en_US&amp;" TargetMode="External"/><Relationship Id="rId6" Type="http://schemas.openxmlformats.org/officeDocument/2006/relationships/hyperlink" Target="https://www.youtube.com/watch?v=EIkq1ZePjEk" TargetMode="External"/><Relationship Id="rId5" Type="http://schemas.openxmlformats.org/officeDocument/2006/relationships/image" Target="../media/image6.png"/><Relationship Id="rId4" Type="http://schemas.openxmlformats.org/officeDocument/2006/relationships/hyperlink" Target="https://www.youtube.com/user/FSUMedMedi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familydoctor.org/familydoctor/en/healthcare-management/self-care/health-information-on-the-web-finding-reliable-information.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happtiqu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medicalappjournal.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imedicalapps.com/2013/03/cardiac-catheterization-app-visual-animations-patient-educatio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www.youtube.com/v/OcV2A85tln0?&amp;hl=en_US" TargetMode="External"/><Relationship Id="rId5" Type="http://schemas.openxmlformats.org/officeDocument/2006/relationships/image" Target="../media/image28.png"/><Relationship Id="rId4" Type="http://schemas.openxmlformats.org/officeDocument/2006/relationships/hyperlink" Target="http://www.youtube.com/watch?v=OcV2A85tln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pinterest.com/farristimimi/"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yelp.com/" TargetMode="External"/><Relationship Id="rId4" Type="http://schemas.openxmlformats.org/officeDocument/2006/relationships/hyperlink" Target="http://vitals.com/"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ideo" Target="http://www.youtube.com/v/BnKqco8G7t4?hl=en_US&amp;" TargetMode="Externa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hyperlink" Target="http://www.youtube.com/watch?v=BnKqco8G7t4&amp;feature=plcp"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tudiabetes.org/"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hyperlink" Target="http://www.youtube.com/watch?v=o1sxaExEBLI&amp;feature=plcp&amp;context=C4667c77VDvjVQa1PpcFO7rp9K0136ztvsnjrmWSgaVgjeW-eOHNk%3D" TargetMode="External"/><Relationship Id="rId3" Type="http://schemas.openxmlformats.org/officeDocument/2006/relationships/notesSlide" Target="../notesSlides/notesSlide3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www.youtube.com/v/o1sxaExEBLI?hl=en_US&amp;" TargetMode="External"/><Relationship Id="rId6" Type="http://schemas.openxmlformats.org/officeDocument/2006/relationships/hyperlink" Target="http://bit.ly/MgNS8t" TargetMode="External"/><Relationship Id="rId5" Type="http://schemas.openxmlformats.org/officeDocument/2006/relationships/image" Target="../media/image32.png"/><Relationship Id="rId4" Type="http://schemas.openxmlformats.org/officeDocument/2006/relationships/hyperlink" Target="http://pinterest.com/pin/38702878017898005/" TargetMode="External"/><Relationship Id="rId9"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webicina.com/?select=patien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www.webicina.com/cystic-fibrosi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cGtTZ_vxjyA" TargetMode="Externa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med.fsu.edu/userFiles/file/Patient_Ed.pdf" TargetMode="External"/><Relationship Id="rId5" Type="http://schemas.openxmlformats.org/officeDocument/2006/relationships/hyperlink" Target="http://www.youtube.com/watch?v=7_VNSGB7pgo" TargetMode="External"/><Relationship Id="rId4" Type="http://schemas.openxmlformats.org/officeDocument/2006/relationships/hyperlink" Target="http://www.youtube.com/watch?v=dMAS2S51bM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538" y="1905000"/>
            <a:ext cx="7772400" cy="993775"/>
          </a:xfrm>
        </p:spPr>
        <p:txBody>
          <a:bodyPr/>
          <a:lstStyle/>
          <a:p>
            <a:r>
              <a:rPr lang="en-US" dirty="0" smtClean="0"/>
              <a:t>Patient Education Wrap-up</a:t>
            </a:r>
            <a:endParaRPr lang="en-US" dirty="0"/>
          </a:p>
        </p:txBody>
      </p:sp>
      <p:sp>
        <p:nvSpPr>
          <p:cNvPr id="3" name="Subtitle 2"/>
          <p:cNvSpPr>
            <a:spLocks noGrp="1"/>
          </p:cNvSpPr>
          <p:nvPr>
            <p:ph type="subTitle" idx="1"/>
          </p:nvPr>
        </p:nvSpPr>
        <p:spPr>
          <a:xfrm>
            <a:off x="1371600" y="4876800"/>
            <a:ext cx="6400800" cy="1600200"/>
          </a:xfrm>
        </p:spPr>
        <p:txBody>
          <a:bodyPr>
            <a:normAutofit/>
          </a:bodyPr>
          <a:lstStyle/>
          <a:p>
            <a:r>
              <a:rPr lang="en-US" dirty="0" smtClean="0"/>
              <a:t>Nancy B. Clark, M.Ed.</a:t>
            </a:r>
          </a:p>
          <a:p>
            <a:r>
              <a:rPr lang="en-US" sz="2400" dirty="0" smtClean="0"/>
              <a:t>Doctoring 202</a:t>
            </a:r>
          </a:p>
          <a:p>
            <a:r>
              <a:rPr lang="en-US" sz="2400" dirty="0" smtClean="0"/>
              <a:t>Spring 2014</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188" y="3200400"/>
            <a:ext cx="5753100" cy="1409700"/>
          </a:xfrm>
          <a:prstGeom prst="roundRect">
            <a:avLst/>
          </a:prstGeom>
          <a:noFill/>
          <a:ln w="38100">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594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1524000"/>
            <a:ext cx="8229600" cy="609600"/>
          </a:xfrm>
        </p:spPr>
        <p:txBody>
          <a:bodyPr/>
          <a:lstStyle/>
          <a:p>
            <a:r>
              <a:rPr lang="en-US" sz="4000" dirty="0" smtClean="0"/>
              <a:t>Diagnose </a:t>
            </a:r>
            <a:r>
              <a:rPr lang="en-US" sz="4000" dirty="0"/>
              <a:t>the education needs of the patient</a:t>
            </a:r>
          </a:p>
        </p:txBody>
      </p:sp>
      <p:sp>
        <p:nvSpPr>
          <p:cNvPr id="216067" name="Rectangle 3"/>
          <p:cNvSpPr>
            <a:spLocks noGrp="1" noChangeArrowheads="1"/>
          </p:cNvSpPr>
          <p:nvPr>
            <p:ph type="body" idx="1"/>
          </p:nvPr>
        </p:nvSpPr>
        <p:spPr/>
        <p:txBody>
          <a:bodyPr/>
          <a:lstStyle/>
          <a:p>
            <a:pPr marL="609600" indent="-609600">
              <a:lnSpc>
                <a:spcPct val="90000"/>
              </a:lnSpc>
              <a:buFont typeface="Wingdings" pitchFamily="2" charset="2"/>
              <a:buNone/>
            </a:pPr>
            <a:endParaRPr lang="en-US" b="1" dirty="0"/>
          </a:p>
          <a:p>
            <a:pPr marL="609600" indent="-609600">
              <a:lnSpc>
                <a:spcPct val="90000"/>
              </a:lnSpc>
              <a:buFont typeface="Wingdings" pitchFamily="2" charset="2"/>
              <a:buNone/>
            </a:pPr>
            <a:r>
              <a:rPr lang="en-US" b="1" dirty="0"/>
              <a:t>“What does the patient need next?”</a:t>
            </a:r>
            <a:r>
              <a:rPr lang="en-US" dirty="0"/>
              <a:t> </a:t>
            </a:r>
          </a:p>
          <a:p>
            <a:pPr marL="609600" indent="-609600">
              <a:lnSpc>
                <a:spcPct val="90000"/>
              </a:lnSpc>
            </a:pPr>
            <a:r>
              <a:rPr lang="en-US" dirty="0"/>
              <a:t>Possible education needs of patients:</a:t>
            </a:r>
          </a:p>
          <a:p>
            <a:pPr marL="990600" lvl="1" indent="-533400">
              <a:lnSpc>
                <a:spcPct val="90000"/>
              </a:lnSpc>
              <a:buFontTx/>
              <a:buAutoNum type="arabicPeriod"/>
            </a:pPr>
            <a:r>
              <a:rPr lang="en-US" dirty="0"/>
              <a:t>To acquire new </a:t>
            </a:r>
            <a:r>
              <a:rPr lang="en-US" u="sng" dirty="0"/>
              <a:t>knowledge.</a:t>
            </a:r>
            <a:r>
              <a:rPr lang="en-US" dirty="0"/>
              <a:t> </a:t>
            </a:r>
          </a:p>
          <a:p>
            <a:pPr marL="990600" lvl="1" indent="-533400">
              <a:lnSpc>
                <a:spcPct val="90000"/>
              </a:lnSpc>
              <a:buFontTx/>
              <a:buAutoNum type="arabicPeriod"/>
            </a:pPr>
            <a:r>
              <a:rPr lang="en-US" dirty="0"/>
              <a:t>To learn a new </a:t>
            </a:r>
            <a:r>
              <a:rPr lang="en-US" u="sng" dirty="0"/>
              <a:t>skill. </a:t>
            </a:r>
          </a:p>
          <a:p>
            <a:pPr marL="990600" lvl="1" indent="-533400">
              <a:lnSpc>
                <a:spcPct val="90000"/>
              </a:lnSpc>
              <a:buFontTx/>
              <a:buAutoNum type="arabicPeriod"/>
            </a:pPr>
            <a:r>
              <a:rPr lang="en-US" dirty="0"/>
              <a:t>To counter a negative </a:t>
            </a:r>
            <a:r>
              <a:rPr lang="en-US" u="sng" dirty="0"/>
              <a:t>attitude, belief or emotion.</a:t>
            </a:r>
          </a:p>
          <a:p>
            <a:pPr marL="990600" lvl="1" indent="-533400">
              <a:lnSpc>
                <a:spcPct val="90000"/>
              </a:lnSpc>
              <a:buFontTx/>
              <a:buAutoNum type="arabicPeriod"/>
            </a:pPr>
            <a:r>
              <a:rPr lang="en-US" dirty="0"/>
              <a:t>To overcome </a:t>
            </a:r>
            <a:r>
              <a:rPr lang="en-US" u="sng" dirty="0"/>
              <a:t>environmental or social barriers.</a:t>
            </a:r>
            <a:endParaRPr lang="en-US" dirty="0"/>
          </a:p>
        </p:txBody>
      </p:sp>
    </p:spTree>
    <p:extLst>
      <p:ext uri="{BB962C8B-B14F-4D97-AF65-F5344CB8AC3E}">
        <p14:creationId xmlns:p14="http://schemas.microsoft.com/office/powerpoint/2010/main" val="3070604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6067">
                                            <p:txEl>
                                              <p:pRg st="5" end="5"/>
                                            </p:txEl>
                                          </p:spTgt>
                                        </p:tgtEl>
                                      </p:cBhvr>
                                    </p:animEffect>
                                    <p:set>
                                      <p:cBhvr>
                                        <p:cTn id="7" dur="1" fill="hold">
                                          <p:stCondLst>
                                            <p:cond delay="499"/>
                                          </p:stCondLst>
                                        </p:cTn>
                                        <p:tgtEl>
                                          <p:spTgt spid="216067">
                                            <p:txEl>
                                              <p:pRg st="5" end="5"/>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6067">
                                            <p:txEl>
                                              <p:pRg st="6" end="6"/>
                                            </p:txEl>
                                          </p:spTgt>
                                        </p:tgtEl>
                                      </p:cBhvr>
                                    </p:animEffect>
                                    <p:set>
                                      <p:cBhvr>
                                        <p:cTn id="10" dur="1" fill="hold">
                                          <p:stCondLst>
                                            <p:cond delay="499"/>
                                          </p:stCondLst>
                                        </p:cTn>
                                        <p:tgtEl>
                                          <p:spTgt spid="216067">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Diagnosing an </a:t>
            </a:r>
            <a:r>
              <a:rPr lang="en-US" dirty="0"/>
              <a:t>E</a:t>
            </a:r>
            <a:r>
              <a:rPr lang="en-US" dirty="0" smtClean="0"/>
              <a:t>ducation </a:t>
            </a:r>
            <a:r>
              <a:rPr lang="en-US" dirty="0"/>
              <a:t>N</a:t>
            </a:r>
            <a:r>
              <a:rPr lang="en-US" dirty="0" smtClean="0"/>
              <a:t>eed</a:t>
            </a:r>
            <a:endParaRPr lang="en-US" dirty="0"/>
          </a:p>
        </p:txBody>
      </p:sp>
      <p:sp>
        <p:nvSpPr>
          <p:cNvPr id="3" name="Content Placeholder 2"/>
          <p:cNvSpPr>
            <a:spLocks noGrp="1"/>
          </p:cNvSpPr>
          <p:nvPr>
            <p:ph idx="1"/>
          </p:nvPr>
        </p:nvSpPr>
        <p:spPr>
          <a:xfrm>
            <a:off x="457200" y="2133600"/>
            <a:ext cx="7772400" cy="3992563"/>
          </a:xfrm>
        </p:spPr>
        <p:txBody>
          <a:bodyPr/>
          <a:lstStyle/>
          <a:p>
            <a:r>
              <a:rPr lang="en-US" dirty="0" smtClean="0"/>
              <a:t>Ask open ended questions</a:t>
            </a:r>
          </a:p>
          <a:p>
            <a:pPr lvl="1" defTabSz="457200">
              <a:tabLst>
                <a:tab pos="6858000" algn="l"/>
              </a:tabLst>
            </a:pPr>
            <a:r>
              <a:rPr lang="en-US" dirty="0" smtClean="0"/>
              <a:t>“Tell me what you know about asthma.”</a:t>
            </a:r>
          </a:p>
          <a:p>
            <a:pPr lvl="1" defTabSz="457200">
              <a:tabLst>
                <a:tab pos="6858000" algn="l"/>
              </a:tabLst>
            </a:pPr>
            <a:r>
              <a:rPr lang="en-US" dirty="0" smtClean="0"/>
              <a:t>“What should you do </a:t>
            </a:r>
            <a:br>
              <a:rPr lang="en-US" dirty="0" smtClean="0"/>
            </a:br>
            <a:r>
              <a:rPr lang="en-US" dirty="0" smtClean="0"/>
              <a:t>when you have difficulty</a:t>
            </a:r>
            <a:br>
              <a:rPr lang="en-US" dirty="0" smtClean="0"/>
            </a:br>
            <a:r>
              <a:rPr lang="en-US" dirty="0" smtClean="0"/>
              <a:t>breathing?”</a:t>
            </a:r>
          </a:p>
          <a:p>
            <a:pPr lvl="1" defTabSz="457200">
              <a:tabLst>
                <a:tab pos="6858000" algn="l"/>
              </a:tabLst>
            </a:pPr>
            <a:r>
              <a:rPr lang="en-US" dirty="0" smtClean="0"/>
              <a:t>“Show me how you use </a:t>
            </a:r>
            <a:br>
              <a:rPr lang="en-US" dirty="0" smtClean="0"/>
            </a:br>
            <a:r>
              <a:rPr lang="en-US" dirty="0" smtClean="0"/>
              <a:t>your inhaler.”</a:t>
            </a:r>
          </a:p>
          <a:p>
            <a:pPr marL="457200" lvl="1" indent="0">
              <a:buNone/>
            </a:pPr>
            <a:endParaRPr lang="en-US" dirty="0"/>
          </a:p>
        </p:txBody>
      </p:sp>
      <p:pic>
        <p:nvPicPr>
          <p:cNvPr id="4" name="dMAS2S51bM8?hl=en_US&amp;"/>
          <p:cNvPicPr>
            <a:picLocks noRot="1" noChangeAspect="1"/>
          </p:cNvPicPr>
          <p:nvPr>
            <a:videoFile r:link="rId1"/>
          </p:nvPr>
        </p:nvPicPr>
        <p:blipFill>
          <a:blip r:embed="rId3"/>
          <a:stretch>
            <a:fillRect/>
          </a:stretch>
        </p:blipFill>
        <p:spPr>
          <a:xfrm>
            <a:off x="5003800" y="3352800"/>
            <a:ext cx="3759200" cy="2819400"/>
          </a:xfrm>
          <a:prstGeom prst="rect">
            <a:avLst/>
          </a:prstGeom>
        </p:spPr>
      </p:pic>
      <p:sp>
        <p:nvSpPr>
          <p:cNvPr id="5" name="TextBox 4"/>
          <p:cNvSpPr txBox="1"/>
          <p:nvPr/>
        </p:nvSpPr>
        <p:spPr>
          <a:xfrm>
            <a:off x="4419600" y="6292334"/>
            <a:ext cx="4525983" cy="338554"/>
          </a:xfrm>
          <a:prstGeom prst="rect">
            <a:avLst/>
          </a:prstGeom>
          <a:noFill/>
        </p:spPr>
        <p:txBody>
          <a:bodyPr wrap="none" rtlCol="0">
            <a:spAutoFit/>
          </a:bodyPr>
          <a:lstStyle/>
          <a:p>
            <a:r>
              <a:rPr lang="en-US" sz="1600" dirty="0">
                <a:hlinkClick r:id="rId4"/>
              </a:rPr>
              <a:t>http://</a:t>
            </a:r>
            <a:r>
              <a:rPr lang="en-US" sz="1600" dirty="0" smtClean="0">
                <a:hlinkClick r:id="rId4"/>
              </a:rPr>
              <a:t>www.youtube.com/watch?v=dMAS2S51bM8</a:t>
            </a:r>
            <a:r>
              <a:rPr lang="en-US" sz="1600" dirty="0" smtClean="0"/>
              <a:t> </a:t>
            </a:r>
            <a:endParaRPr lang="en-US" sz="1600" dirty="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295"/>
          <a:stretch/>
        </p:blipFill>
        <p:spPr bwMode="auto">
          <a:xfrm>
            <a:off x="5003800" y="3234371"/>
            <a:ext cx="3759200" cy="296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2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Health Literacy</a:t>
            </a:r>
            <a:endParaRPr lang="en-US" dirty="0"/>
          </a:p>
        </p:txBody>
      </p:sp>
      <p:sp>
        <p:nvSpPr>
          <p:cNvPr id="7171" name="Content Placeholder 2"/>
          <p:cNvSpPr>
            <a:spLocks noGrp="1"/>
          </p:cNvSpPr>
          <p:nvPr>
            <p:ph idx="1"/>
          </p:nvPr>
        </p:nvSpPr>
        <p:spPr/>
        <p:txBody>
          <a:bodyPr/>
          <a:lstStyle/>
          <a:p>
            <a:pPr>
              <a:buFontTx/>
              <a:buNone/>
            </a:pPr>
            <a:r>
              <a:rPr lang="en-US" smtClean="0"/>
              <a:t>According to the National Assessment of Adult Literacy:</a:t>
            </a:r>
          </a:p>
          <a:p>
            <a:r>
              <a:rPr lang="en-US" smtClean="0"/>
              <a:t>Only 12% of adults have Proficient health literacy. </a:t>
            </a:r>
          </a:p>
          <a:p>
            <a:r>
              <a:rPr lang="en-US" smtClean="0"/>
              <a:t>9 out of 10 adults may lack the skills needed to manage their health and prevent disease.  </a:t>
            </a:r>
          </a:p>
          <a:p>
            <a:r>
              <a:rPr lang="en-US" smtClean="0"/>
              <a:t>14% of adults (30 million people) have Below Basic health literacy. </a:t>
            </a:r>
          </a:p>
          <a:p>
            <a:endParaRPr lang="en-US" smtClean="0"/>
          </a:p>
        </p:txBody>
      </p:sp>
    </p:spTree>
    <p:extLst>
      <p:ext uri="{BB962C8B-B14F-4D97-AF65-F5344CB8AC3E}">
        <p14:creationId xmlns:p14="http://schemas.microsoft.com/office/powerpoint/2010/main" val="2832498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Health Literacy</a:t>
            </a:r>
            <a:endParaRPr lang="en-US" dirty="0"/>
          </a:p>
        </p:txBody>
      </p:sp>
      <p:sp>
        <p:nvSpPr>
          <p:cNvPr id="5" name="TextBox 4"/>
          <p:cNvSpPr txBox="1"/>
          <p:nvPr/>
        </p:nvSpPr>
        <p:spPr>
          <a:xfrm>
            <a:off x="1143000" y="6172200"/>
            <a:ext cx="7086600" cy="923330"/>
          </a:xfrm>
          <a:prstGeom prst="rect">
            <a:avLst/>
          </a:prstGeom>
          <a:noFill/>
        </p:spPr>
        <p:txBody>
          <a:bodyPr wrap="square" rtlCol="0">
            <a:spAutoFit/>
          </a:bodyPr>
          <a:lstStyle/>
          <a:p>
            <a:r>
              <a:rPr lang="en-US" dirty="0" smtClean="0"/>
              <a:t>Excerpts from  </a:t>
            </a:r>
            <a:r>
              <a:rPr lang="en-US" dirty="0"/>
              <a:t>"Health literacy and patient safety: Help patients </a:t>
            </a:r>
            <a:r>
              <a:rPr lang="en-US" dirty="0" smtClean="0"/>
              <a:t>understand“ by AMA.  At </a:t>
            </a:r>
            <a:r>
              <a:rPr lang="en-US" dirty="0">
                <a:hlinkClick r:id="rId3"/>
              </a:rPr>
              <a:t>http://www.youtube.com/watch?v=cGtTZ_vxjyA</a:t>
            </a:r>
            <a:endParaRPr lang="en-US" dirty="0"/>
          </a:p>
          <a:p>
            <a:endParaRPr lang="en-US" dirty="0"/>
          </a:p>
        </p:txBody>
      </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78306"/>
            <a:ext cx="6858000" cy="416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43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Asking Questions to Assess Knowledge Gaps</a:t>
            </a:r>
            <a:endParaRPr lang="en-US" sz="3200" dirty="0"/>
          </a:p>
        </p:txBody>
      </p:sp>
      <p:sp>
        <p:nvSpPr>
          <p:cNvPr id="3" name="Content Placeholder 2"/>
          <p:cNvSpPr>
            <a:spLocks noGrp="1"/>
          </p:cNvSpPr>
          <p:nvPr>
            <p:ph idx="1"/>
          </p:nvPr>
        </p:nvSpPr>
        <p:spPr>
          <a:xfrm>
            <a:off x="762000" y="6172200"/>
            <a:ext cx="8229600" cy="411163"/>
          </a:xfrm>
        </p:spPr>
        <p:txBody>
          <a:bodyPr/>
          <a:lstStyle/>
          <a:p>
            <a:pPr marL="0" indent="0" algn="ctr">
              <a:buNone/>
            </a:pPr>
            <a:r>
              <a:rPr lang="en-US" sz="2000" dirty="0">
                <a:hlinkClick r:id="rId3"/>
              </a:rPr>
              <a:t>http://</a:t>
            </a:r>
            <a:r>
              <a:rPr lang="en-US" sz="2000" dirty="0" smtClean="0">
                <a:hlinkClick r:id="rId3"/>
              </a:rPr>
              <a:t>www.youtube.com/watch?v=7_VNSGB7pgo</a:t>
            </a:r>
            <a:r>
              <a:rPr lang="en-US" sz="2000" dirty="0" smtClean="0"/>
              <a:t> </a:t>
            </a:r>
            <a:endParaRPr lang="en-US" sz="2000" dirty="0"/>
          </a:p>
        </p:txBody>
      </p:sp>
      <p:pic>
        <p:nvPicPr>
          <p:cNvPr id="4" name="7_VNSGB7pgo?hl=en_US&amp;"/>
          <p:cNvPicPr>
            <a:picLocks noRot="1" noChangeAspect="1"/>
          </p:cNvPicPr>
          <p:nvPr>
            <a:videoFile r:link="rId1"/>
          </p:nvPr>
        </p:nvPicPr>
        <p:blipFill>
          <a:blip r:embed="rId4"/>
          <a:stretch>
            <a:fillRect/>
          </a:stretch>
        </p:blipFill>
        <p:spPr>
          <a:xfrm>
            <a:off x="2133600" y="2057400"/>
            <a:ext cx="4902200" cy="367665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925" y="1812976"/>
            <a:ext cx="630555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0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Education Needs</a:t>
            </a:r>
            <a:endParaRPr lang="en-US" dirty="0"/>
          </a:p>
        </p:txBody>
      </p:sp>
      <p:sp>
        <p:nvSpPr>
          <p:cNvPr id="3" name="Content Placeholder 2"/>
          <p:cNvSpPr>
            <a:spLocks noGrp="1"/>
          </p:cNvSpPr>
          <p:nvPr>
            <p:ph idx="1"/>
          </p:nvPr>
        </p:nvSpPr>
        <p:spPr>
          <a:xfrm>
            <a:off x="457200" y="2057400"/>
            <a:ext cx="8229600" cy="4068763"/>
          </a:xfrm>
        </p:spPr>
        <p:txBody>
          <a:bodyPr/>
          <a:lstStyle/>
          <a:p>
            <a:r>
              <a:rPr lang="en-US" dirty="0" smtClean="0"/>
              <a:t>In video…</a:t>
            </a:r>
          </a:p>
          <a:p>
            <a:r>
              <a:rPr lang="en-US" dirty="0"/>
              <a:t>What was the main </a:t>
            </a:r>
            <a:r>
              <a:rPr lang="en-US" dirty="0" smtClean="0"/>
              <a:t>factor in patient’s data that identified a problem?</a:t>
            </a:r>
          </a:p>
          <a:p>
            <a:r>
              <a:rPr lang="en-US" dirty="0" smtClean="0"/>
              <a:t>What were the patient’s misconceptions? </a:t>
            </a:r>
            <a:endParaRPr lang="en-US" dirty="0"/>
          </a:p>
          <a:p>
            <a:r>
              <a:rPr lang="en-US" dirty="0" smtClean="0"/>
              <a:t>How were these needs determined?</a:t>
            </a:r>
          </a:p>
        </p:txBody>
      </p:sp>
    </p:spTree>
    <p:extLst>
      <p:ext uri="{BB962C8B-B14F-4D97-AF65-F5344CB8AC3E}">
        <p14:creationId xmlns:p14="http://schemas.microsoft.com/office/powerpoint/2010/main" val="1622726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905000" y="6508750"/>
            <a:ext cx="5410200" cy="349250"/>
          </a:xfrm>
        </p:spPr>
        <p:txBody>
          <a:bodyPr/>
          <a:lstStyle/>
          <a:p>
            <a:r>
              <a:rPr lang="en-US" dirty="0">
                <a:solidFill>
                  <a:schemeClr val="tx1"/>
                </a:solidFill>
              </a:rPr>
              <a:t>Analogy: drawing a comparison in order to show a similarity</a:t>
            </a:r>
          </a:p>
        </p:txBody>
      </p:sp>
      <p:sp>
        <p:nvSpPr>
          <p:cNvPr id="223234" name="Rectangle 2"/>
          <p:cNvSpPr>
            <a:spLocks noGrp="1" noChangeArrowheads="1"/>
          </p:cNvSpPr>
          <p:nvPr>
            <p:ph type="title"/>
          </p:nvPr>
        </p:nvSpPr>
        <p:spPr>
          <a:xfrm>
            <a:off x="457200" y="1066800"/>
            <a:ext cx="8229600" cy="609600"/>
          </a:xfrm>
        </p:spPr>
        <p:txBody>
          <a:bodyPr/>
          <a:lstStyle/>
          <a:p>
            <a:r>
              <a:rPr lang="en-US" sz="4000" dirty="0" smtClean="0"/>
              <a:t>Address Knowledge Deficit</a:t>
            </a:r>
            <a:endParaRPr lang="en-US" sz="4000" dirty="0"/>
          </a:p>
        </p:txBody>
      </p:sp>
      <p:sp>
        <p:nvSpPr>
          <p:cNvPr id="223235" name="Rectangle 3"/>
          <p:cNvSpPr>
            <a:spLocks noGrp="1" noChangeArrowheads="1"/>
          </p:cNvSpPr>
          <p:nvPr>
            <p:ph type="body" idx="1"/>
          </p:nvPr>
        </p:nvSpPr>
        <p:spPr>
          <a:xfrm>
            <a:off x="304800" y="1676400"/>
            <a:ext cx="8229600" cy="4373563"/>
          </a:xfrm>
        </p:spPr>
        <p:txBody>
          <a:bodyPr/>
          <a:lstStyle/>
          <a:p>
            <a:pPr marL="514350" indent="-514350">
              <a:buFont typeface="+mj-lt"/>
              <a:buAutoNum type="arabicPeriod"/>
            </a:pPr>
            <a:r>
              <a:rPr lang="en-US" dirty="0" smtClean="0"/>
              <a:t>Relate new information to existing information.</a:t>
            </a:r>
          </a:p>
          <a:p>
            <a:pPr marL="514350" indent="-514350">
              <a:buFont typeface="+mj-lt"/>
              <a:buAutoNum type="arabicPeriod"/>
            </a:pPr>
            <a:r>
              <a:rPr lang="en-US" dirty="0" smtClean="0"/>
              <a:t>Use </a:t>
            </a:r>
            <a:r>
              <a:rPr lang="en-US" dirty="0"/>
              <a:t>analogies.</a:t>
            </a:r>
          </a:p>
          <a:p>
            <a:pPr marL="514350" indent="-514350">
              <a:buFont typeface="+mj-lt"/>
              <a:buAutoNum type="arabicPeriod"/>
            </a:pPr>
            <a:r>
              <a:rPr lang="en-US" dirty="0" smtClean="0"/>
              <a:t>Be brief	</a:t>
            </a:r>
          </a:p>
          <a:p>
            <a:pPr marL="514350" indent="-514350">
              <a:buFont typeface="+mj-lt"/>
              <a:buAutoNum type="arabicPeriod"/>
            </a:pPr>
            <a:r>
              <a:rPr lang="en-US" b="1" dirty="0" smtClean="0"/>
              <a:t>Use </a:t>
            </a:r>
            <a:r>
              <a:rPr lang="en-US" b="1" dirty="0"/>
              <a:t>language understandable to patient</a:t>
            </a:r>
            <a:r>
              <a:rPr lang="en-US" dirty="0" smtClean="0"/>
              <a:t>. </a:t>
            </a:r>
            <a:endParaRPr lang="en-US" dirty="0"/>
          </a:p>
          <a:p>
            <a:pPr marL="514350" indent="-514350">
              <a:buFont typeface="+mj-lt"/>
              <a:buAutoNum type="arabicPeriod"/>
            </a:pPr>
            <a:r>
              <a:rPr lang="en-US" b="1" dirty="0" smtClean="0"/>
              <a:t>Use </a:t>
            </a:r>
            <a:r>
              <a:rPr lang="en-US" b="1" dirty="0"/>
              <a:t>simple printed materials (5</a:t>
            </a:r>
            <a:r>
              <a:rPr lang="en-US" b="1" baseline="30000" dirty="0"/>
              <a:t>th</a:t>
            </a:r>
            <a:r>
              <a:rPr lang="en-US" b="1" dirty="0"/>
              <a:t> grade literacy level</a:t>
            </a:r>
            <a:r>
              <a:rPr lang="en-US" b="1" dirty="0" smtClean="0"/>
              <a:t>).</a:t>
            </a:r>
            <a:endParaRPr lang="en-US" b="1" dirty="0"/>
          </a:p>
        </p:txBody>
      </p:sp>
    </p:spTree>
    <p:extLst>
      <p:ext uri="{BB962C8B-B14F-4D97-AF65-F5344CB8AC3E}">
        <p14:creationId xmlns:p14="http://schemas.microsoft.com/office/powerpoint/2010/main" val="6933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905000" y="6508750"/>
            <a:ext cx="5410200" cy="349250"/>
          </a:xfrm>
        </p:spPr>
        <p:txBody>
          <a:bodyPr/>
          <a:lstStyle/>
          <a:p>
            <a:r>
              <a:rPr lang="en-US" dirty="0">
                <a:solidFill>
                  <a:schemeClr val="tx1"/>
                </a:solidFill>
              </a:rPr>
              <a:t>Analogy: drawing a comparison in order to show a similarity</a:t>
            </a:r>
          </a:p>
        </p:txBody>
      </p:sp>
      <p:sp>
        <p:nvSpPr>
          <p:cNvPr id="223234" name="Rectangle 2"/>
          <p:cNvSpPr>
            <a:spLocks noGrp="1" noChangeArrowheads="1"/>
          </p:cNvSpPr>
          <p:nvPr>
            <p:ph type="title"/>
          </p:nvPr>
        </p:nvSpPr>
        <p:spPr>
          <a:xfrm>
            <a:off x="457200" y="1066800"/>
            <a:ext cx="8229600" cy="609600"/>
          </a:xfrm>
        </p:spPr>
        <p:txBody>
          <a:bodyPr/>
          <a:lstStyle/>
          <a:p>
            <a:r>
              <a:rPr lang="en-US" sz="4000" dirty="0" smtClean="0"/>
              <a:t>Address Knowledge Deficit</a:t>
            </a:r>
            <a:endParaRPr lang="en-US" sz="4000" dirty="0"/>
          </a:p>
        </p:txBody>
      </p:sp>
      <p:sp>
        <p:nvSpPr>
          <p:cNvPr id="223235" name="Rectangle 3"/>
          <p:cNvSpPr>
            <a:spLocks noGrp="1" noChangeArrowheads="1"/>
          </p:cNvSpPr>
          <p:nvPr>
            <p:ph type="body" idx="1"/>
          </p:nvPr>
        </p:nvSpPr>
        <p:spPr>
          <a:xfrm>
            <a:off x="304800" y="1676400"/>
            <a:ext cx="8229600" cy="4373563"/>
          </a:xfrm>
        </p:spPr>
        <p:txBody>
          <a:bodyPr/>
          <a:lstStyle/>
          <a:p>
            <a:pPr marL="514350" indent="-514350">
              <a:buFont typeface="+mj-lt"/>
              <a:buAutoNum type="arabicPeriod" startAt="6"/>
            </a:pPr>
            <a:r>
              <a:rPr lang="en-US" b="1" dirty="0" smtClean="0"/>
              <a:t>Use </a:t>
            </a:r>
            <a:r>
              <a:rPr lang="en-US" b="1" dirty="0"/>
              <a:t>audiovisual aids, including diagrams.</a:t>
            </a:r>
          </a:p>
          <a:p>
            <a:pPr marL="514350" indent="-514350">
              <a:buFont typeface="+mj-lt"/>
              <a:buAutoNum type="arabicPeriod" startAt="6"/>
            </a:pPr>
            <a:r>
              <a:rPr lang="en-US" b="1" dirty="0" smtClean="0"/>
              <a:t>Ask </a:t>
            </a:r>
            <a:r>
              <a:rPr lang="en-US" b="1" dirty="0"/>
              <a:t>and </a:t>
            </a:r>
            <a:r>
              <a:rPr lang="en-US" b="1" dirty="0" smtClean="0"/>
              <a:t>encourage </a:t>
            </a:r>
            <a:r>
              <a:rPr lang="en-US" b="1" dirty="0"/>
              <a:t>questions</a:t>
            </a:r>
            <a:r>
              <a:rPr lang="en-US" dirty="0"/>
              <a:t>.</a:t>
            </a:r>
          </a:p>
          <a:p>
            <a:pPr marL="514350" indent="-514350">
              <a:buFont typeface="+mj-lt"/>
              <a:buAutoNum type="arabicPeriod" startAt="6"/>
            </a:pPr>
            <a:r>
              <a:rPr lang="en-US" dirty="0" smtClean="0"/>
              <a:t>Summarize </a:t>
            </a:r>
            <a:r>
              <a:rPr lang="en-US" dirty="0"/>
              <a:t>key points.</a:t>
            </a:r>
            <a:endParaRPr lang="en-US" b="1" dirty="0"/>
          </a:p>
          <a:p>
            <a:pPr lvl="1"/>
            <a:endParaRPr lang="en-US" sz="2400" b="1" dirty="0"/>
          </a:p>
        </p:txBody>
      </p:sp>
      <p:pic>
        <p:nvPicPr>
          <p:cNvPr id="2052" name="Picture 4" descr="http://us.123rf.com/400wm/400/400/alexraths/alexraths1101/alexraths110100024/8711253-doctor-shows-the-problem-areas-on-the-spine-s-model-to-pati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610" y="3505200"/>
            <a:ext cx="3810000" cy="2657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a57.foxnews.com/global.fncstatic.com/static/managed/img/fb2/660/371/Doctor-Patient-Cold-Chart-Health-Care.jpg?ve=1"/>
          <p:cNvPicPr>
            <a:picLocks noChangeAspect="1" noChangeArrowheads="1"/>
          </p:cNvPicPr>
          <p:nvPr/>
        </p:nvPicPr>
        <p:blipFill rotWithShape="1">
          <a:blip r:embed="rId4">
            <a:extLst>
              <a:ext uri="{28A0092B-C50C-407E-A947-70E740481C1C}">
                <a14:useLocalDpi xmlns:a14="http://schemas.microsoft.com/office/drawing/2010/main" val="0"/>
              </a:ext>
            </a:extLst>
          </a:blip>
          <a:srcRect l="6351" r="4582"/>
          <a:stretch/>
        </p:blipFill>
        <p:spPr bwMode="auto">
          <a:xfrm>
            <a:off x="381000" y="3517647"/>
            <a:ext cx="4191000" cy="2645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3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353" y="-304800"/>
            <a:ext cx="9167353" cy="7270221"/>
          </a:xfrm>
        </p:spPr>
      </p:pic>
      <p:sp>
        <p:nvSpPr>
          <p:cNvPr id="4" name="AutoShape 2" descr="https://sites.google.com/site/normansjsteach23/respiratorysystemposter.jpg"/>
          <p:cNvSpPr>
            <a:spLocks noChangeAspect="1" noChangeArrowheads="1"/>
          </p:cNvSpPr>
          <p:nvPr/>
        </p:nvSpPr>
        <p:spPr bwMode="auto">
          <a:xfrm>
            <a:off x="63500" y="-136525"/>
            <a:ext cx="13716000" cy="10877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sites.google.com/site/normansjsteach23/respiratorysystemposter.jpg"/>
          <p:cNvSpPr>
            <a:spLocks noChangeAspect="1" noChangeArrowheads="1"/>
          </p:cNvSpPr>
          <p:nvPr/>
        </p:nvSpPr>
        <p:spPr bwMode="auto">
          <a:xfrm>
            <a:off x="215900" y="15875"/>
            <a:ext cx="13716000" cy="10877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16370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Avoid Medical Terminology</a:t>
            </a:r>
            <a:endParaRPr lang="en-US" dirty="0"/>
          </a:p>
        </p:txBody>
      </p:sp>
      <p:sp>
        <p:nvSpPr>
          <p:cNvPr id="8" name="Content Placeholder 7"/>
          <p:cNvSpPr>
            <a:spLocks noGrp="1"/>
          </p:cNvSpPr>
          <p:nvPr>
            <p:ph idx="1"/>
          </p:nvPr>
        </p:nvSpPr>
        <p:spPr>
          <a:xfrm>
            <a:off x="457200" y="2133600"/>
            <a:ext cx="8229600" cy="3992563"/>
          </a:xfrm>
        </p:spPr>
        <p:txBody>
          <a:bodyPr/>
          <a:lstStyle/>
          <a:p>
            <a:r>
              <a:rPr lang="en-US" dirty="0" smtClean="0"/>
              <a:t>“According to your IADL, PPS and MMSE scores, you ...”  </a:t>
            </a:r>
            <a:r>
              <a:rPr lang="en-US" b="1" u="sng" dirty="0" smtClean="0"/>
              <a:t>Not appropriate</a:t>
            </a:r>
            <a:r>
              <a:rPr lang="en-US" dirty="0" smtClean="0"/>
              <a:t>.  Only suitable for referrals, Objective part of note.</a:t>
            </a:r>
          </a:p>
          <a:p>
            <a:r>
              <a:rPr lang="en-US" dirty="0" smtClean="0"/>
              <a:t>Avoid acronyms</a:t>
            </a:r>
          </a:p>
          <a:p>
            <a:r>
              <a:rPr lang="en-US" dirty="0" smtClean="0"/>
              <a:t>Translate into plain common language</a:t>
            </a:r>
          </a:p>
          <a:p>
            <a:r>
              <a:rPr lang="en-US" dirty="0" smtClean="0"/>
              <a:t>If no simple words work, define terms you use</a:t>
            </a:r>
            <a:endParaRPr lang="en-US" dirty="0"/>
          </a:p>
        </p:txBody>
      </p:sp>
    </p:spTree>
    <p:extLst>
      <p:ext uri="{BB962C8B-B14F-4D97-AF65-F5344CB8AC3E}">
        <p14:creationId xmlns:p14="http://schemas.microsoft.com/office/powerpoint/2010/main" val="2906753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Curt Stine for his patient education slides and suggestions.</a:t>
            </a:r>
          </a:p>
          <a:p>
            <a:r>
              <a:rPr lang="en-US" dirty="0" smtClean="0"/>
              <a:t>Kendall Campbell</a:t>
            </a:r>
          </a:p>
          <a:p>
            <a:r>
              <a:rPr lang="en-US" dirty="0" smtClean="0"/>
              <a:t>Alice Pomidor</a:t>
            </a:r>
          </a:p>
          <a:p>
            <a:endParaRPr lang="en-US" dirty="0"/>
          </a:p>
        </p:txBody>
      </p:sp>
    </p:spTree>
    <p:extLst>
      <p:ext uri="{BB962C8B-B14F-4D97-AF65-F5344CB8AC3E}">
        <p14:creationId xmlns:p14="http://schemas.microsoft.com/office/powerpoint/2010/main" val="2377042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85"/>
            <a:ext cx="8229600" cy="609600"/>
          </a:xfrm>
        </p:spPr>
        <p:txBody>
          <a:bodyPr/>
          <a:lstStyle/>
          <a:p>
            <a:r>
              <a:rPr lang="en-US" dirty="0" smtClean="0"/>
              <a:t>Visual vs Verbal Reiteration</a:t>
            </a:r>
            <a:endParaRPr lang="en-US" dirty="0"/>
          </a:p>
        </p:txBody>
      </p:sp>
      <p:sp>
        <p:nvSpPr>
          <p:cNvPr id="3" name="Content Placeholder 2"/>
          <p:cNvSpPr>
            <a:spLocks noGrp="1"/>
          </p:cNvSpPr>
          <p:nvPr>
            <p:ph idx="1"/>
          </p:nvPr>
        </p:nvSpPr>
        <p:spPr>
          <a:xfrm>
            <a:off x="457200" y="1981200"/>
            <a:ext cx="6150634" cy="4144963"/>
          </a:xfrm>
        </p:spPr>
        <p:txBody>
          <a:bodyPr/>
          <a:lstStyle/>
          <a:p>
            <a:r>
              <a:rPr lang="en-US" dirty="0" smtClean="0"/>
              <a:t>86% of you are visual learners</a:t>
            </a:r>
          </a:p>
          <a:p>
            <a:r>
              <a:rPr lang="en-US" dirty="0" smtClean="0"/>
              <a:t>You need pictures or written words to help remember and understand procedures and concepts</a:t>
            </a:r>
          </a:p>
          <a:p>
            <a:r>
              <a:rPr lang="en-US" dirty="0" smtClean="0"/>
              <a:t>Patients are your students</a:t>
            </a:r>
          </a:p>
          <a:p>
            <a:r>
              <a:rPr lang="en-US" dirty="0" smtClean="0"/>
              <a:t>Do more </a:t>
            </a:r>
            <a:r>
              <a:rPr lang="en-US" dirty="0"/>
              <a:t>than </a:t>
            </a:r>
            <a:r>
              <a:rPr lang="en-US" dirty="0" smtClean="0"/>
              <a:t>tell </a:t>
            </a:r>
            <a:r>
              <a:rPr lang="en-US" dirty="0"/>
              <a:t>patients what to do</a:t>
            </a:r>
            <a:endParaRPr lang="en-US" dirty="0" smtClean="0"/>
          </a:p>
          <a:p>
            <a:endParaRPr lang="en-US" dirty="0" smtClean="0"/>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90"/>
          <a:stretch/>
        </p:blipFill>
        <p:spPr bwMode="auto">
          <a:xfrm>
            <a:off x="6607834" y="1828800"/>
            <a:ext cx="2374241"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174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sz="4000" dirty="0" smtClean="0"/>
              <a:t>Assess </a:t>
            </a:r>
            <a:r>
              <a:rPr lang="en-US" sz="4000" dirty="0"/>
              <a:t>effectiveness </a:t>
            </a:r>
          </a:p>
        </p:txBody>
      </p:sp>
      <p:sp>
        <p:nvSpPr>
          <p:cNvPr id="228355" name="Rectangle 3"/>
          <p:cNvSpPr>
            <a:spLocks noGrp="1" noChangeArrowheads="1"/>
          </p:cNvSpPr>
          <p:nvPr>
            <p:ph type="body" idx="1"/>
          </p:nvPr>
        </p:nvSpPr>
        <p:spPr/>
        <p:txBody>
          <a:bodyPr/>
          <a:lstStyle/>
          <a:p>
            <a:r>
              <a:rPr lang="en-US" dirty="0"/>
              <a:t>Ask questions to assess the effectiveness of an </a:t>
            </a:r>
            <a:r>
              <a:rPr lang="en-US" b="1" u="sng" dirty="0"/>
              <a:t>information transfer</a:t>
            </a:r>
            <a:r>
              <a:rPr lang="en-US" dirty="0"/>
              <a:t> intervention:</a:t>
            </a:r>
          </a:p>
          <a:p>
            <a:pPr lvl="1"/>
            <a:r>
              <a:rPr lang="en-US" dirty="0" smtClean="0"/>
              <a:t>“</a:t>
            </a:r>
            <a:r>
              <a:rPr lang="en-US" dirty="0"/>
              <a:t>When your spouse asks what we talked about, what are you going to tell her?”</a:t>
            </a:r>
          </a:p>
          <a:p>
            <a:pPr lvl="1"/>
            <a:r>
              <a:rPr lang="en-US" dirty="0"/>
              <a:t>“Given all this information, what is it that you are going to do now</a:t>
            </a:r>
            <a:r>
              <a:rPr lang="en-US" dirty="0" smtClean="0"/>
              <a:t>?”</a:t>
            </a:r>
          </a:p>
          <a:p>
            <a:pPr lvl="1"/>
            <a:r>
              <a:rPr lang="en-US" dirty="0" smtClean="0"/>
              <a:t>“Could you please tell me our plan for today so I can check my notes and make sure I didn’t forget anything?”</a:t>
            </a:r>
            <a:endParaRPr lang="en-US" dirty="0"/>
          </a:p>
        </p:txBody>
      </p:sp>
    </p:spTree>
    <p:extLst>
      <p:ext uri="{BB962C8B-B14F-4D97-AF65-F5344CB8AC3E}">
        <p14:creationId xmlns:p14="http://schemas.microsoft.com/office/powerpoint/2010/main" val="364196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66800"/>
            <a:ext cx="8229600" cy="609600"/>
          </a:xfrm>
        </p:spPr>
        <p:txBody>
          <a:bodyPr/>
          <a:lstStyle/>
          <a:p>
            <a:r>
              <a:rPr lang="en-US" sz="3600" dirty="0" smtClean="0"/>
              <a:t>Which of the following statements will best assess a patient’s ability to carry out your instructions?</a:t>
            </a:r>
            <a:br>
              <a:rPr lang="en-US" sz="3600" dirty="0" smtClean="0"/>
            </a:br>
            <a:endParaRPr lang="en-US" sz="3600" dirty="0"/>
          </a:p>
        </p:txBody>
      </p:sp>
      <p:sp>
        <p:nvSpPr>
          <p:cNvPr id="3" name="Content Placeholder 2"/>
          <p:cNvSpPr>
            <a:spLocks noGrp="1"/>
          </p:cNvSpPr>
          <p:nvPr>
            <p:ph idx="1"/>
          </p:nvPr>
        </p:nvSpPr>
        <p:spPr>
          <a:xfrm>
            <a:off x="457200" y="2209800"/>
            <a:ext cx="8229600" cy="4144963"/>
          </a:xfrm>
        </p:spPr>
        <p:txBody>
          <a:bodyPr/>
          <a:lstStyle/>
          <a:p>
            <a:pPr marL="514350" indent="-514350">
              <a:buFont typeface="+mj-lt"/>
              <a:buAutoNum type="arabicPeriod"/>
            </a:pPr>
            <a:r>
              <a:rPr lang="en-US" sz="2800" dirty="0" smtClean="0"/>
              <a:t>“</a:t>
            </a:r>
            <a:r>
              <a:rPr lang="en-US" sz="2800" dirty="0"/>
              <a:t>Do you see any problem in carrying out this procedure, routine, etc.?”</a:t>
            </a:r>
          </a:p>
          <a:p>
            <a:pPr marL="514350" indent="-514350">
              <a:buFont typeface="+mj-lt"/>
              <a:buAutoNum type="arabicPeriod"/>
            </a:pPr>
            <a:r>
              <a:rPr lang="en-US" sz="2800" dirty="0"/>
              <a:t>“Will you have difficulty getting this medicine</a:t>
            </a:r>
            <a:r>
              <a:rPr lang="en-US" sz="2800" dirty="0" smtClean="0"/>
              <a:t>?”</a:t>
            </a:r>
          </a:p>
          <a:p>
            <a:pPr marL="514350" indent="-514350">
              <a:buFont typeface="+mj-lt"/>
              <a:buAutoNum type="arabicPeriod"/>
            </a:pPr>
            <a:r>
              <a:rPr lang="en-US" sz="2800" dirty="0" smtClean="0"/>
              <a:t>“So, tell me in your own words what I just told you.”</a:t>
            </a:r>
          </a:p>
          <a:p>
            <a:pPr marL="514350" indent="-514350">
              <a:buFont typeface="+mj-lt"/>
              <a:buAutoNum type="arabicPeriod"/>
            </a:pPr>
            <a:r>
              <a:rPr lang="en-US" sz="2800" dirty="0" smtClean="0"/>
              <a:t>“</a:t>
            </a:r>
            <a:r>
              <a:rPr lang="en-US" sz="2800" dirty="0"/>
              <a:t>Will you have difficulty remembering to take this medicine</a:t>
            </a:r>
            <a:r>
              <a:rPr lang="en-US" sz="2800" dirty="0" smtClean="0"/>
              <a:t>?</a:t>
            </a:r>
            <a:r>
              <a:rPr lang="en-US" sz="2800" dirty="0"/>
              <a:t> ”</a:t>
            </a:r>
          </a:p>
          <a:p>
            <a:pPr marL="514350" indent="-514350">
              <a:buFont typeface="+mj-lt"/>
              <a:buAutoNum type="arabicPeriod"/>
            </a:pPr>
            <a:r>
              <a:rPr lang="en-US" sz="2800" dirty="0" smtClean="0"/>
              <a:t>“</a:t>
            </a:r>
            <a:r>
              <a:rPr lang="en-US" sz="2800" dirty="0"/>
              <a:t>Do you think this treatment plan might cause you any problems at home or at work?”</a:t>
            </a:r>
          </a:p>
          <a:p>
            <a:endParaRPr lang="en-US" sz="2800" dirty="0"/>
          </a:p>
        </p:txBody>
      </p:sp>
    </p:spTree>
    <p:extLst>
      <p:ext uri="{BB962C8B-B14F-4D97-AF65-F5344CB8AC3E}">
        <p14:creationId xmlns:p14="http://schemas.microsoft.com/office/powerpoint/2010/main" val="16808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Questioning</a:t>
            </a:r>
            <a:endParaRPr lang="en-US" dirty="0"/>
          </a:p>
        </p:txBody>
      </p:sp>
      <p:sp>
        <p:nvSpPr>
          <p:cNvPr id="3" name="Content Placeholder 2"/>
          <p:cNvSpPr>
            <a:spLocks noGrp="1"/>
          </p:cNvSpPr>
          <p:nvPr>
            <p:ph idx="1"/>
          </p:nvPr>
        </p:nvSpPr>
        <p:spPr/>
        <p:txBody>
          <a:bodyPr/>
          <a:lstStyle/>
          <a:p>
            <a:r>
              <a:rPr lang="en-US" b="1" dirty="0" smtClean="0"/>
              <a:t>Avoid</a:t>
            </a:r>
            <a:r>
              <a:rPr lang="en-US" dirty="0" smtClean="0"/>
              <a:t> questions with </a:t>
            </a:r>
            <a:r>
              <a:rPr lang="en-US" b="1" dirty="0" smtClean="0"/>
              <a:t>Yes</a:t>
            </a:r>
            <a:r>
              <a:rPr lang="en-US" dirty="0" smtClean="0"/>
              <a:t> or </a:t>
            </a:r>
            <a:r>
              <a:rPr lang="en-US" b="1" dirty="0" smtClean="0"/>
              <a:t>No</a:t>
            </a:r>
            <a:r>
              <a:rPr lang="en-US" dirty="0" smtClean="0"/>
              <a:t> answers.</a:t>
            </a:r>
          </a:p>
          <a:p>
            <a:r>
              <a:rPr lang="en-US" dirty="0" smtClean="0"/>
              <a:t>Ask open ended questions.</a:t>
            </a:r>
          </a:p>
          <a:p>
            <a:r>
              <a:rPr lang="en-US" b="1" dirty="0" smtClean="0"/>
              <a:t>Instead of </a:t>
            </a:r>
            <a:r>
              <a:rPr lang="en-US" dirty="0"/>
              <a:t>“Will you have difficulty remembering to take this medicine? ”</a:t>
            </a:r>
          </a:p>
          <a:p>
            <a:r>
              <a:rPr lang="en-US" b="1" dirty="0" smtClean="0"/>
              <a:t>Ask </a:t>
            </a:r>
            <a:r>
              <a:rPr lang="en-US" dirty="0" smtClean="0"/>
              <a:t>“How do you manage your medicines?” or “What do you do to help you take your medicines at the appropriate time?”</a:t>
            </a:r>
          </a:p>
          <a:p>
            <a:endParaRPr lang="en-US" dirty="0"/>
          </a:p>
        </p:txBody>
      </p:sp>
    </p:spTree>
    <p:extLst>
      <p:ext uri="{BB962C8B-B14F-4D97-AF65-F5344CB8AC3E}">
        <p14:creationId xmlns:p14="http://schemas.microsoft.com/office/powerpoint/2010/main" val="1749916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idx="1"/>
          </p:nvPr>
        </p:nvSpPr>
        <p:spPr>
          <a:xfrm>
            <a:off x="457200" y="1981200"/>
            <a:ext cx="8610600" cy="4144963"/>
          </a:xfrm>
        </p:spPr>
        <p:txBody>
          <a:bodyPr/>
          <a:lstStyle/>
          <a:p>
            <a:r>
              <a:rPr lang="en-US" u="sng" dirty="0"/>
              <a:t>Techniques </a:t>
            </a:r>
            <a:r>
              <a:rPr lang="en-US" u="sng" dirty="0" smtClean="0"/>
              <a:t>:</a:t>
            </a:r>
            <a:endParaRPr lang="en-US" u="sng" dirty="0"/>
          </a:p>
          <a:p>
            <a:pPr lvl="1"/>
            <a:r>
              <a:rPr lang="en-US" dirty="0"/>
              <a:t>Demonstrating or modeling skills</a:t>
            </a:r>
            <a:r>
              <a:rPr lang="en-US" dirty="0" smtClean="0"/>
              <a:t>. Watch a video</a:t>
            </a:r>
            <a:endParaRPr lang="en-US" dirty="0"/>
          </a:p>
          <a:p>
            <a:pPr lvl="1"/>
            <a:r>
              <a:rPr lang="en-US" dirty="0"/>
              <a:t>Practicing skills in simplified/simulated environment.</a:t>
            </a:r>
          </a:p>
          <a:p>
            <a:pPr lvl="1"/>
            <a:r>
              <a:rPr lang="en-US" dirty="0"/>
              <a:t>Practicing skills in a supervised, realistic environment.</a:t>
            </a:r>
          </a:p>
          <a:p>
            <a:pPr lvl="1"/>
            <a:r>
              <a:rPr lang="en-US" dirty="0"/>
              <a:t>Providing feedback re: performance.</a:t>
            </a:r>
          </a:p>
          <a:p>
            <a:pPr lvl="1"/>
            <a:r>
              <a:rPr lang="en-US" dirty="0"/>
              <a:t>Encouraging patient self-evaluation.</a:t>
            </a:r>
          </a:p>
          <a:p>
            <a:pPr lvl="1"/>
            <a:r>
              <a:rPr lang="en-US" dirty="0"/>
              <a:t>Follow-up to ensure mastery and maintenance of skill.</a:t>
            </a:r>
          </a:p>
        </p:txBody>
      </p:sp>
      <p:sp>
        <p:nvSpPr>
          <p:cNvPr id="2" name="Title 1"/>
          <p:cNvSpPr>
            <a:spLocks noGrp="1"/>
          </p:cNvSpPr>
          <p:nvPr>
            <p:ph type="title"/>
          </p:nvPr>
        </p:nvSpPr>
        <p:spPr/>
        <p:txBody>
          <a:bodyPr/>
          <a:lstStyle/>
          <a:p>
            <a:r>
              <a:rPr lang="en-US" dirty="0" smtClean="0"/>
              <a:t>Addressing Skills Training</a:t>
            </a:r>
            <a:endParaRPr lang="en-US" dirty="0"/>
          </a:p>
        </p:txBody>
      </p:sp>
    </p:spTree>
    <p:extLst>
      <p:ext uri="{BB962C8B-B14F-4D97-AF65-F5344CB8AC3E}">
        <p14:creationId xmlns:p14="http://schemas.microsoft.com/office/powerpoint/2010/main" val="292516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sz="4000" dirty="0" smtClean="0"/>
              <a:t>Assess effectiveness</a:t>
            </a:r>
            <a:endParaRPr lang="en-US" sz="4000" dirty="0"/>
          </a:p>
        </p:txBody>
      </p:sp>
      <p:sp>
        <p:nvSpPr>
          <p:cNvPr id="229379" name="Rectangle 3"/>
          <p:cNvSpPr>
            <a:spLocks noGrp="1" noChangeArrowheads="1"/>
          </p:cNvSpPr>
          <p:nvPr>
            <p:ph type="body" idx="1"/>
          </p:nvPr>
        </p:nvSpPr>
        <p:spPr/>
        <p:txBody>
          <a:bodyPr/>
          <a:lstStyle/>
          <a:p>
            <a:r>
              <a:rPr lang="en-US" dirty="0"/>
              <a:t>Observe the patient performing a skill to assess the effectiveness of a </a:t>
            </a:r>
            <a:r>
              <a:rPr lang="en-US" b="1" u="sng" dirty="0"/>
              <a:t>skills acquisition</a:t>
            </a:r>
            <a:r>
              <a:rPr lang="en-US" dirty="0"/>
              <a:t> intervention:</a:t>
            </a:r>
          </a:p>
          <a:p>
            <a:pPr lvl="1"/>
            <a:r>
              <a:rPr lang="en-US" dirty="0"/>
              <a:t>“Let me watch you </a:t>
            </a:r>
            <a:r>
              <a:rPr lang="en-US" dirty="0" smtClean="0"/>
              <a:t>draw</a:t>
            </a:r>
            <a:br>
              <a:rPr lang="en-US" dirty="0" smtClean="0"/>
            </a:br>
            <a:r>
              <a:rPr lang="en-US" dirty="0" smtClean="0"/>
              <a:t> </a:t>
            </a:r>
            <a:r>
              <a:rPr lang="en-US" dirty="0"/>
              <a:t>up and give </a:t>
            </a:r>
            <a:r>
              <a:rPr lang="en-US" dirty="0" smtClean="0"/>
              <a:t>yourself</a:t>
            </a:r>
            <a:br>
              <a:rPr lang="en-US" dirty="0" smtClean="0"/>
            </a:br>
            <a:r>
              <a:rPr lang="en-US" dirty="0" smtClean="0"/>
              <a:t> </a:t>
            </a:r>
            <a:r>
              <a:rPr lang="en-US" dirty="0"/>
              <a:t>your insulin.” </a:t>
            </a:r>
          </a:p>
          <a:p>
            <a:endParaRPr lang="en-US" dirty="0"/>
          </a:p>
        </p:txBody>
      </p:sp>
    </p:spTree>
    <p:extLst>
      <p:ext uri="{BB962C8B-B14F-4D97-AF65-F5344CB8AC3E}">
        <p14:creationId xmlns:p14="http://schemas.microsoft.com/office/powerpoint/2010/main" val="303805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Group Visits – Old idea, good results</a:t>
            </a:r>
            <a:endParaRPr lang="en-US" sz="4000" dirty="0"/>
          </a:p>
        </p:txBody>
      </p:sp>
      <p:sp>
        <p:nvSpPr>
          <p:cNvPr id="3" name="Content Placeholder 2"/>
          <p:cNvSpPr>
            <a:spLocks noGrp="1"/>
          </p:cNvSpPr>
          <p:nvPr>
            <p:ph idx="1"/>
          </p:nvPr>
        </p:nvSpPr>
        <p:spPr/>
        <p:txBody>
          <a:bodyPr/>
          <a:lstStyle/>
          <a:p>
            <a:r>
              <a:rPr lang="en-US" dirty="0" smtClean="0"/>
              <a:t>Patients with common chronic illnesses</a:t>
            </a:r>
          </a:p>
          <a:p>
            <a:r>
              <a:rPr lang="en-US" dirty="0" smtClean="0"/>
              <a:t>Address patient education needs – share ideas, experiences, etc.</a:t>
            </a:r>
          </a:p>
          <a:p>
            <a:r>
              <a:rPr lang="en-US" dirty="0" smtClean="0"/>
              <a:t>Support patient self-management</a:t>
            </a:r>
          </a:p>
          <a:p>
            <a:r>
              <a:rPr lang="en-US" dirty="0" smtClean="0"/>
              <a:t>Improved standards of care</a:t>
            </a:r>
          </a:p>
          <a:p>
            <a:r>
              <a:rPr lang="en-US" dirty="0" smtClean="0"/>
              <a:t>Increased quality of life</a:t>
            </a:r>
          </a:p>
          <a:p>
            <a:r>
              <a:rPr lang="en-US" dirty="0" smtClean="0"/>
              <a:t>Cost effective – billed as nursing visit</a:t>
            </a:r>
          </a:p>
          <a:p>
            <a:endParaRPr lang="en-US" dirty="0" smtClean="0"/>
          </a:p>
          <a:p>
            <a:endParaRPr lang="en-US" dirty="0"/>
          </a:p>
        </p:txBody>
      </p:sp>
      <p:sp>
        <p:nvSpPr>
          <p:cNvPr id="4" name="TextBox 3"/>
          <p:cNvSpPr txBox="1"/>
          <p:nvPr/>
        </p:nvSpPr>
        <p:spPr>
          <a:xfrm>
            <a:off x="685800" y="6096000"/>
            <a:ext cx="8077200" cy="646331"/>
          </a:xfrm>
          <a:prstGeom prst="rect">
            <a:avLst/>
          </a:prstGeom>
          <a:noFill/>
        </p:spPr>
        <p:txBody>
          <a:bodyPr wrap="square" rtlCol="0">
            <a:spAutoFit/>
          </a:bodyPr>
          <a:lstStyle/>
          <a:p>
            <a:r>
              <a:rPr lang="en-US" dirty="0" smtClean="0"/>
              <a:t>Brennan, J, et al. Group visits and chronic disease management in adults: a review. </a:t>
            </a:r>
            <a:r>
              <a:rPr lang="en-US" i="1" dirty="0" smtClean="0"/>
              <a:t>American Journal of Lifestyle Medicine. </a:t>
            </a:r>
            <a:r>
              <a:rPr lang="en-US" dirty="0" smtClean="0"/>
              <a:t> 2011. 5;69. </a:t>
            </a:r>
            <a:endParaRPr lang="en-US" dirty="0"/>
          </a:p>
        </p:txBody>
      </p:sp>
    </p:spTree>
    <p:extLst>
      <p:ext uri="{BB962C8B-B14F-4D97-AF65-F5344CB8AC3E}">
        <p14:creationId xmlns:p14="http://schemas.microsoft.com/office/powerpoint/2010/main" val="3481173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600"/>
            <a:ext cx="7772400" cy="1470025"/>
          </a:xfrm>
        </p:spPr>
        <p:txBody>
          <a:bodyPr/>
          <a:lstStyle/>
          <a:p>
            <a:r>
              <a:rPr lang="en-US" dirty="0" smtClean="0"/>
              <a:t>Using Technology to Support Patient Education</a:t>
            </a:r>
            <a:endParaRPr lang="en-US" dirty="0"/>
          </a:p>
        </p:txBody>
      </p:sp>
      <p:sp>
        <p:nvSpPr>
          <p:cNvPr id="6" name="Subtitle 5"/>
          <p:cNvSpPr>
            <a:spLocks noGrp="1"/>
          </p:cNvSpPr>
          <p:nvPr>
            <p:ph type="subTitle" idx="1"/>
          </p:nvPr>
        </p:nvSpPr>
        <p:spPr>
          <a:xfrm>
            <a:off x="914400" y="4343400"/>
            <a:ext cx="7239000" cy="1752600"/>
          </a:xfrm>
        </p:spPr>
        <p:txBody>
          <a:bodyPr/>
          <a:lstStyle/>
          <a:p>
            <a:r>
              <a:rPr lang="en-US" dirty="0" smtClean="0"/>
              <a:t>Caution:  Digital Divide creates disparity</a:t>
            </a:r>
            <a:endParaRPr lang="en-US" dirty="0"/>
          </a:p>
        </p:txBody>
      </p:sp>
    </p:spTree>
    <p:extLst>
      <p:ext uri="{BB962C8B-B14F-4D97-AF65-F5344CB8AC3E}">
        <p14:creationId xmlns:p14="http://schemas.microsoft.com/office/powerpoint/2010/main" val="3082319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Handouts</a:t>
            </a:r>
            <a:br>
              <a:rPr lang="en-US" dirty="0" smtClean="0"/>
            </a:br>
            <a:endParaRPr lang="en-US" dirty="0"/>
          </a:p>
        </p:txBody>
      </p:sp>
      <p:sp>
        <p:nvSpPr>
          <p:cNvPr id="5" name="Text Placeholder 4"/>
          <p:cNvSpPr>
            <a:spLocks noGrp="1"/>
          </p:cNvSpPr>
          <p:nvPr>
            <p:ph type="body" idx="1"/>
          </p:nvPr>
        </p:nvSpPr>
        <p:spPr/>
        <p:txBody>
          <a:bodyPr/>
          <a:lstStyle/>
          <a:p>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799"/>
            <a:ext cx="3630408" cy="458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43400" y="6216134"/>
            <a:ext cx="4612096" cy="369332"/>
          </a:xfrm>
          <a:prstGeom prst="rect">
            <a:avLst/>
          </a:prstGeom>
          <a:noFill/>
        </p:spPr>
        <p:txBody>
          <a:bodyPr wrap="none" rtlCol="0">
            <a:spAutoFit/>
          </a:bodyPr>
          <a:lstStyle/>
          <a:p>
            <a:r>
              <a:rPr lang="en-US" dirty="0" smtClean="0"/>
              <a:t>Sample Ferri’s Netter handout from </a:t>
            </a:r>
            <a:r>
              <a:rPr lang="en-US" dirty="0" err="1" smtClean="0"/>
              <a:t>MDConsult</a:t>
            </a:r>
            <a:endParaRPr lang="en-US" dirty="0" smtClean="0"/>
          </a:p>
        </p:txBody>
      </p:sp>
    </p:spTree>
    <p:extLst>
      <p:ext uri="{BB962C8B-B14F-4D97-AF65-F5344CB8AC3E}">
        <p14:creationId xmlns:p14="http://schemas.microsoft.com/office/powerpoint/2010/main" val="2596797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t>Why Handouts?</a:t>
            </a:r>
          </a:p>
        </p:txBody>
      </p:sp>
      <p:sp>
        <p:nvSpPr>
          <p:cNvPr id="6147" name="Rectangle 3"/>
          <p:cNvSpPr>
            <a:spLocks noGrp="1" noChangeArrowheads="1"/>
          </p:cNvSpPr>
          <p:nvPr>
            <p:ph idx="1"/>
          </p:nvPr>
        </p:nvSpPr>
        <p:spPr/>
        <p:txBody>
          <a:bodyPr/>
          <a:lstStyle/>
          <a:p>
            <a:pPr eaLnBrk="1" hangingPunct="1"/>
            <a:r>
              <a:rPr lang="en-US" dirty="0" smtClean="0"/>
              <a:t>Memory (</a:t>
            </a:r>
            <a:r>
              <a:rPr lang="en-US" dirty="0" smtClean="0">
                <a:hlinkClick r:id="rId3"/>
              </a:rPr>
              <a:t>Memory Test</a:t>
            </a:r>
            <a:r>
              <a:rPr lang="en-US" dirty="0" smtClean="0"/>
              <a:t>)</a:t>
            </a:r>
          </a:p>
          <a:p>
            <a:pPr eaLnBrk="1" hangingPunct="1"/>
            <a:r>
              <a:rPr lang="en-US" dirty="0" smtClean="0"/>
              <a:t>Anxiety</a:t>
            </a:r>
          </a:p>
          <a:p>
            <a:pPr eaLnBrk="1" hangingPunct="1"/>
            <a:r>
              <a:rPr lang="en-US" dirty="0" smtClean="0"/>
              <a:t>Hearing</a:t>
            </a:r>
          </a:p>
          <a:p>
            <a:pPr eaLnBrk="1" hangingPunct="1"/>
            <a:r>
              <a:rPr lang="en-US" dirty="0" smtClean="0"/>
              <a:t>Demand management</a:t>
            </a:r>
          </a:p>
          <a:p>
            <a:pPr eaLnBrk="1" hangingPunct="1"/>
            <a:r>
              <a:rPr lang="en-US" dirty="0" smtClean="0"/>
              <a:t>Communication</a:t>
            </a:r>
          </a:p>
          <a:p>
            <a:pPr eaLnBrk="1" hangingPunct="1"/>
            <a:r>
              <a:rPr lang="en-US" dirty="0" smtClean="0"/>
              <a:t>Complexity</a:t>
            </a:r>
          </a:p>
          <a:p>
            <a:pPr eaLnBrk="1" hangingPunct="1"/>
            <a:endParaRPr lang="en-US" dirty="0" smtClean="0"/>
          </a:p>
        </p:txBody>
      </p:sp>
    </p:spTree>
    <p:extLst>
      <p:ext uri="{BB962C8B-B14F-4D97-AF65-F5344CB8AC3E}">
        <p14:creationId xmlns:p14="http://schemas.microsoft.com/office/powerpoint/2010/main" val="1433511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fade">
                                      <p:cBhvr>
                                        <p:cTn id="10" dur="2000"/>
                                        <p:tgtEl>
                                          <p:spTgt spid="614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fade">
                                      <p:cBhvr>
                                        <p:cTn id="13" dur="2000"/>
                                        <p:tgtEl>
                                          <p:spTgt spid="614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147">
                                            <p:txEl>
                                              <p:pRg st="3" end="3"/>
                                            </p:txEl>
                                          </p:spTgt>
                                        </p:tgtEl>
                                        <p:attrNameLst>
                                          <p:attrName>style.visibility</p:attrName>
                                        </p:attrNameLst>
                                      </p:cBhvr>
                                      <p:to>
                                        <p:strVal val="visible"/>
                                      </p:to>
                                    </p:set>
                                    <p:animEffect transition="in" filter="fade">
                                      <p:cBhvr>
                                        <p:cTn id="16" dur="2000"/>
                                        <p:tgtEl>
                                          <p:spTgt spid="614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Effect transition="in" filter="fade">
                                      <p:cBhvr>
                                        <p:cTn id="19" dur="2000"/>
                                        <p:tgtEl>
                                          <p:spTgt spid="614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147">
                                            <p:txEl>
                                              <p:pRg st="5" end="5"/>
                                            </p:txEl>
                                          </p:spTgt>
                                        </p:tgtEl>
                                        <p:attrNameLst>
                                          <p:attrName>style.visibility</p:attrName>
                                        </p:attrNameLst>
                                      </p:cBhvr>
                                      <p:to>
                                        <p:strVal val="visible"/>
                                      </p:to>
                                    </p:set>
                                    <p:animEffect transition="in" filter="fade">
                                      <p:cBhvr>
                                        <p:cTn id="22" dur="20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09600"/>
          </a:xfrm>
        </p:spPr>
        <p:txBody>
          <a:bodyPr/>
          <a:lstStyle/>
          <a:p>
            <a:r>
              <a:rPr lang="en-US" dirty="0" smtClean="0"/>
              <a:t>Objectives</a:t>
            </a:r>
            <a:endParaRPr lang="en-US" dirty="0"/>
          </a:p>
        </p:txBody>
      </p:sp>
      <p:sp>
        <p:nvSpPr>
          <p:cNvPr id="3" name="Content Placeholder 2"/>
          <p:cNvSpPr>
            <a:spLocks noGrp="1"/>
          </p:cNvSpPr>
          <p:nvPr>
            <p:ph idx="1"/>
          </p:nvPr>
        </p:nvSpPr>
        <p:spPr>
          <a:xfrm>
            <a:off x="457200" y="1752600"/>
            <a:ext cx="8229600" cy="4144963"/>
          </a:xfrm>
        </p:spPr>
        <p:txBody>
          <a:bodyPr/>
          <a:lstStyle/>
          <a:p>
            <a:pPr marL="514350" lvl="0" indent="-514350">
              <a:buFont typeface="+mj-lt"/>
              <a:buAutoNum type="arabicPeriod"/>
            </a:pPr>
            <a:r>
              <a:rPr lang="en-US" dirty="0"/>
              <a:t>COMPETENCY: Counsel and educate patients and their families (Patient Care)</a:t>
            </a:r>
          </a:p>
          <a:p>
            <a:pPr lvl="1"/>
            <a:r>
              <a:rPr lang="en-US" u="sng" dirty="0"/>
              <a:t>Assess a patient’s health literacy</a:t>
            </a:r>
            <a:r>
              <a:rPr lang="en-US" dirty="0"/>
              <a:t>: understanding of instructions, explanations of health problems, risk, treatment options, and ability to perform skills (i.e. self-injections, use of nebulizers, use of blood glucose monitor)</a:t>
            </a:r>
          </a:p>
          <a:p>
            <a:pPr lvl="1"/>
            <a:r>
              <a:rPr lang="en-US" dirty="0"/>
              <a:t>Provide effective one-on-one instruction to educate a patient</a:t>
            </a:r>
            <a:r>
              <a:rPr lang="en-US" dirty="0" smtClean="0"/>
              <a:t>.</a:t>
            </a:r>
          </a:p>
          <a:p>
            <a:pPr lvl="1"/>
            <a:r>
              <a:rPr lang="en-US" dirty="0" smtClean="0"/>
              <a:t>Document patient education activities.</a:t>
            </a:r>
            <a:endParaRPr lang="en-US" dirty="0"/>
          </a:p>
          <a:p>
            <a:endParaRPr lang="en-US" dirty="0"/>
          </a:p>
        </p:txBody>
      </p:sp>
    </p:spTree>
    <p:extLst>
      <p:ext uri="{BB962C8B-B14F-4D97-AF65-F5344CB8AC3E}">
        <p14:creationId xmlns:p14="http://schemas.microsoft.com/office/powerpoint/2010/main" val="666790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smtClean="0"/>
              <a:t>Handout Considerations</a:t>
            </a:r>
          </a:p>
        </p:txBody>
      </p:sp>
      <p:sp>
        <p:nvSpPr>
          <p:cNvPr id="10243" name="Rectangle 3"/>
          <p:cNvSpPr>
            <a:spLocks noGrp="1" noChangeArrowheads="1"/>
          </p:cNvSpPr>
          <p:nvPr>
            <p:ph idx="1"/>
          </p:nvPr>
        </p:nvSpPr>
        <p:spPr>
          <a:xfrm>
            <a:off x="685800" y="2024063"/>
            <a:ext cx="7772400" cy="4572000"/>
          </a:xfrm>
        </p:spPr>
        <p:txBody>
          <a:bodyPr/>
          <a:lstStyle/>
          <a:p>
            <a:pPr eaLnBrk="1" hangingPunct="1">
              <a:lnSpc>
                <a:spcPct val="90000"/>
              </a:lnSpc>
            </a:pPr>
            <a:r>
              <a:rPr lang="en-US" sz="2800" dirty="0" smtClean="0"/>
              <a:t>Reading level</a:t>
            </a:r>
          </a:p>
          <a:p>
            <a:pPr lvl="1">
              <a:lnSpc>
                <a:spcPct val="90000"/>
              </a:lnSpc>
            </a:pPr>
            <a:r>
              <a:rPr lang="en-US" sz="2400" dirty="0" smtClean="0"/>
              <a:t>5</a:t>
            </a:r>
            <a:r>
              <a:rPr lang="en-US" sz="2400" baseline="30000" dirty="0" smtClean="0"/>
              <a:t>th</a:t>
            </a:r>
            <a:r>
              <a:rPr lang="en-US" sz="2400" dirty="0"/>
              <a:t> </a:t>
            </a:r>
            <a:r>
              <a:rPr lang="en-US" sz="2400" dirty="0" smtClean="0"/>
              <a:t>to 7</a:t>
            </a:r>
            <a:r>
              <a:rPr lang="en-US" sz="2400" baseline="30000" dirty="0" smtClean="0"/>
              <a:t>th</a:t>
            </a:r>
            <a:r>
              <a:rPr lang="en-US" sz="2400" dirty="0" smtClean="0"/>
              <a:t> Grade </a:t>
            </a:r>
          </a:p>
          <a:p>
            <a:pPr lvl="1">
              <a:lnSpc>
                <a:spcPct val="90000"/>
              </a:lnSpc>
            </a:pPr>
            <a:r>
              <a:rPr lang="en-US" b="1" u="sng" dirty="0" smtClean="0">
                <a:solidFill>
                  <a:srgbClr val="FF0000"/>
                </a:solidFill>
              </a:rPr>
              <a:t>Never assume someone reads at same level as their education</a:t>
            </a:r>
          </a:p>
          <a:p>
            <a:pPr eaLnBrk="1" hangingPunct="1">
              <a:lnSpc>
                <a:spcPct val="90000"/>
              </a:lnSpc>
            </a:pPr>
            <a:r>
              <a:rPr lang="en-US" sz="2800" dirty="0" smtClean="0"/>
              <a:t>Language/Ethnicity/Cultural (translate)</a:t>
            </a:r>
          </a:p>
          <a:p>
            <a:pPr eaLnBrk="1" hangingPunct="1">
              <a:lnSpc>
                <a:spcPct val="90000"/>
              </a:lnSpc>
            </a:pPr>
            <a:r>
              <a:rPr lang="en-US" sz="2800" dirty="0" smtClean="0"/>
              <a:t>Design</a:t>
            </a:r>
          </a:p>
          <a:p>
            <a:pPr lvl="1">
              <a:lnSpc>
                <a:spcPct val="90000"/>
              </a:lnSpc>
            </a:pPr>
            <a:r>
              <a:rPr lang="en-US" sz="2400" dirty="0" smtClean="0"/>
              <a:t>Large font (over 40yo)</a:t>
            </a:r>
          </a:p>
          <a:p>
            <a:pPr lvl="1">
              <a:lnSpc>
                <a:spcPct val="90000"/>
              </a:lnSpc>
            </a:pPr>
            <a:r>
              <a:rPr lang="en-US" u="sng" dirty="0" smtClean="0">
                <a:solidFill>
                  <a:srgbClr val="FF0000"/>
                </a:solidFill>
              </a:rPr>
              <a:t>1-2 pages best</a:t>
            </a:r>
          </a:p>
          <a:p>
            <a:pPr eaLnBrk="1" hangingPunct="1">
              <a:lnSpc>
                <a:spcPct val="90000"/>
              </a:lnSpc>
            </a:pPr>
            <a:r>
              <a:rPr lang="en-US" sz="2800" dirty="0" smtClean="0"/>
              <a:t>Illustrations</a:t>
            </a:r>
          </a:p>
          <a:p>
            <a:pPr lvl="1">
              <a:lnSpc>
                <a:spcPct val="90000"/>
              </a:lnSpc>
            </a:pPr>
            <a:r>
              <a:rPr lang="en-US" sz="2400" dirty="0" smtClean="0"/>
              <a:t>helpful</a:t>
            </a:r>
          </a:p>
          <a:p>
            <a:pPr eaLnBrk="1" hangingPunct="1">
              <a:lnSpc>
                <a:spcPct val="90000"/>
              </a:lnSpc>
            </a:pPr>
            <a:endParaRPr lang="en-US" sz="2800" dirty="0" smtClean="0"/>
          </a:p>
        </p:txBody>
      </p:sp>
      <p:sp>
        <p:nvSpPr>
          <p:cNvPr id="10244" name="Text Box 4"/>
          <p:cNvSpPr txBox="1">
            <a:spLocks noChangeArrowheads="1"/>
          </p:cNvSpPr>
          <p:nvPr/>
        </p:nvSpPr>
        <p:spPr bwMode="auto">
          <a:xfrm>
            <a:off x="2743200" y="6248400"/>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latin typeface="Arial" charset="0"/>
              </a:rPr>
              <a:t>Patient Education Handouts</a:t>
            </a:r>
          </a:p>
        </p:txBody>
      </p:sp>
    </p:spTree>
    <p:extLst>
      <p:ext uri="{BB962C8B-B14F-4D97-AF65-F5344CB8AC3E}">
        <p14:creationId xmlns:p14="http://schemas.microsoft.com/office/powerpoint/2010/main" val="376402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smtClean="0"/>
              <a:t>Considerations</a:t>
            </a:r>
          </a:p>
        </p:txBody>
      </p:sp>
      <p:sp>
        <p:nvSpPr>
          <p:cNvPr id="10243" name="Rectangle 3"/>
          <p:cNvSpPr>
            <a:spLocks noGrp="1" noChangeArrowheads="1"/>
          </p:cNvSpPr>
          <p:nvPr>
            <p:ph idx="1"/>
          </p:nvPr>
        </p:nvSpPr>
        <p:spPr>
          <a:xfrm>
            <a:off x="685800" y="2024063"/>
            <a:ext cx="7772400" cy="4572000"/>
          </a:xfrm>
        </p:spPr>
        <p:txBody>
          <a:bodyPr/>
          <a:lstStyle/>
          <a:p>
            <a:pPr eaLnBrk="1" hangingPunct="1">
              <a:lnSpc>
                <a:spcPct val="90000"/>
              </a:lnSpc>
            </a:pPr>
            <a:r>
              <a:rPr lang="en-US" dirty="0" smtClean="0"/>
              <a:t>Content</a:t>
            </a:r>
          </a:p>
          <a:p>
            <a:pPr lvl="1">
              <a:lnSpc>
                <a:spcPct val="90000"/>
              </a:lnSpc>
            </a:pPr>
            <a:r>
              <a:rPr lang="en-US" sz="2400" dirty="0" smtClean="0"/>
              <a:t>Accurate, objective, up-to-date, less is more.</a:t>
            </a:r>
          </a:p>
          <a:p>
            <a:pPr eaLnBrk="1" hangingPunct="1">
              <a:lnSpc>
                <a:spcPct val="90000"/>
              </a:lnSpc>
            </a:pPr>
            <a:r>
              <a:rPr lang="en-US" dirty="0" smtClean="0">
                <a:hlinkClick r:id="rId3"/>
              </a:rPr>
              <a:t>Demand-management value</a:t>
            </a:r>
            <a:endParaRPr lang="en-US" dirty="0"/>
          </a:p>
          <a:p>
            <a:pPr lvl="1">
              <a:lnSpc>
                <a:spcPct val="90000"/>
              </a:lnSpc>
            </a:pPr>
            <a:r>
              <a:rPr lang="en-US" sz="2400" dirty="0" smtClean="0"/>
              <a:t>When to call physician or go to ER</a:t>
            </a:r>
          </a:p>
          <a:p>
            <a:pPr lvl="1">
              <a:lnSpc>
                <a:spcPct val="90000"/>
              </a:lnSpc>
            </a:pPr>
            <a:r>
              <a:rPr lang="en-US" sz="2400" dirty="0" smtClean="0"/>
              <a:t>When NOT to call</a:t>
            </a:r>
          </a:p>
          <a:p>
            <a:pPr eaLnBrk="1" hangingPunct="1">
              <a:lnSpc>
                <a:spcPct val="90000"/>
              </a:lnSpc>
            </a:pPr>
            <a:r>
              <a:rPr lang="en-US" dirty="0" smtClean="0"/>
              <a:t>Source</a:t>
            </a:r>
          </a:p>
          <a:p>
            <a:pPr lvl="1">
              <a:lnSpc>
                <a:spcPct val="90000"/>
              </a:lnSpc>
            </a:pPr>
            <a:r>
              <a:rPr lang="en-US" sz="2400" dirty="0" smtClean="0"/>
              <a:t>unbiased</a:t>
            </a:r>
          </a:p>
          <a:p>
            <a:pPr eaLnBrk="1" hangingPunct="1">
              <a:lnSpc>
                <a:spcPct val="90000"/>
              </a:lnSpc>
            </a:pPr>
            <a:r>
              <a:rPr lang="en-US" dirty="0" smtClean="0"/>
              <a:t>Generation</a:t>
            </a:r>
          </a:p>
          <a:p>
            <a:pPr lvl="1">
              <a:lnSpc>
                <a:spcPct val="90000"/>
              </a:lnSpc>
            </a:pPr>
            <a:r>
              <a:rPr lang="en-US" dirty="0" smtClean="0"/>
              <a:t>15 </a:t>
            </a:r>
            <a:r>
              <a:rPr lang="en-US" dirty="0" err="1" smtClean="0"/>
              <a:t>yr</a:t>
            </a:r>
            <a:r>
              <a:rPr lang="en-US" dirty="0" smtClean="0"/>
              <a:t> olds versus 75 </a:t>
            </a:r>
            <a:r>
              <a:rPr lang="en-US" dirty="0" err="1" smtClean="0"/>
              <a:t>yr</a:t>
            </a:r>
            <a:r>
              <a:rPr lang="en-US" dirty="0" smtClean="0"/>
              <a:t> olds</a:t>
            </a:r>
          </a:p>
          <a:p>
            <a:pPr eaLnBrk="1" hangingPunct="1">
              <a:lnSpc>
                <a:spcPct val="90000"/>
              </a:lnSpc>
            </a:pPr>
            <a:endParaRPr lang="en-US" dirty="0" smtClean="0"/>
          </a:p>
        </p:txBody>
      </p:sp>
      <p:sp>
        <p:nvSpPr>
          <p:cNvPr id="10244" name="Text Box 4"/>
          <p:cNvSpPr txBox="1">
            <a:spLocks noChangeArrowheads="1"/>
          </p:cNvSpPr>
          <p:nvPr/>
        </p:nvSpPr>
        <p:spPr bwMode="auto">
          <a:xfrm>
            <a:off x="2743200" y="6248400"/>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latin typeface="Arial" charset="0"/>
              </a:rPr>
              <a:t>Patient Education Handouts</a:t>
            </a:r>
          </a:p>
        </p:txBody>
      </p:sp>
    </p:spTree>
    <p:extLst>
      <p:ext uri="{BB962C8B-B14F-4D97-AF65-F5344CB8AC3E}">
        <p14:creationId xmlns:p14="http://schemas.microsoft.com/office/powerpoint/2010/main" val="243764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Characteristics of Good Handouts</a:t>
            </a:r>
          </a:p>
        </p:txBody>
      </p:sp>
      <p:sp>
        <p:nvSpPr>
          <p:cNvPr id="3" name="Content Placeholder 2"/>
          <p:cNvSpPr>
            <a:spLocks noGrp="1"/>
          </p:cNvSpPr>
          <p:nvPr>
            <p:ph idx="1"/>
          </p:nvPr>
        </p:nvSpPr>
        <p:spPr/>
        <p:txBody>
          <a:bodyPr/>
          <a:lstStyle/>
          <a:p>
            <a:pPr eaLnBrk="1" hangingPunct="1">
              <a:defRPr/>
            </a:pPr>
            <a:r>
              <a:rPr lang="en-US" dirty="0" smtClean="0"/>
              <a:t>To conduct your own quick assessment of readability a handout, look for:</a:t>
            </a:r>
          </a:p>
          <a:p>
            <a:pPr lvl="1" eaLnBrk="1" hangingPunct="1">
              <a:defRPr/>
            </a:pPr>
            <a:r>
              <a:rPr lang="en-US" dirty="0" smtClean="0">
                <a:ea typeface="+mn-ea"/>
                <a:cs typeface="+mn-cs"/>
              </a:rPr>
              <a:t>one or two syllables per word</a:t>
            </a:r>
          </a:p>
          <a:p>
            <a:pPr lvl="1" eaLnBrk="1" hangingPunct="1">
              <a:defRPr/>
            </a:pPr>
            <a:r>
              <a:rPr lang="en-US" dirty="0" smtClean="0">
                <a:ea typeface="+mn-ea"/>
                <a:cs typeface="+mn-cs"/>
              </a:rPr>
              <a:t>one idea per sentence</a:t>
            </a:r>
          </a:p>
          <a:p>
            <a:pPr lvl="1" eaLnBrk="1" hangingPunct="1">
              <a:defRPr/>
            </a:pPr>
            <a:r>
              <a:rPr lang="en-US" dirty="0" smtClean="0">
                <a:ea typeface="+mn-ea"/>
                <a:cs typeface="+mn-cs"/>
              </a:rPr>
              <a:t>one concept per paragraph</a:t>
            </a:r>
          </a:p>
          <a:p>
            <a:pPr lvl="1" eaLnBrk="1" hangingPunct="1">
              <a:defRPr/>
            </a:pPr>
            <a:r>
              <a:rPr lang="en-US" dirty="0" smtClean="0">
                <a:ea typeface="+mn-ea"/>
                <a:cs typeface="+mn-cs"/>
              </a:rPr>
              <a:t>no more than </a:t>
            </a:r>
            <a:r>
              <a:rPr lang="en-US" u="sng" dirty="0" smtClean="0">
                <a:solidFill>
                  <a:srgbClr val="FF0000"/>
                </a:solidFill>
                <a:ea typeface="+mn-ea"/>
                <a:cs typeface="+mn-cs"/>
              </a:rPr>
              <a:t>five key points per handout</a:t>
            </a:r>
          </a:p>
          <a:p>
            <a:pPr lvl="1" eaLnBrk="1" hangingPunct="1">
              <a:defRPr/>
            </a:pPr>
            <a:r>
              <a:rPr lang="en-US" sz="3200" dirty="0" smtClean="0">
                <a:solidFill>
                  <a:srgbClr val="FF0000"/>
                </a:solidFill>
                <a:ea typeface="+mn-ea"/>
                <a:cs typeface="+mn-cs"/>
              </a:rPr>
              <a:t>No medical terminology </a:t>
            </a:r>
            <a:r>
              <a:rPr lang="en-US" sz="3200" dirty="0" smtClean="0">
                <a:ea typeface="+mn-ea"/>
                <a:cs typeface="+mn-cs"/>
              </a:rPr>
              <a:t>--</a:t>
            </a:r>
            <a:r>
              <a:rPr lang="en-US" dirty="0" smtClean="0">
                <a:ea typeface="+mn-ea"/>
                <a:cs typeface="+mn-cs"/>
              </a:rPr>
              <a:t>should be avoided whenever possible</a:t>
            </a:r>
          </a:p>
          <a:p>
            <a:pPr lvl="1" eaLnBrk="1" hangingPunct="1">
              <a:defRPr/>
            </a:pPr>
            <a:r>
              <a:rPr lang="en-US" sz="3200" dirty="0" smtClean="0">
                <a:solidFill>
                  <a:srgbClr val="FF0000"/>
                </a:solidFill>
              </a:rPr>
              <a:t>One or two pages at most</a:t>
            </a:r>
          </a:p>
          <a:p>
            <a:pPr lvl="1" eaLnBrk="1" hangingPunct="1">
              <a:defRPr/>
            </a:pPr>
            <a:endParaRPr lang="en-US" sz="3200" dirty="0"/>
          </a:p>
        </p:txBody>
      </p:sp>
    </p:spTree>
    <p:extLst>
      <p:ext uri="{BB962C8B-B14F-4D97-AF65-F5344CB8AC3E}">
        <p14:creationId xmlns:p14="http://schemas.microsoft.com/office/powerpoint/2010/main" val="134608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Web Site that Checks Readability</a:t>
            </a:r>
            <a:endParaRPr lang="en-US" dirty="0"/>
          </a:p>
        </p:txBody>
      </p:sp>
      <p:sp>
        <p:nvSpPr>
          <p:cNvPr id="34820" name="Content Placeholder 2"/>
          <p:cNvSpPr>
            <a:spLocks noGrp="1"/>
          </p:cNvSpPr>
          <p:nvPr>
            <p:ph sz="half" idx="1"/>
          </p:nvPr>
        </p:nvSpPr>
        <p:spPr/>
        <p:txBody>
          <a:bodyPr/>
          <a:lstStyle/>
          <a:p>
            <a:r>
              <a:rPr lang="en-US" dirty="0" smtClean="0"/>
              <a:t>Copy URL of handout and paste into one of these: </a:t>
            </a:r>
            <a:endParaRPr lang="en-US" dirty="0" smtClean="0">
              <a:hlinkClick r:id="rId3"/>
            </a:endParaRPr>
          </a:p>
          <a:p>
            <a:pPr lvl="1"/>
            <a:r>
              <a:rPr lang="en-US" dirty="0" smtClean="0">
                <a:hlinkClick r:id="rId3"/>
              </a:rPr>
              <a:t>http://juicystudio.com/services/readability.php</a:t>
            </a:r>
          </a:p>
          <a:p>
            <a:pPr lvl="1"/>
            <a:r>
              <a:rPr lang="en-US" dirty="0">
                <a:hlinkClick r:id="rId3"/>
              </a:rPr>
              <a:t>http://www.read-able.com/ </a:t>
            </a:r>
            <a:r>
              <a:rPr lang="en-US" dirty="0" smtClean="0"/>
              <a:t>Bookmark</a:t>
            </a:r>
          </a:p>
          <a:p>
            <a:pPr lvl="1"/>
            <a:r>
              <a:rPr lang="en-US" dirty="0" smtClean="0"/>
              <a:t>Problem with PDFs</a:t>
            </a:r>
          </a:p>
          <a:p>
            <a:r>
              <a:rPr lang="en-US" dirty="0" smtClean="0"/>
              <a:t>Copy and paste text into </a:t>
            </a:r>
            <a:r>
              <a:rPr lang="en-US" sz="2400" dirty="0" smtClean="0">
                <a:hlinkClick r:id="rId4"/>
              </a:rPr>
              <a:t>http</a:t>
            </a:r>
            <a:r>
              <a:rPr lang="en-US" sz="2400" dirty="0">
                <a:hlinkClick r:id="rId4"/>
              </a:rPr>
              <a:t>://www.readability-score.com</a:t>
            </a:r>
            <a:r>
              <a:rPr lang="en-US" sz="2400" dirty="0" smtClean="0">
                <a:hlinkClick r:id="rId4"/>
              </a:rPr>
              <a:t>/</a:t>
            </a:r>
            <a:r>
              <a:rPr lang="en-US" sz="2400" dirty="0" smtClean="0"/>
              <a:t> </a:t>
            </a:r>
          </a:p>
        </p:txBody>
      </p:sp>
      <p:sp>
        <p:nvSpPr>
          <p:cNvPr id="3" name="Content Placeholder 2"/>
          <p:cNvSpPr>
            <a:spLocks noGrp="1"/>
          </p:cNvSpPr>
          <p:nvPr>
            <p:ph sz="half" idx="2"/>
          </p:nvPr>
        </p:nvSpPr>
        <p:spPr/>
        <p:txBody>
          <a:bodyPr/>
          <a:lstStyle/>
          <a:p>
            <a:endParaRPr lang="en-US"/>
          </a:p>
        </p:txBody>
      </p:sp>
      <p:pic>
        <p:nvPicPr>
          <p:cNvPr id="297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133600"/>
            <a:ext cx="4392202"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91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fade">
                                      <p:cBhvr>
                                        <p:cTn id="7" dur="2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dirty="0" smtClean="0"/>
              <a:t>How to Use Handout</a:t>
            </a:r>
          </a:p>
        </p:txBody>
      </p:sp>
      <p:sp>
        <p:nvSpPr>
          <p:cNvPr id="40963" name="Rectangle 3"/>
          <p:cNvSpPr>
            <a:spLocks noGrp="1" noChangeArrowheads="1"/>
          </p:cNvSpPr>
          <p:nvPr>
            <p:ph idx="1"/>
          </p:nvPr>
        </p:nvSpPr>
        <p:spPr/>
        <p:txBody>
          <a:bodyPr/>
          <a:lstStyle/>
          <a:p>
            <a:pPr eaLnBrk="1" hangingPunct="1"/>
            <a:r>
              <a:rPr lang="en-US" dirty="0" smtClean="0"/>
              <a:t>Sit next to patient</a:t>
            </a:r>
          </a:p>
          <a:p>
            <a:pPr eaLnBrk="1" hangingPunct="1"/>
            <a:r>
              <a:rPr lang="en-US" dirty="0" smtClean="0"/>
              <a:t>Review with patient</a:t>
            </a:r>
          </a:p>
          <a:p>
            <a:pPr eaLnBrk="1" hangingPunct="1"/>
            <a:r>
              <a:rPr lang="en-US" dirty="0" smtClean="0"/>
              <a:t>Provide pen/marker</a:t>
            </a:r>
          </a:p>
          <a:p>
            <a:pPr eaLnBrk="1" hangingPunct="1"/>
            <a:r>
              <a:rPr lang="en-US" dirty="0" smtClean="0"/>
              <a:t>Point with finger to items</a:t>
            </a:r>
          </a:p>
          <a:p>
            <a:pPr eaLnBrk="1" hangingPunct="1"/>
            <a:r>
              <a:rPr lang="en-US" dirty="0" smtClean="0"/>
              <a:t>Communicate priorities </a:t>
            </a:r>
            <a:br>
              <a:rPr lang="en-US" dirty="0" smtClean="0"/>
            </a:br>
            <a:r>
              <a:rPr lang="en-US" dirty="0" smtClean="0"/>
              <a:t>(most important point)</a:t>
            </a:r>
          </a:p>
          <a:p>
            <a:pPr eaLnBrk="1" hangingPunct="1"/>
            <a:r>
              <a:rPr lang="en-US" dirty="0" smtClean="0"/>
              <a:t>Check for understanding (health literacy and reading literacy)</a:t>
            </a:r>
          </a:p>
        </p:txBody>
      </p:sp>
      <p:sp>
        <p:nvSpPr>
          <p:cNvPr id="32772" name="Text Box 4"/>
          <p:cNvSpPr txBox="1">
            <a:spLocks noChangeArrowheads="1"/>
          </p:cNvSpPr>
          <p:nvPr/>
        </p:nvSpPr>
        <p:spPr bwMode="auto">
          <a:xfrm>
            <a:off x="1541463" y="6396038"/>
            <a:ext cx="6570662" cy="461962"/>
          </a:xfrm>
          <a:prstGeom prst="rect">
            <a:avLst/>
          </a:prstGeom>
          <a:noFill/>
          <a:ln w="12700">
            <a:noFill/>
            <a:miter lim="800000"/>
            <a:headEnd type="none" w="sm" len="sm"/>
            <a:tailEnd type="none" w="sm" len="sm"/>
          </a:ln>
        </p:spPr>
        <p:txBody>
          <a:bodyPr wrap="none">
            <a:spAutoFit/>
          </a:bodyPr>
          <a:lstStyle/>
          <a:p>
            <a:pPr>
              <a:defRPr/>
            </a:pPr>
            <a:r>
              <a:rPr lang="en-US" dirty="0">
                <a:solidFill>
                  <a:srgbClr val="700000"/>
                </a:solidFill>
                <a:latin typeface="+mn-lt"/>
              </a:rPr>
              <a:t>ADA Recommendations for Diabetic Educators</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2293349"/>
            <a:ext cx="2895600" cy="2449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017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a:xfrm>
            <a:off x="533400" y="762000"/>
            <a:ext cx="7821612" cy="1143000"/>
          </a:xfrm>
        </p:spPr>
        <p:txBody>
          <a:bodyPr/>
          <a:lstStyle/>
          <a:p>
            <a:pPr algn="r" eaLnBrk="1" hangingPunct="1">
              <a:defRPr/>
            </a:pPr>
            <a:r>
              <a:rPr lang="en-US" sz="4000" dirty="0" smtClean="0"/>
              <a:t>FSU Patient Education Resources</a:t>
            </a:r>
          </a:p>
        </p:txBody>
      </p:sp>
      <p:sp>
        <p:nvSpPr>
          <p:cNvPr id="1433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451740-30E3-4E67-A9A2-11640EACC6C5}" type="datetime1">
              <a:rPr lang="en-US" sz="1400" smtClean="0">
                <a:solidFill>
                  <a:srgbClr val="660000"/>
                </a:solidFill>
              </a:rPr>
              <a:pPr eaLnBrk="1" hangingPunct="1"/>
              <a:t>3/25/2014</a:t>
            </a:fld>
            <a:endParaRPr lang="en-US" sz="1400" smtClean="0">
              <a:solidFill>
                <a:srgbClr val="660000"/>
              </a:solidFill>
            </a:endParaRP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solidFill>
                  <a:srgbClr val="660000"/>
                </a:solidFill>
              </a:rPr>
              <a:t>Patient Education Resources</a:t>
            </a: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B4CC86-84C5-4D3E-8161-12D1D06D939E}" type="slidenum">
              <a:rPr lang="en-US" sz="1400" smtClean="0">
                <a:solidFill>
                  <a:srgbClr val="660000"/>
                </a:solidFill>
              </a:rPr>
              <a:pPr eaLnBrk="1" hangingPunct="1"/>
              <a:t>35</a:t>
            </a:fld>
            <a:endParaRPr lang="en-US" sz="1400" smtClean="0">
              <a:solidFill>
                <a:srgbClr val="660000"/>
              </a:solidFill>
            </a:endParaRPr>
          </a:p>
        </p:txBody>
      </p:sp>
      <p:pic>
        <p:nvPicPr>
          <p:cNvPr id="143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599"/>
            <a:ext cx="2800457"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Oval 5"/>
          <p:cNvSpPr>
            <a:spLocks noChangeArrowheads="1"/>
          </p:cNvSpPr>
          <p:nvPr/>
        </p:nvSpPr>
        <p:spPr bwMode="auto">
          <a:xfrm>
            <a:off x="533401" y="3405186"/>
            <a:ext cx="1905000" cy="609600"/>
          </a:xfrm>
          <a:prstGeom prst="ellipse">
            <a:avLst/>
          </a:prstGeom>
          <a:noFill/>
          <a:ln w="38100">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45720" rIns="45720" anchor="ctr"/>
          <a:lstStyle/>
          <a:p>
            <a:endParaRPr lang="en-US"/>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572" y="2667000"/>
            <a:ext cx="622935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8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5486400"/>
            <a:ext cx="7772400" cy="1057275"/>
          </a:xfrm>
        </p:spPr>
        <p:txBody>
          <a:bodyPr/>
          <a:lstStyle/>
          <a:p>
            <a:r>
              <a:rPr lang="en-US" dirty="0" smtClean="0"/>
              <a:t>Websites for Patient Ed</a:t>
            </a:r>
            <a:endParaRPr lang="en-US" dirty="0"/>
          </a:p>
        </p:txBody>
      </p:sp>
      <p:sp>
        <p:nvSpPr>
          <p:cNvPr id="5" name="Text Placeholder 4"/>
          <p:cNvSpPr>
            <a:spLocks noGrp="1"/>
          </p:cNvSpPr>
          <p:nvPr>
            <p:ph type="body" idx="1"/>
          </p:nvPr>
        </p:nvSpPr>
        <p:spPr/>
        <p:txBody>
          <a:bodyPr/>
          <a:lstStyle/>
          <a:p>
            <a:endParaRPr lang="en-US" dirty="0"/>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471" y="1371600"/>
            <a:ext cx="5187677" cy="396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1066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Use Websites</a:t>
            </a:r>
            <a:endParaRPr lang="en-US" dirty="0"/>
          </a:p>
        </p:txBody>
      </p:sp>
      <p:sp>
        <p:nvSpPr>
          <p:cNvPr id="5" name="Content Placeholder 4"/>
          <p:cNvSpPr>
            <a:spLocks noGrp="1"/>
          </p:cNvSpPr>
          <p:nvPr>
            <p:ph idx="1"/>
          </p:nvPr>
        </p:nvSpPr>
        <p:spPr/>
        <p:txBody>
          <a:bodyPr/>
          <a:lstStyle/>
          <a:p>
            <a:r>
              <a:rPr lang="en-US" dirty="0" smtClean="0"/>
              <a:t>Same reasons as handouts</a:t>
            </a:r>
          </a:p>
          <a:p>
            <a:r>
              <a:rPr lang="en-US" dirty="0" smtClean="0"/>
              <a:t>Can be used during encounter to illustrate concepts, provide visuals</a:t>
            </a:r>
          </a:p>
          <a:p>
            <a:r>
              <a:rPr lang="en-US" dirty="0" smtClean="0"/>
              <a:t>Added value:</a:t>
            </a:r>
          </a:p>
          <a:p>
            <a:pPr lvl="1"/>
            <a:r>
              <a:rPr lang="en-US" dirty="0" smtClean="0"/>
              <a:t>Animations</a:t>
            </a:r>
          </a:p>
          <a:p>
            <a:pPr lvl="1"/>
            <a:r>
              <a:rPr lang="en-US" dirty="0" smtClean="0"/>
              <a:t>Videos</a:t>
            </a:r>
          </a:p>
          <a:p>
            <a:pPr lvl="1"/>
            <a:r>
              <a:rPr lang="en-US" dirty="0" smtClean="0"/>
              <a:t>Audio</a:t>
            </a:r>
          </a:p>
          <a:p>
            <a:r>
              <a:rPr lang="en-US" dirty="0" smtClean="0"/>
              <a:t>Continued self education post encounter</a:t>
            </a:r>
          </a:p>
          <a:p>
            <a:pPr lvl="1"/>
            <a:endParaRPr lang="en-US" dirty="0" smtClean="0"/>
          </a:p>
        </p:txBody>
      </p:sp>
    </p:spTree>
    <p:extLst>
      <p:ext uri="{BB962C8B-B14F-4D97-AF65-F5344CB8AC3E}">
        <p14:creationId xmlns:p14="http://schemas.microsoft.com/office/powerpoint/2010/main" val="2515760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Familydoctor.org</a:t>
            </a:r>
            <a:endParaRPr lang="en-US" dirty="0"/>
          </a:p>
        </p:txBody>
      </p:sp>
      <p:sp>
        <p:nvSpPr>
          <p:cNvPr id="3" name="Content Placeholder 2"/>
          <p:cNvSpPr>
            <a:spLocks noGrp="1"/>
          </p:cNvSpPr>
          <p:nvPr>
            <p:ph idx="1"/>
          </p:nvPr>
        </p:nvSpPr>
        <p:spPr>
          <a:xfrm>
            <a:off x="457200" y="1981200"/>
            <a:ext cx="8229600" cy="4144963"/>
          </a:xfrm>
        </p:spPr>
        <p:txBody>
          <a:bodyPr/>
          <a:lstStyle/>
          <a:p>
            <a:r>
              <a:rPr lang="en-US" dirty="0" smtClean="0"/>
              <a:t>Trusted site for patient education handouts</a:t>
            </a:r>
          </a:p>
          <a:p>
            <a:r>
              <a:rPr lang="en-US" dirty="0" smtClean="0"/>
              <a:t>5</a:t>
            </a:r>
            <a:r>
              <a:rPr lang="en-US" baseline="30000" dirty="0" smtClean="0"/>
              <a:t>th</a:t>
            </a:r>
            <a:r>
              <a:rPr lang="en-US" dirty="0" smtClean="0"/>
              <a:t>-7</a:t>
            </a:r>
            <a:r>
              <a:rPr lang="en-US" baseline="30000" dirty="0" smtClean="0"/>
              <a:t>th</a:t>
            </a:r>
            <a:r>
              <a:rPr lang="en-US" dirty="0" smtClean="0"/>
              <a:t> grade reading level</a:t>
            </a: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124200"/>
            <a:ext cx="4857750" cy="3486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23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MedlinePlus from NLM</a:t>
            </a:r>
            <a:endParaRPr lang="en-US" dirty="0"/>
          </a:p>
        </p:txBody>
      </p:sp>
      <p:sp>
        <p:nvSpPr>
          <p:cNvPr id="3" name="Content Placeholder 2"/>
          <p:cNvSpPr>
            <a:spLocks noGrp="1"/>
          </p:cNvSpPr>
          <p:nvPr>
            <p:ph idx="1"/>
          </p:nvPr>
        </p:nvSpPr>
        <p:spPr/>
        <p:txBody>
          <a:bodyPr/>
          <a:lstStyle/>
          <a:p>
            <a:r>
              <a:rPr lang="en-US" i="1" dirty="0" smtClean="0"/>
              <a:t>Patient Education Institute </a:t>
            </a:r>
            <a:r>
              <a:rPr lang="en-US" dirty="0" smtClean="0"/>
              <a:t>interactive videos</a:t>
            </a:r>
          </a:p>
          <a:p>
            <a:r>
              <a:rPr lang="en-US" i="1" dirty="0" smtClean="0"/>
              <a:t>Adam</a:t>
            </a:r>
            <a:r>
              <a:rPr lang="en-US" dirty="0" smtClean="0"/>
              <a:t> anatomy animations</a:t>
            </a:r>
          </a:p>
          <a:p>
            <a:r>
              <a:rPr lang="en-US" dirty="0" smtClean="0"/>
              <a:t>Surgical videos from </a:t>
            </a:r>
            <a:r>
              <a:rPr lang="en-US" i="1" dirty="0" smtClean="0"/>
              <a:t>OR-Live</a:t>
            </a:r>
            <a:r>
              <a:rPr lang="en-US" dirty="0" smtClean="0"/>
              <a:t>.</a:t>
            </a:r>
            <a:endParaRPr lang="en-US" dirty="0"/>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19600"/>
            <a:ext cx="861328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257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609600"/>
          </a:xfrm>
        </p:spPr>
        <p:txBody>
          <a:bodyPr/>
          <a:lstStyle/>
          <a:p>
            <a:r>
              <a:rPr lang="en-US" dirty="0" smtClean="0"/>
              <a:t>Objectives</a:t>
            </a:r>
            <a:endParaRPr lang="en-US" dirty="0"/>
          </a:p>
        </p:txBody>
      </p:sp>
      <p:sp>
        <p:nvSpPr>
          <p:cNvPr id="3" name="Content Placeholder 2"/>
          <p:cNvSpPr>
            <a:spLocks noGrp="1"/>
          </p:cNvSpPr>
          <p:nvPr>
            <p:ph idx="1"/>
          </p:nvPr>
        </p:nvSpPr>
        <p:spPr>
          <a:xfrm>
            <a:off x="457200" y="1905000"/>
            <a:ext cx="8229600" cy="4144963"/>
          </a:xfrm>
        </p:spPr>
        <p:txBody>
          <a:bodyPr/>
          <a:lstStyle/>
          <a:p>
            <a:pPr marL="514350" lvl="0" indent="-514350">
              <a:buFont typeface="+mj-lt"/>
              <a:buAutoNum type="arabicPeriod" startAt="2"/>
            </a:pPr>
            <a:r>
              <a:rPr lang="en-US" dirty="0"/>
              <a:t>COMPETENCY: Use information technology to support patient education (Patient Care)</a:t>
            </a:r>
          </a:p>
          <a:p>
            <a:pPr lvl="1"/>
            <a:r>
              <a:rPr lang="en-US" dirty="0"/>
              <a:t>Use appropriate applications at the point of care to supplement verbal instructions.</a:t>
            </a:r>
          </a:p>
          <a:p>
            <a:pPr lvl="1"/>
            <a:r>
              <a:rPr lang="en-US" dirty="0"/>
              <a:t>Assess a patient’s access to and ability to find and use technology to gain health information.</a:t>
            </a:r>
          </a:p>
          <a:p>
            <a:pPr lvl="1"/>
            <a:r>
              <a:rPr lang="en-US" dirty="0"/>
              <a:t>Select appropriate methods/materials to further educate the patient: handouts, models, videos, web sites, mobile apps, social media, support groups. </a:t>
            </a:r>
          </a:p>
          <a:p>
            <a:endParaRPr lang="en-US" dirty="0"/>
          </a:p>
        </p:txBody>
      </p:sp>
    </p:spTree>
    <p:extLst>
      <p:ext uri="{BB962C8B-B14F-4D97-AF65-F5344CB8AC3E}">
        <p14:creationId xmlns:p14="http://schemas.microsoft.com/office/powerpoint/2010/main" val="2050072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Do Use the Internet</a:t>
            </a:r>
            <a:endParaRPr lang="en-US" dirty="0"/>
          </a:p>
        </p:txBody>
      </p:sp>
      <p:sp>
        <p:nvSpPr>
          <p:cNvPr id="3" name="Content Placeholder 2"/>
          <p:cNvSpPr>
            <a:spLocks noGrp="1"/>
          </p:cNvSpPr>
          <p:nvPr>
            <p:ph idx="1"/>
          </p:nvPr>
        </p:nvSpPr>
        <p:spPr>
          <a:xfrm>
            <a:off x="495300" y="1942107"/>
            <a:ext cx="8229600" cy="4144963"/>
          </a:xfrm>
        </p:spPr>
        <p:txBody>
          <a:bodyPr/>
          <a:lstStyle/>
          <a:p>
            <a:r>
              <a:rPr lang="en-US" sz="2800" dirty="0" smtClean="0"/>
              <a:t>According to Pew, 80% of internet users (79% adults)  or 59% adults look for health information online </a:t>
            </a:r>
          </a:p>
          <a:p>
            <a:r>
              <a:rPr lang="en-US" sz="2800" dirty="0" smtClean="0"/>
              <a:t>The quality, reliability, applicability to patient varies widely</a:t>
            </a:r>
          </a:p>
          <a:p>
            <a:r>
              <a:rPr lang="en-US" sz="2800" dirty="0" smtClean="0"/>
              <a:t>Guide the 59% who do to best sites – else give handout</a:t>
            </a:r>
          </a:p>
          <a:p>
            <a:r>
              <a:rPr lang="en-US" sz="2800" dirty="0" smtClean="0"/>
              <a:t>Adults with </a:t>
            </a:r>
            <a:r>
              <a:rPr lang="en-US" sz="2800" dirty="0"/>
              <a:t>chronic disease </a:t>
            </a:r>
            <a:r>
              <a:rPr lang="en-US" sz="2800" dirty="0" smtClean="0"/>
              <a:t>less </a:t>
            </a:r>
            <a:r>
              <a:rPr lang="en-US" sz="2800" dirty="0"/>
              <a:t>likely than healthy adults to have access to the internet </a:t>
            </a:r>
          </a:p>
        </p:txBody>
      </p:sp>
      <p:sp>
        <p:nvSpPr>
          <p:cNvPr id="4" name="TextBox 3"/>
          <p:cNvSpPr txBox="1"/>
          <p:nvPr/>
        </p:nvSpPr>
        <p:spPr>
          <a:xfrm>
            <a:off x="609600" y="6087070"/>
            <a:ext cx="8001000" cy="923330"/>
          </a:xfrm>
          <a:prstGeom prst="rect">
            <a:avLst/>
          </a:prstGeom>
          <a:noFill/>
        </p:spPr>
        <p:txBody>
          <a:bodyPr wrap="square" rtlCol="0">
            <a:spAutoFit/>
          </a:bodyPr>
          <a:lstStyle/>
          <a:p>
            <a:r>
              <a:rPr lang="en-US" sz="1800" dirty="0" smtClean="0">
                <a:latin typeface="Arial" pitchFamily="34" charset="0"/>
                <a:cs typeface="Arial" pitchFamily="34" charset="0"/>
              </a:rPr>
              <a:t>“Health Topics" </a:t>
            </a:r>
            <a:r>
              <a:rPr lang="en-US" sz="1800" dirty="0">
                <a:latin typeface="Arial" pitchFamily="34" charset="0"/>
                <a:cs typeface="Arial" pitchFamily="34" charset="0"/>
              </a:rPr>
              <a:t>(Pew Internet Project: </a:t>
            </a:r>
            <a:r>
              <a:rPr lang="en-US" sz="1800" dirty="0" smtClean="0">
                <a:latin typeface="Arial" pitchFamily="34" charset="0"/>
                <a:cs typeface="Arial" pitchFamily="34" charset="0"/>
              </a:rPr>
              <a:t>February 2011). </a:t>
            </a:r>
            <a:r>
              <a:rPr lang="en-US" sz="1800" dirty="0">
                <a:latin typeface="Arial" pitchFamily="34" charset="0"/>
                <a:cs typeface="Arial" pitchFamily="34" charset="0"/>
              </a:rPr>
              <a:t>Available at: </a:t>
            </a:r>
            <a:r>
              <a:rPr lang="en-US" sz="1800" dirty="0">
                <a:latin typeface="Arial" pitchFamily="34" charset="0"/>
                <a:cs typeface="Arial" pitchFamily="34" charset="0"/>
                <a:hlinkClick r:id="rId3"/>
              </a:rPr>
              <a:t>http://</a:t>
            </a:r>
            <a:r>
              <a:rPr lang="en-US" sz="1800" dirty="0" smtClean="0">
                <a:latin typeface="Arial" pitchFamily="34" charset="0"/>
                <a:cs typeface="Arial" pitchFamily="34" charset="0"/>
                <a:hlinkClick r:id="rId3"/>
              </a:rPr>
              <a:t>www.pewinternet.org/Reports/2011/HealthTopics.aspx</a:t>
            </a:r>
            <a:r>
              <a:rPr lang="en-US" sz="1800" dirty="0" smtClean="0">
                <a:latin typeface="Arial" pitchFamily="34" charset="0"/>
                <a:cs typeface="Arial" pitchFamily="34" charset="0"/>
              </a:rPr>
              <a:t> </a:t>
            </a:r>
            <a:endParaRPr lang="en-US" sz="1800" dirty="0">
              <a:latin typeface="Arial" pitchFamily="34" charset="0"/>
              <a:cs typeface="Arial" pitchFamily="34" charset="0"/>
            </a:endParaRPr>
          </a:p>
          <a:p>
            <a:endParaRPr lang="en-US" sz="1800" dirty="0"/>
          </a:p>
        </p:txBody>
      </p:sp>
    </p:spTree>
    <p:extLst>
      <p:ext uri="{BB962C8B-B14F-4D97-AF65-F5344CB8AC3E}">
        <p14:creationId xmlns:p14="http://schemas.microsoft.com/office/powerpoint/2010/main" val="3482338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p:txBody>
          <a:bodyPr/>
          <a:lstStyle/>
          <a:p>
            <a:r>
              <a:rPr lang="en-US" dirty="0" smtClean="0"/>
              <a:t>Open access </a:t>
            </a:r>
            <a:r>
              <a:rPr lang="en-US" dirty="0"/>
              <a:t>to internet in </a:t>
            </a:r>
            <a:r>
              <a:rPr lang="en-US" dirty="0" smtClean="0"/>
              <a:t>office (hospitals are notorious for blocking internet access)</a:t>
            </a:r>
          </a:p>
          <a:p>
            <a:r>
              <a:rPr lang="en-US" dirty="0" smtClean="0"/>
              <a:t>Place set up so patient can see the computer screen easily</a:t>
            </a:r>
          </a:p>
          <a:p>
            <a:r>
              <a:rPr lang="en-US" dirty="0" smtClean="0"/>
              <a:t>Hearing of patient –headphones handy?</a:t>
            </a:r>
          </a:p>
          <a:p>
            <a:r>
              <a:rPr lang="en-US" dirty="0" smtClean="0"/>
              <a:t>Vision of patient – big screens</a:t>
            </a:r>
            <a:endParaRPr lang="en-US" dirty="0"/>
          </a:p>
          <a:p>
            <a:r>
              <a:rPr lang="en-US" dirty="0" smtClean="0"/>
              <a:t>Access </a:t>
            </a:r>
            <a:r>
              <a:rPr lang="en-US" dirty="0"/>
              <a:t>to internet by patient at home</a:t>
            </a:r>
          </a:p>
          <a:p>
            <a:endParaRPr lang="en-US" dirty="0"/>
          </a:p>
        </p:txBody>
      </p:sp>
    </p:spTree>
    <p:extLst>
      <p:ext uri="{BB962C8B-B14F-4D97-AF65-F5344CB8AC3E}">
        <p14:creationId xmlns:p14="http://schemas.microsoft.com/office/powerpoint/2010/main" val="5745764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Youtube.com</a:t>
            </a:r>
            <a:endParaRPr lang="en-US" dirty="0"/>
          </a:p>
        </p:txBody>
      </p:sp>
      <p:sp>
        <p:nvSpPr>
          <p:cNvPr id="5" name="TextBox 4"/>
          <p:cNvSpPr txBox="1"/>
          <p:nvPr/>
        </p:nvSpPr>
        <p:spPr>
          <a:xfrm>
            <a:off x="1095703" y="5663376"/>
            <a:ext cx="7162800" cy="830997"/>
          </a:xfrm>
          <a:prstGeom prst="rect">
            <a:avLst/>
          </a:prstGeom>
          <a:noFill/>
        </p:spPr>
        <p:txBody>
          <a:bodyPr wrap="square" rtlCol="0">
            <a:spAutoFit/>
          </a:bodyPr>
          <a:lstStyle/>
          <a:p>
            <a:r>
              <a:rPr lang="en-US" sz="2400" b="1" dirty="0" smtClean="0"/>
              <a:t>Patient Ed Animations</a:t>
            </a:r>
            <a:r>
              <a:rPr lang="en-US" sz="2400" dirty="0" smtClean="0"/>
              <a:t>.  Posted by </a:t>
            </a:r>
            <a:r>
              <a:rPr lang="en-US" sz="2400" dirty="0" err="1" smtClean="0"/>
              <a:t>FSUCoM</a:t>
            </a:r>
            <a:r>
              <a:rPr lang="en-US" sz="2400" dirty="0" smtClean="0"/>
              <a:t>. </a:t>
            </a:r>
          </a:p>
          <a:p>
            <a:r>
              <a:rPr lang="en-US" sz="2400" dirty="0">
                <a:hlinkClick r:id="rId4"/>
              </a:rPr>
              <a:t>https://</a:t>
            </a:r>
            <a:r>
              <a:rPr lang="en-US" sz="2400" dirty="0" smtClean="0">
                <a:hlinkClick r:id="rId4"/>
              </a:rPr>
              <a:t>www.youtube.com/user/FSUMedMedia</a:t>
            </a:r>
            <a:r>
              <a:rPr lang="en-US" sz="2400" dirty="0" smtClean="0"/>
              <a:t>  </a:t>
            </a:r>
          </a:p>
        </p:txBody>
      </p:sp>
      <p:pic>
        <p:nvPicPr>
          <p:cNvPr id="6" name="EIkq1ZePjEk?hl=en_US&amp;"/>
          <p:cNvPicPr>
            <a:picLocks noGrp="1" noRot="1" noChangeAspect="1"/>
          </p:cNvPicPr>
          <p:nvPr>
            <p:ph idx="1"/>
            <a:videoFile r:link="rId1"/>
          </p:nvPr>
        </p:nvPicPr>
        <p:blipFill>
          <a:blip r:embed="rId5"/>
          <a:stretch>
            <a:fillRect/>
          </a:stretch>
        </p:blipFill>
        <p:spPr>
          <a:xfrm>
            <a:off x="2133600" y="2057400"/>
            <a:ext cx="4648200" cy="3486150"/>
          </a:xfrm>
          <a:prstGeom prst="rect">
            <a:avLst/>
          </a:prstGeom>
        </p:spPr>
      </p:pic>
      <p:pic>
        <p:nvPicPr>
          <p:cNvPr id="3074"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025444"/>
            <a:ext cx="5181600" cy="354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8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a:t>
            </a:r>
            <a:endParaRPr lang="en-US" dirty="0"/>
          </a:p>
        </p:txBody>
      </p:sp>
      <p:sp>
        <p:nvSpPr>
          <p:cNvPr id="3" name="Content Placeholder 2"/>
          <p:cNvSpPr>
            <a:spLocks noGrp="1"/>
          </p:cNvSpPr>
          <p:nvPr>
            <p:ph idx="1"/>
          </p:nvPr>
        </p:nvSpPr>
        <p:spPr/>
        <p:txBody>
          <a:bodyPr/>
          <a:lstStyle/>
          <a:p>
            <a:r>
              <a:rPr lang="en-US" dirty="0" smtClean="0"/>
              <a:t>Build lists of links for clinic patient population</a:t>
            </a:r>
          </a:p>
          <a:p>
            <a:r>
              <a:rPr lang="en-US" dirty="0" smtClean="0"/>
              <a:t>Channels in YouTube (ask if patient has a computer at home, internet connection, speakers,…)</a:t>
            </a:r>
          </a:p>
          <a:p>
            <a:r>
              <a:rPr lang="en-US" dirty="0" smtClean="0"/>
              <a:t>Email links to patients with questions or for further explanation</a:t>
            </a:r>
          </a:p>
          <a:p>
            <a:endParaRPr lang="en-US" dirty="0"/>
          </a:p>
        </p:txBody>
      </p:sp>
    </p:spTree>
    <p:extLst>
      <p:ext uri="{BB962C8B-B14F-4D97-AF65-F5344CB8AC3E}">
        <p14:creationId xmlns:p14="http://schemas.microsoft.com/office/powerpoint/2010/main" val="38737849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Reliable Information</a:t>
            </a:r>
            <a:endParaRPr lang="en-US" dirty="0"/>
          </a:p>
        </p:txBody>
      </p:sp>
      <p:sp>
        <p:nvSpPr>
          <p:cNvPr id="3" name="Content Placeholder 2"/>
          <p:cNvSpPr>
            <a:spLocks noGrp="1"/>
          </p:cNvSpPr>
          <p:nvPr>
            <p:ph idx="1"/>
          </p:nvPr>
        </p:nvSpPr>
        <p:spPr/>
        <p:txBody>
          <a:bodyPr/>
          <a:lstStyle/>
          <a:p>
            <a:pPr marL="0" indent="0">
              <a:buNone/>
            </a:pPr>
            <a:r>
              <a:rPr lang="en-US" dirty="0" smtClean="0"/>
              <a:t>Teach patients to evaluate information found on web</a:t>
            </a:r>
          </a:p>
          <a:p>
            <a:pPr lvl="1"/>
            <a:r>
              <a:rPr lang="en-US" dirty="0" smtClean="0"/>
              <a:t>Where did the information come from?</a:t>
            </a:r>
          </a:p>
          <a:p>
            <a:pPr lvl="1"/>
            <a:r>
              <a:rPr lang="en-US" dirty="0" smtClean="0"/>
              <a:t>Who wrote it? Is it opinion or fact?</a:t>
            </a:r>
          </a:p>
          <a:p>
            <a:pPr lvl="1"/>
            <a:r>
              <a:rPr lang="en-US" dirty="0" smtClean="0"/>
              <a:t>How current is the information?</a:t>
            </a:r>
          </a:p>
          <a:p>
            <a:pPr lvl="1"/>
            <a:r>
              <a:rPr lang="en-US" dirty="0" smtClean="0"/>
              <a:t>Who is responsible for the content?</a:t>
            </a:r>
          </a:p>
          <a:p>
            <a:r>
              <a:rPr lang="en-US" dirty="0" smtClean="0"/>
              <a:t>Helpful Handout at Familydoctor.org</a:t>
            </a:r>
            <a:endParaRPr lang="en-US" dirty="0"/>
          </a:p>
        </p:txBody>
      </p:sp>
      <p:sp>
        <p:nvSpPr>
          <p:cNvPr id="4" name="TextBox 3"/>
          <p:cNvSpPr txBox="1"/>
          <p:nvPr/>
        </p:nvSpPr>
        <p:spPr>
          <a:xfrm>
            <a:off x="179611" y="6093766"/>
            <a:ext cx="8784777" cy="276999"/>
          </a:xfrm>
          <a:prstGeom prst="rect">
            <a:avLst/>
          </a:prstGeom>
          <a:noFill/>
        </p:spPr>
        <p:txBody>
          <a:bodyPr wrap="none" rtlCol="0">
            <a:spAutoFit/>
          </a:bodyPr>
          <a:lstStyle/>
          <a:p>
            <a:r>
              <a:rPr lang="en-US" sz="1200" dirty="0">
                <a:hlinkClick r:id="rId3"/>
              </a:rPr>
              <a:t>http://</a:t>
            </a:r>
            <a:r>
              <a:rPr lang="en-US" sz="1200" dirty="0" smtClean="0">
                <a:hlinkClick r:id="rId3"/>
              </a:rPr>
              <a:t>familydoctor.org/familydoctor/en/healthcare-management/self-care/health-information-on-the-web-finding-reliable-information.html</a:t>
            </a:r>
            <a:r>
              <a:rPr lang="en-US" sz="1200" dirty="0" smtClean="0"/>
              <a:t> </a:t>
            </a:r>
            <a:endParaRPr lang="en-US" sz="12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624" y="4267200"/>
            <a:ext cx="1285001"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838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95925"/>
            <a:ext cx="7772400" cy="1362075"/>
          </a:xfrm>
        </p:spPr>
        <p:txBody>
          <a:bodyPr/>
          <a:lstStyle/>
          <a:p>
            <a:r>
              <a:rPr lang="en-US" dirty="0" smtClean="0"/>
              <a:t>Mobile Apps for Patient Ed</a:t>
            </a:r>
            <a:endParaRPr lang="en-US" dirty="0"/>
          </a:p>
        </p:txBody>
      </p:sp>
      <p:sp>
        <p:nvSpPr>
          <p:cNvPr id="5" name="Text Placeholder 4"/>
          <p:cNvSpPr>
            <a:spLocks noGrp="1"/>
          </p:cNvSpPr>
          <p:nvPr>
            <p:ph type="body"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716" y="1066800"/>
            <a:ext cx="5790069"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7753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Using Mobile Apps with Patients</a:t>
            </a:r>
            <a:endParaRPr lang="en-US" dirty="0"/>
          </a:p>
        </p:txBody>
      </p:sp>
      <p:sp>
        <p:nvSpPr>
          <p:cNvPr id="7" name="Content Placeholder 6"/>
          <p:cNvSpPr>
            <a:spLocks noGrp="1"/>
          </p:cNvSpPr>
          <p:nvPr>
            <p:ph idx="1"/>
          </p:nvPr>
        </p:nvSpPr>
        <p:spPr/>
        <p:txBody>
          <a:bodyPr/>
          <a:lstStyle/>
          <a:p>
            <a:r>
              <a:rPr lang="en-US" dirty="0" smtClean="0"/>
              <a:t>Larger screen devices better than smartphones</a:t>
            </a:r>
          </a:p>
          <a:p>
            <a:r>
              <a:rPr lang="en-US" dirty="0" smtClean="0"/>
              <a:t>Interactive anatomical illustrations </a:t>
            </a:r>
            <a:r>
              <a:rPr lang="en-US" dirty="0"/>
              <a:t>that can be emailed to </a:t>
            </a:r>
            <a:r>
              <a:rPr lang="en-US" dirty="0" smtClean="0"/>
              <a:t>patient instead of models </a:t>
            </a:r>
          </a:p>
          <a:p>
            <a:r>
              <a:rPr lang="en-US" dirty="0" smtClean="0"/>
              <a:t>Animations of conditions, like asthma, murmurs</a:t>
            </a:r>
          </a:p>
          <a:p>
            <a:r>
              <a:rPr lang="en-US" dirty="0" smtClean="0"/>
              <a:t>Video demonstrations of skills at fingertips</a:t>
            </a:r>
          </a:p>
          <a:p>
            <a:endParaRPr lang="en-US" dirty="0"/>
          </a:p>
        </p:txBody>
      </p:sp>
    </p:spTree>
    <p:extLst>
      <p:ext uri="{BB962C8B-B14F-4D97-AF65-F5344CB8AC3E}">
        <p14:creationId xmlns:p14="http://schemas.microsoft.com/office/powerpoint/2010/main" val="21410831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Prescribing Mobile Apps</a:t>
            </a:r>
            <a:endParaRPr lang="en-US" dirty="0"/>
          </a:p>
        </p:txBody>
      </p:sp>
      <p:sp>
        <p:nvSpPr>
          <p:cNvPr id="3" name="Content Placeholder 2"/>
          <p:cNvSpPr>
            <a:spLocks noGrp="1"/>
          </p:cNvSpPr>
          <p:nvPr>
            <p:ph idx="1"/>
          </p:nvPr>
        </p:nvSpPr>
        <p:spPr>
          <a:xfrm>
            <a:off x="304800" y="1981200"/>
            <a:ext cx="8229600" cy="4144963"/>
          </a:xfrm>
        </p:spPr>
        <p:txBody>
          <a:bodyPr/>
          <a:lstStyle/>
          <a:p>
            <a:r>
              <a:rPr lang="en-US" dirty="0" smtClean="0"/>
              <a:t>If the patient has a smartphone or tablet, recommend apps for:</a:t>
            </a:r>
          </a:p>
          <a:p>
            <a:pPr lvl="1"/>
            <a:r>
              <a:rPr lang="en-US" dirty="0" smtClean="0"/>
              <a:t>Medical </a:t>
            </a:r>
            <a:r>
              <a:rPr lang="en-US" dirty="0"/>
              <a:t>reference</a:t>
            </a:r>
          </a:p>
          <a:p>
            <a:pPr lvl="1"/>
            <a:r>
              <a:rPr lang="en-US" dirty="0"/>
              <a:t>Health and fitness</a:t>
            </a:r>
          </a:p>
          <a:p>
            <a:pPr lvl="1"/>
            <a:r>
              <a:rPr lang="en-US" dirty="0"/>
              <a:t>Personal health record</a:t>
            </a:r>
          </a:p>
          <a:p>
            <a:pPr lvl="1"/>
            <a:r>
              <a:rPr lang="en-US" dirty="0"/>
              <a:t>Medical social media</a:t>
            </a:r>
          </a:p>
          <a:p>
            <a:pPr lvl="1"/>
            <a:r>
              <a:rPr lang="en-US" dirty="0"/>
              <a:t>Monitor and manage illness </a:t>
            </a:r>
          </a:p>
          <a:p>
            <a:endParaRPr lang="en-US" dirty="0"/>
          </a:p>
        </p:txBody>
      </p:sp>
      <p:pic>
        <p:nvPicPr>
          <p:cNvPr id="4" name="Picture 6" descr="http://img.scoop.it/fGzw2xKkA9NHM_gquwc_MTl72eJkfbmt4t8yenImKBVaiQDB_Rd1H6kmuBWtceBJ"/>
          <p:cNvPicPr>
            <a:picLocks noChangeAspect="1" noChangeArrowheads="1"/>
          </p:cNvPicPr>
          <p:nvPr/>
        </p:nvPicPr>
        <p:blipFill>
          <a:blip r:embed="rId3"/>
          <a:srcRect/>
          <a:stretch>
            <a:fillRect/>
          </a:stretch>
        </p:blipFill>
        <p:spPr bwMode="auto">
          <a:xfrm>
            <a:off x="4572000" y="2667000"/>
            <a:ext cx="4286250" cy="222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658" y="5788965"/>
            <a:ext cx="8532592" cy="523220"/>
          </a:xfrm>
          <a:prstGeom prst="rect">
            <a:avLst/>
          </a:prstGeom>
          <a:noFill/>
        </p:spPr>
        <p:txBody>
          <a:bodyPr wrap="none" rtlCol="0">
            <a:spAutoFit/>
          </a:bodyPr>
          <a:lstStyle/>
          <a:p>
            <a:r>
              <a:rPr lang="en-US" sz="2800" b="1" dirty="0" smtClean="0"/>
              <a:t>What apps are you using for your own health</a:t>
            </a:r>
            <a:r>
              <a:rPr lang="en-US" sz="2800" b="1" dirty="0"/>
              <a:t> </a:t>
            </a:r>
            <a:r>
              <a:rPr lang="en-US" sz="2800" b="1" dirty="0" smtClean="0"/>
              <a:t>or fitness?</a:t>
            </a:r>
            <a:endParaRPr lang="en-US" sz="2800" b="1" dirty="0"/>
          </a:p>
        </p:txBody>
      </p:sp>
    </p:spTree>
    <p:extLst>
      <p:ext uri="{BB962C8B-B14F-4D97-AF65-F5344CB8AC3E}">
        <p14:creationId xmlns:p14="http://schemas.microsoft.com/office/powerpoint/2010/main" val="241661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09600"/>
          </a:xfrm>
        </p:spPr>
        <p:txBody>
          <a:bodyPr/>
          <a:lstStyle/>
          <a:p>
            <a:r>
              <a:rPr lang="en-US" dirty="0" smtClean="0"/>
              <a:t>Assessing Quality and Usefulness</a:t>
            </a:r>
            <a:endParaRPr lang="en-US" dirty="0"/>
          </a:p>
        </p:txBody>
      </p:sp>
      <p:sp>
        <p:nvSpPr>
          <p:cNvPr id="3" name="Content Placeholder 2"/>
          <p:cNvSpPr>
            <a:spLocks noGrp="1"/>
          </p:cNvSpPr>
          <p:nvPr>
            <p:ph idx="1"/>
          </p:nvPr>
        </p:nvSpPr>
        <p:spPr>
          <a:xfrm>
            <a:off x="457200" y="1676400"/>
            <a:ext cx="8229600" cy="4144963"/>
          </a:xfrm>
        </p:spPr>
        <p:txBody>
          <a:bodyPr/>
          <a:lstStyle/>
          <a:p>
            <a:r>
              <a:rPr lang="en-US" dirty="0" smtClean="0"/>
              <a:t>iTunes does not discriminate medical apps into categories </a:t>
            </a:r>
          </a:p>
          <a:p>
            <a:r>
              <a:rPr lang="en-US" dirty="0" smtClean="0"/>
              <a:t>Hundreds of apps for patients vs healthcare professionals - Search ‘diabetes’ get 600 apps</a:t>
            </a:r>
          </a:p>
          <a:p>
            <a:r>
              <a:rPr lang="en-US" dirty="0" smtClean="0"/>
              <a:t>Check Dx organizations for reviewed apps</a:t>
            </a:r>
          </a:p>
          <a:p>
            <a:r>
              <a:rPr lang="en-US" dirty="0" smtClean="0"/>
              <a:t>New effort to curate med apps like HON code, </a:t>
            </a:r>
            <a:r>
              <a:rPr lang="en-US" dirty="0" smtClean="0">
                <a:hlinkClick r:id="rId3"/>
              </a:rPr>
              <a:t>http</a:t>
            </a:r>
            <a:r>
              <a:rPr lang="en-US" dirty="0">
                <a:hlinkClick r:id="rId3"/>
              </a:rPr>
              <a:t>://www.happtique.com</a:t>
            </a:r>
            <a:r>
              <a:rPr lang="en-US" dirty="0" smtClean="0">
                <a:hlinkClick r:id="rId3"/>
              </a:rPr>
              <a:t>/</a:t>
            </a:r>
            <a:r>
              <a:rPr lang="en-US" dirty="0" smtClean="0"/>
              <a:t> </a:t>
            </a:r>
          </a:p>
          <a:p>
            <a:r>
              <a:rPr lang="en-US" dirty="0" smtClean="0"/>
              <a:t>New </a:t>
            </a:r>
            <a:r>
              <a:rPr lang="en-US" dirty="0" smtClean="0">
                <a:hlinkClick r:id="rId4"/>
              </a:rPr>
              <a:t>www.medicalappjournal.com</a:t>
            </a:r>
            <a:r>
              <a:rPr lang="en-US" dirty="0" smtClean="0"/>
              <a:t> reviews</a:t>
            </a:r>
            <a:endParaRPr lang="en-US" dirty="0"/>
          </a:p>
        </p:txBody>
      </p:sp>
      <p:sp>
        <p:nvSpPr>
          <p:cNvPr id="4" name="TextBox 3"/>
          <p:cNvSpPr txBox="1"/>
          <p:nvPr/>
        </p:nvSpPr>
        <p:spPr>
          <a:xfrm>
            <a:off x="304800" y="6172200"/>
            <a:ext cx="8686800" cy="369332"/>
          </a:xfrm>
          <a:prstGeom prst="rect">
            <a:avLst/>
          </a:prstGeom>
          <a:noFill/>
        </p:spPr>
        <p:txBody>
          <a:bodyPr wrap="square" rtlCol="0">
            <a:spAutoFit/>
          </a:bodyPr>
          <a:lstStyle/>
          <a:p>
            <a:r>
              <a:rPr lang="en-US" dirty="0" smtClean="0"/>
              <a:t>Peck, Andrea. A solution to app overload.  </a:t>
            </a:r>
            <a:r>
              <a:rPr lang="en-US" i="1" dirty="0" smtClean="0"/>
              <a:t>Medical Economics.  Dec 25, 2011. </a:t>
            </a:r>
            <a:endParaRPr lang="en-US" dirty="0"/>
          </a:p>
        </p:txBody>
      </p:sp>
    </p:spTree>
    <p:extLst>
      <p:ext uri="{BB962C8B-B14F-4D97-AF65-F5344CB8AC3E}">
        <p14:creationId xmlns:p14="http://schemas.microsoft.com/office/powerpoint/2010/main" val="40359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Keeping up with Medical Apps</a:t>
            </a:r>
          </a:p>
        </p:txBody>
      </p:sp>
      <p:sp>
        <p:nvSpPr>
          <p:cNvPr id="45059" name="Content Placeholder 2"/>
          <p:cNvSpPr>
            <a:spLocks noGrp="1"/>
          </p:cNvSpPr>
          <p:nvPr>
            <p:ph idx="1"/>
          </p:nvPr>
        </p:nvSpPr>
        <p:spPr/>
        <p:txBody>
          <a:bodyPr/>
          <a:lstStyle/>
          <a:p>
            <a:pPr eaLnBrk="1" hangingPunct="1"/>
            <a:endParaRPr lang="en-US" smtClean="0"/>
          </a:p>
        </p:txBody>
      </p:sp>
      <p:sp>
        <p:nvSpPr>
          <p:cNvPr id="4" name="Date Placeholder 3"/>
          <p:cNvSpPr>
            <a:spLocks noGrp="1"/>
          </p:cNvSpPr>
          <p:nvPr>
            <p:ph type="dt" sz="quarter" idx="10"/>
          </p:nvPr>
        </p:nvSpPr>
        <p:spPr/>
        <p:txBody>
          <a:bodyPr/>
          <a:lstStyle/>
          <a:p>
            <a:pPr>
              <a:defRPr/>
            </a:pPr>
            <a:r>
              <a:rPr lang="en-US" smtClean="0"/>
              <a:t>Summer 2012</a:t>
            </a:r>
            <a:endParaRPr lang="en-US"/>
          </a:p>
        </p:txBody>
      </p:sp>
      <p:sp>
        <p:nvSpPr>
          <p:cNvPr id="5" name="Slide Number Placeholder 4"/>
          <p:cNvSpPr>
            <a:spLocks noGrp="1"/>
          </p:cNvSpPr>
          <p:nvPr>
            <p:ph type="sldNum" sz="quarter" idx="12"/>
          </p:nvPr>
        </p:nvSpPr>
        <p:spPr/>
        <p:txBody>
          <a:bodyPr/>
          <a:lstStyle/>
          <a:p>
            <a:pPr>
              <a:defRPr/>
            </a:pPr>
            <a:fld id="{74EE4FBB-9186-4DAA-895B-6F7D1FA95F4B}" type="slidenum">
              <a:rPr lang="en-US" smtClean="0"/>
              <a:pPr>
                <a:defRPr/>
              </a:pPr>
              <a:t>49</a:t>
            </a:fld>
            <a:endParaRPr lang="en-US"/>
          </a:p>
        </p:txBody>
      </p:sp>
      <p:pic>
        <p:nvPicPr>
          <p:cNvPr id="450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057400"/>
            <a:ext cx="8153400" cy="3979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3" name="TextBox 5"/>
          <p:cNvSpPr txBox="1">
            <a:spLocks noChangeArrowheads="1"/>
          </p:cNvSpPr>
          <p:nvPr/>
        </p:nvSpPr>
        <p:spPr bwMode="auto">
          <a:xfrm>
            <a:off x="2933700" y="60960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a:t>iMedicalApps.com</a:t>
            </a:r>
          </a:p>
        </p:txBody>
      </p:sp>
    </p:spTree>
    <p:extLst>
      <p:ext uri="{BB962C8B-B14F-4D97-AF65-F5344CB8AC3E}">
        <p14:creationId xmlns:p14="http://schemas.microsoft.com/office/powerpoint/2010/main" val="2826049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t>Definition</a:t>
            </a:r>
          </a:p>
        </p:txBody>
      </p:sp>
      <p:sp>
        <p:nvSpPr>
          <p:cNvPr id="212995" name="Rectangle 3"/>
          <p:cNvSpPr>
            <a:spLocks noGrp="1" noChangeArrowheads="1"/>
          </p:cNvSpPr>
          <p:nvPr>
            <p:ph type="body" idx="1"/>
          </p:nvPr>
        </p:nvSpPr>
        <p:spPr/>
        <p:txBody>
          <a:bodyPr/>
          <a:lstStyle/>
          <a:p>
            <a:pPr>
              <a:lnSpc>
                <a:spcPct val="90000"/>
              </a:lnSpc>
            </a:pPr>
            <a:r>
              <a:rPr lang="en-US" dirty="0"/>
              <a:t>“Patient education can be defined as the process of influencing patient behavior and producing the changes in knowledge, attitudes and skills necessary to maintain or improve health (AAFP Reprint No 284).”</a:t>
            </a:r>
          </a:p>
          <a:p>
            <a:pPr>
              <a:lnSpc>
                <a:spcPct val="90000"/>
              </a:lnSpc>
            </a:pPr>
            <a:r>
              <a:rPr lang="en-US" dirty="0"/>
              <a:t>The </a:t>
            </a:r>
            <a:r>
              <a:rPr lang="en-US" b="1" i="1" dirty="0"/>
              <a:t>outcome</a:t>
            </a:r>
            <a:r>
              <a:rPr lang="en-US" dirty="0"/>
              <a:t> of effective patient education is a </a:t>
            </a:r>
            <a:r>
              <a:rPr lang="en-US" b="1" i="1" dirty="0"/>
              <a:t>change in the patient</a:t>
            </a:r>
            <a:r>
              <a:rPr lang="en-US" dirty="0"/>
              <a:t>—his/her behaviors, knowledge, attitudes and </a:t>
            </a:r>
            <a:r>
              <a:rPr lang="en-US" dirty="0" smtClean="0"/>
              <a:t>skills and reduction in anxiety and improved disease outcomes.</a:t>
            </a:r>
            <a:endParaRPr lang="en-US" dirty="0"/>
          </a:p>
        </p:txBody>
      </p:sp>
    </p:spTree>
    <p:extLst>
      <p:ext uri="{BB962C8B-B14F-4D97-AF65-F5344CB8AC3E}">
        <p14:creationId xmlns:p14="http://schemas.microsoft.com/office/powerpoint/2010/main" val="144593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Apps for Patient Education</a:t>
            </a:r>
            <a:endParaRPr lang="en-US" dirty="0"/>
          </a:p>
        </p:txBody>
      </p:sp>
      <p:sp>
        <p:nvSpPr>
          <p:cNvPr id="4" name="Content Placeholder 3"/>
          <p:cNvSpPr>
            <a:spLocks noGrp="1"/>
          </p:cNvSpPr>
          <p:nvPr>
            <p:ph idx="1"/>
          </p:nvPr>
        </p:nvSpPr>
        <p:spPr/>
        <p:txBody>
          <a:bodyPr/>
          <a:lstStyle/>
          <a:p>
            <a:endParaRPr lang="en-US"/>
          </a:p>
        </p:txBody>
      </p:sp>
      <p:sp>
        <p:nvSpPr>
          <p:cNvPr id="5" name="TextBox 4"/>
          <p:cNvSpPr txBox="1"/>
          <p:nvPr/>
        </p:nvSpPr>
        <p:spPr>
          <a:xfrm>
            <a:off x="3673868" y="6400800"/>
            <a:ext cx="1765227" cy="461665"/>
          </a:xfrm>
          <a:prstGeom prst="rect">
            <a:avLst/>
          </a:prstGeom>
          <a:noFill/>
        </p:spPr>
        <p:txBody>
          <a:bodyPr wrap="none" rtlCol="0">
            <a:spAutoFit/>
          </a:bodyPr>
          <a:lstStyle/>
          <a:p>
            <a:r>
              <a:rPr lang="en-US" dirty="0" smtClean="0"/>
              <a:t>See Handout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5" y="1981200"/>
            <a:ext cx="8610791"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304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DrawMD</a:t>
            </a:r>
            <a:r>
              <a:rPr lang="en-US" dirty="0" smtClean="0"/>
              <a:t> Demo</a:t>
            </a:r>
            <a:endParaRPr lang="en-US" dirty="0"/>
          </a:p>
        </p:txBody>
      </p:sp>
      <p:pic>
        <p:nvPicPr>
          <p:cNvPr id="4" name="OcV2A85tln0?&amp;hl=en_US"/>
          <p:cNvPicPr>
            <a:picLocks noGrp="1" noRot="1" noChangeAspect="1"/>
          </p:cNvPicPr>
          <p:nvPr>
            <p:ph idx="1"/>
            <a:videoFile r:link="rId1"/>
          </p:nvPr>
        </p:nvPicPr>
        <p:blipFill>
          <a:blip r:embed="rId3"/>
          <a:stretch>
            <a:fillRect/>
          </a:stretch>
        </p:blipFill>
        <p:spPr>
          <a:xfrm>
            <a:off x="1752600" y="1981200"/>
            <a:ext cx="5638800" cy="4229100"/>
          </a:xfrm>
          <a:prstGeom prst="rect">
            <a:avLst/>
          </a:prstGeom>
        </p:spPr>
      </p:pic>
      <p:sp>
        <p:nvSpPr>
          <p:cNvPr id="5" name="TextBox 4"/>
          <p:cNvSpPr txBox="1"/>
          <p:nvPr/>
        </p:nvSpPr>
        <p:spPr>
          <a:xfrm>
            <a:off x="2057400" y="6421086"/>
            <a:ext cx="4859985" cy="369332"/>
          </a:xfrm>
          <a:prstGeom prst="rect">
            <a:avLst/>
          </a:prstGeom>
          <a:noFill/>
        </p:spPr>
        <p:txBody>
          <a:bodyPr wrap="none" rtlCol="0">
            <a:spAutoFit/>
          </a:bodyPr>
          <a:lstStyle/>
          <a:p>
            <a:r>
              <a:rPr lang="en-US" dirty="0">
                <a:hlinkClick r:id="rId4"/>
              </a:rPr>
              <a:t>http://</a:t>
            </a:r>
            <a:r>
              <a:rPr lang="en-US" dirty="0" smtClean="0">
                <a:hlinkClick r:id="rId4"/>
              </a:rPr>
              <a:t>www.youtube.com/watch?v=OcV2A85tln0</a:t>
            </a:r>
            <a:r>
              <a:rPr lang="en-US" dirty="0" smtClean="0"/>
              <a:t> </a:t>
            </a:r>
            <a:endParaRPr lang="en-US" dirty="0"/>
          </a:p>
        </p:txBody>
      </p:sp>
      <p:pic>
        <p:nvPicPr>
          <p:cNvPr id="4098"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05000"/>
            <a:ext cx="6712825" cy="451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65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Mobile Apps Mature</a:t>
            </a:r>
            <a:endParaRPr lang="en-US" dirty="0"/>
          </a:p>
        </p:txBody>
      </p:sp>
      <p:sp>
        <p:nvSpPr>
          <p:cNvPr id="3" name="Content Placeholder 2"/>
          <p:cNvSpPr>
            <a:spLocks noGrp="1"/>
          </p:cNvSpPr>
          <p:nvPr>
            <p:ph idx="1"/>
          </p:nvPr>
        </p:nvSpPr>
        <p:spPr/>
        <p:txBody>
          <a:bodyPr/>
          <a:lstStyle/>
          <a:p>
            <a:r>
              <a:rPr lang="en-US" dirty="0" smtClean="0"/>
              <a:t>Learn from your patients</a:t>
            </a:r>
          </a:p>
          <a:p>
            <a:r>
              <a:rPr lang="en-US" dirty="0"/>
              <a:t>Learn from peers</a:t>
            </a:r>
          </a:p>
          <a:p>
            <a:r>
              <a:rPr lang="en-US" dirty="0" smtClean="0"/>
              <a:t>Ask what apps they find helpful</a:t>
            </a:r>
          </a:p>
          <a:p>
            <a:r>
              <a:rPr lang="en-US" dirty="0" smtClean="0"/>
              <a:t>Include mobile apps recommendations into CME sessions on disease topics</a:t>
            </a:r>
          </a:p>
          <a:p>
            <a:r>
              <a:rPr lang="en-US" dirty="0" smtClean="0"/>
              <a:t>Watch for more efforts to curate medical apps</a:t>
            </a:r>
          </a:p>
          <a:p>
            <a:endParaRPr lang="en-US" dirty="0" smtClean="0"/>
          </a:p>
        </p:txBody>
      </p:sp>
    </p:spTree>
    <p:extLst>
      <p:ext uri="{BB962C8B-B14F-4D97-AF65-F5344CB8AC3E}">
        <p14:creationId xmlns:p14="http://schemas.microsoft.com/office/powerpoint/2010/main" val="26432811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5715000"/>
            <a:ext cx="7772400" cy="1362075"/>
          </a:xfrm>
        </p:spPr>
        <p:txBody>
          <a:bodyPr/>
          <a:lstStyle/>
          <a:p>
            <a:r>
              <a:rPr lang="en-US" dirty="0" smtClean="0"/>
              <a:t>Social Media as Patient Ed </a:t>
            </a:r>
            <a:endParaRPr lang="en-US" dirty="0"/>
          </a:p>
        </p:txBody>
      </p:sp>
      <p:sp>
        <p:nvSpPr>
          <p:cNvPr id="6" name="Text Placeholder 5"/>
          <p:cNvSpPr>
            <a:spLocks noGrp="1"/>
          </p:cNvSpPr>
          <p:nvPr>
            <p:ph type="body" idx="1"/>
          </p:nvPr>
        </p:nvSpPr>
        <p:spPr/>
        <p:txBody>
          <a:bodyPr/>
          <a:lstStyle/>
          <a:p>
            <a:endParaRPr lang="en-US"/>
          </a:p>
        </p:txBody>
      </p:sp>
      <p:pic>
        <p:nvPicPr>
          <p:cNvPr id="2051"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97876"/>
            <a:ext cx="628015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1227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Medical Use of SM</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#HCSM is the new word-of-mouth</a:t>
            </a:r>
          </a:p>
          <a:p>
            <a:r>
              <a:rPr lang="en-US" dirty="0" smtClean="0"/>
              <a:t>Find a local doctor, read and write reviews of doctors </a:t>
            </a:r>
          </a:p>
          <a:p>
            <a:pPr lvl="1"/>
            <a:r>
              <a:rPr lang="en-US" dirty="0" smtClean="0">
                <a:hlinkClick r:id="rId4"/>
              </a:rPr>
              <a:t>http://vitals.com</a:t>
            </a:r>
            <a:r>
              <a:rPr lang="en-US" dirty="0" smtClean="0"/>
              <a:t>  </a:t>
            </a:r>
          </a:p>
          <a:p>
            <a:pPr lvl="1"/>
            <a:r>
              <a:rPr lang="en-US" dirty="0" smtClean="0">
                <a:hlinkClick r:id="rId5"/>
              </a:rPr>
              <a:t>http://yelp.com</a:t>
            </a:r>
            <a:r>
              <a:rPr lang="en-US" dirty="0" smtClean="0"/>
              <a:t> </a:t>
            </a:r>
          </a:p>
          <a:p>
            <a:r>
              <a:rPr lang="en-US" dirty="0" smtClean="0"/>
              <a:t>Find health information - 80</a:t>
            </a:r>
            <a:r>
              <a:rPr lang="en-US" dirty="0"/>
              <a:t>% of </a:t>
            </a:r>
            <a:r>
              <a:rPr lang="en-US" b="1" dirty="0"/>
              <a:t>internet users </a:t>
            </a:r>
            <a:r>
              <a:rPr lang="en-US" dirty="0"/>
              <a:t>gather health information online (Pew)</a:t>
            </a:r>
          </a:p>
          <a:p>
            <a:r>
              <a:rPr lang="en-US" dirty="0" smtClean="0"/>
              <a:t>Find support groups for chronic disease, health issues </a:t>
            </a:r>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54</a:t>
            </a:fld>
            <a:endParaRPr lang="en-US" dirty="0"/>
          </a:p>
        </p:txBody>
      </p:sp>
    </p:spTree>
    <p:custDataLst>
      <p:tags r:id="rId1"/>
    </p:custDataLst>
    <p:extLst>
      <p:ext uri="{BB962C8B-B14F-4D97-AF65-F5344CB8AC3E}">
        <p14:creationId xmlns:p14="http://schemas.microsoft.com/office/powerpoint/2010/main" val="701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600" dirty="0" smtClean="0"/>
              <a:t>Social</a:t>
            </a:r>
            <a:r>
              <a:rPr lang="en-US" sz="3600" baseline="0" dirty="0" smtClean="0"/>
              <a:t> Media and Informal Support Groups</a:t>
            </a:r>
            <a:endParaRPr lang="en-US" sz="3600" dirty="0"/>
          </a:p>
        </p:txBody>
      </p:sp>
      <p:sp>
        <p:nvSpPr>
          <p:cNvPr id="3" name="Content Placeholder 2"/>
          <p:cNvSpPr>
            <a:spLocks noGrp="1"/>
          </p:cNvSpPr>
          <p:nvPr>
            <p:ph sz="quarter" idx="1"/>
          </p:nvPr>
        </p:nvSpPr>
        <p:spPr/>
        <p:txBody>
          <a:bodyPr/>
          <a:lstStyle/>
          <a:p>
            <a:r>
              <a:rPr lang="en-US" dirty="0" smtClean="0"/>
              <a:t>Chronic Disease support groups</a:t>
            </a:r>
          </a:p>
          <a:p>
            <a:pPr lvl="1"/>
            <a:r>
              <a:rPr lang="en-US" dirty="0" smtClean="0"/>
              <a:t>Awareness, support, education</a:t>
            </a:r>
          </a:p>
          <a:p>
            <a:pPr lvl="1"/>
            <a:r>
              <a:rPr lang="en-US" dirty="0" smtClean="0"/>
              <a:t>Community of bloggers</a:t>
            </a:r>
          </a:p>
          <a:p>
            <a:r>
              <a:rPr lang="en-US" dirty="0" smtClean="0"/>
              <a:t>Lifestyle and health maintenance support</a:t>
            </a:r>
          </a:p>
          <a:p>
            <a:pPr lvl="1"/>
            <a:r>
              <a:rPr lang="en-US" dirty="0" smtClean="0"/>
              <a:t>Diet plans, track exercise</a:t>
            </a:r>
            <a:r>
              <a:rPr lang="en-US" dirty="0"/>
              <a:t> </a:t>
            </a:r>
            <a:r>
              <a:rPr lang="en-US" dirty="0" smtClean="0"/>
              <a:t>…</a:t>
            </a:r>
          </a:p>
          <a:p>
            <a:r>
              <a:rPr lang="en-US" dirty="0" smtClean="0"/>
              <a:t>Caregiver social support groups</a:t>
            </a:r>
          </a:p>
          <a:p>
            <a:pPr lvl="1"/>
            <a:r>
              <a:rPr lang="en-US" dirty="0" smtClean="0"/>
              <a:t>Caregivers for elderly, family members with chronic disease</a:t>
            </a:r>
          </a:p>
          <a:p>
            <a:endParaRPr lang="en-US" dirty="0" smtClean="0"/>
          </a:p>
          <a:p>
            <a:endParaRPr lang="en-US" dirty="0"/>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55</a:t>
            </a:fld>
            <a:endParaRPr lang="en-US" dirty="0"/>
          </a:p>
        </p:txBody>
      </p:sp>
    </p:spTree>
    <p:extLst>
      <p:ext uri="{BB962C8B-B14F-4D97-AF65-F5344CB8AC3E}">
        <p14:creationId xmlns:p14="http://schemas.microsoft.com/office/powerpoint/2010/main" val="3625625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Martin Wood on Social Media</a:t>
            </a:r>
            <a:endParaRPr lang="en-US" dirty="0"/>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56</a:t>
            </a:fld>
            <a:endParaRPr lang="en-US" dirty="0"/>
          </a:p>
        </p:txBody>
      </p:sp>
      <p:sp>
        <p:nvSpPr>
          <p:cNvPr id="5" name="TextBox 4"/>
          <p:cNvSpPr txBox="1"/>
          <p:nvPr/>
        </p:nvSpPr>
        <p:spPr>
          <a:xfrm>
            <a:off x="1523999" y="6139934"/>
            <a:ext cx="6071277" cy="369332"/>
          </a:xfrm>
          <a:prstGeom prst="rect">
            <a:avLst/>
          </a:prstGeom>
          <a:noFill/>
        </p:spPr>
        <p:txBody>
          <a:bodyPr wrap="none" rtlCol="0">
            <a:spAutoFit/>
          </a:bodyPr>
          <a:lstStyle/>
          <a:p>
            <a:r>
              <a:rPr lang="en-US" dirty="0" smtClean="0"/>
              <a:t>Martin Wood, Assistant Director of the Maguire Medical Library</a:t>
            </a:r>
            <a:endParaRPr lang="en-US" dirty="0"/>
          </a:p>
        </p:txBody>
      </p:sp>
      <p:sp>
        <p:nvSpPr>
          <p:cNvPr id="6" name="TextBox 5"/>
          <p:cNvSpPr txBox="1"/>
          <p:nvPr/>
        </p:nvSpPr>
        <p:spPr>
          <a:xfrm>
            <a:off x="1558158" y="6488668"/>
            <a:ext cx="6115264" cy="369332"/>
          </a:xfrm>
          <a:prstGeom prst="rect">
            <a:avLst/>
          </a:prstGeom>
          <a:noFill/>
        </p:spPr>
        <p:txBody>
          <a:bodyPr wrap="none" rtlCol="0">
            <a:spAutoFit/>
          </a:bodyPr>
          <a:lstStyle/>
          <a:p>
            <a:r>
              <a:rPr lang="en-US" u="sng" dirty="0">
                <a:hlinkClick r:id="rId4"/>
              </a:rPr>
              <a:t>http://</a:t>
            </a:r>
            <a:r>
              <a:rPr lang="en-US" u="sng" dirty="0" smtClean="0">
                <a:hlinkClick r:id="rId4"/>
              </a:rPr>
              <a:t>www.youtube.com/watch?v=BnKqco8G7t4&amp;feature=plcp</a:t>
            </a:r>
            <a:endParaRPr lang="en-US" dirty="0"/>
          </a:p>
        </p:txBody>
      </p:sp>
      <p:pic>
        <p:nvPicPr>
          <p:cNvPr id="7" name="BnKqco8G7t4?hl=en_US&amp;"/>
          <p:cNvPicPr>
            <a:picLocks noRot="1" noChangeAspect="1"/>
          </p:cNvPicPr>
          <p:nvPr>
            <a:videoFile r:link="rId1"/>
          </p:nvPr>
        </p:nvPicPr>
        <p:blipFill>
          <a:blip r:embed="rId5"/>
          <a:stretch>
            <a:fillRect/>
          </a:stretch>
        </p:blipFill>
        <p:spPr>
          <a:xfrm>
            <a:off x="2172037" y="2057400"/>
            <a:ext cx="4775200" cy="3581400"/>
          </a:xfrm>
          <a:prstGeom prst="rect">
            <a:avLst/>
          </a:prstGeom>
        </p:spPr>
      </p:pic>
      <p:pic>
        <p:nvPicPr>
          <p:cNvPr id="5122" name="Picture 2">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685" y="2022987"/>
            <a:ext cx="5639904" cy="384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5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58614"/>
            <a:ext cx="8229600" cy="609600"/>
          </a:xfrm>
        </p:spPr>
        <p:txBody>
          <a:bodyPr>
            <a:normAutofit fontScale="90000"/>
          </a:bodyPr>
          <a:lstStyle/>
          <a:p>
            <a:r>
              <a:rPr lang="en-US" dirty="0" smtClean="0"/>
              <a:t>Diabetes, as an Example</a:t>
            </a:r>
            <a:endParaRPr lang="en-US" dirty="0"/>
          </a:p>
        </p:txBody>
      </p:sp>
      <p:sp>
        <p:nvSpPr>
          <p:cNvPr id="6" name="TextBox 5"/>
          <p:cNvSpPr txBox="1"/>
          <p:nvPr/>
        </p:nvSpPr>
        <p:spPr>
          <a:xfrm>
            <a:off x="609600" y="6359899"/>
            <a:ext cx="8534400" cy="707886"/>
          </a:xfrm>
          <a:prstGeom prst="rect">
            <a:avLst/>
          </a:prstGeom>
          <a:noFill/>
        </p:spPr>
        <p:txBody>
          <a:bodyPr wrap="square" rtlCol="0">
            <a:spAutoFit/>
          </a:bodyPr>
          <a:lstStyle/>
          <a:p>
            <a:r>
              <a:rPr lang="en-US" sz="2000" dirty="0"/>
              <a:t>Diabetes Hands Foundation. </a:t>
            </a:r>
            <a:r>
              <a:rPr lang="en-US" sz="2000" u="sng" dirty="0">
                <a:hlinkClick r:id="rId2"/>
              </a:rPr>
              <a:t>http://www.tudiabetes.org</a:t>
            </a:r>
            <a:endParaRPr lang="en-US" sz="2000" dirty="0"/>
          </a:p>
          <a:p>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6413500" cy="4349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5486400" y="2514600"/>
            <a:ext cx="33528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Social Media for Chronic </a:t>
            </a:r>
            <a:r>
              <a:rPr lang="en-US" sz="3200" dirty="0"/>
              <a:t>disease </a:t>
            </a:r>
          </a:p>
          <a:p>
            <a:pPr marL="285750" indent="-285750">
              <a:buFont typeface="Arial" pitchFamily="34" charset="0"/>
              <a:buChar char="•"/>
            </a:pPr>
            <a:r>
              <a:rPr lang="en-US" sz="3200" dirty="0"/>
              <a:t>Awareness</a:t>
            </a:r>
          </a:p>
          <a:p>
            <a:pPr marL="285750" indent="-285750">
              <a:buFont typeface="Arial" pitchFamily="34" charset="0"/>
              <a:buChar char="•"/>
            </a:pPr>
            <a:r>
              <a:rPr lang="en-US" sz="3200" dirty="0"/>
              <a:t>Support</a:t>
            </a:r>
          </a:p>
          <a:p>
            <a:pPr marL="285750" indent="-285750">
              <a:buFont typeface="Arial" pitchFamily="34" charset="0"/>
              <a:buChar char="•"/>
            </a:pPr>
            <a:r>
              <a:rPr lang="en-US" sz="3200" dirty="0"/>
              <a:t>Education</a:t>
            </a:r>
          </a:p>
        </p:txBody>
      </p:sp>
    </p:spTree>
    <p:extLst>
      <p:ext uri="{BB962C8B-B14F-4D97-AF65-F5344CB8AC3E}">
        <p14:creationId xmlns:p14="http://schemas.microsoft.com/office/powerpoint/2010/main" val="457872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24" y="947004"/>
            <a:ext cx="8229600" cy="609600"/>
          </a:xfrm>
        </p:spPr>
        <p:txBody>
          <a:bodyPr/>
          <a:lstStyle/>
          <a:p>
            <a:r>
              <a:rPr lang="en-US" dirty="0" smtClean="0"/>
              <a:t>Rheumatoid Arthritis</a:t>
            </a:r>
            <a:endParaRPr lang="en-US" dirty="0"/>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58</a:t>
            </a:fld>
            <a:endParaRPr lang="en-US" dirty="0"/>
          </a:p>
        </p:txBody>
      </p:sp>
      <p:pic>
        <p:nvPicPr>
          <p:cNvPr id="8194"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53976"/>
            <a:ext cx="7772399" cy="5277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172200"/>
            <a:ext cx="3265227" cy="369332"/>
          </a:xfrm>
          <a:prstGeom prst="rect">
            <a:avLst/>
          </a:prstGeom>
          <a:noFill/>
        </p:spPr>
        <p:txBody>
          <a:bodyPr wrap="square" rtlCol="0">
            <a:spAutoFit/>
          </a:bodyPr>
          <a:lstStyle/>
          <a:p>
            <a:r>
              <a:rPr lang="en-US" u="sng" dirty="0">
                <a:hlinkClick r:id="rId6"/>
              </a:rPr>
              <a:t>http://</a:t>
            </a:r>
            <a:r>
              <a:rPr lang="en-US" u="sng" dirty="0" smtClean="0">
                <a:hlinkClick r:id="rId6"/>
              </a:rPr>
              <a:t>bit.ly/MgNS8t</a:t>
            </a:r>
            <a:endParaRPr lang="en-US" dirty="0"/>
          </a:p>
        </p:txBody>
      </p:sp>
      <p:pic>
        <p:nvPicPr>
          <p:cNvPr id="7" name="o1sxaExEBLI?hl=en_US&amp;"/>
          <p:cNvPicPr>
            <a:picLocks noGrp="1" noRot="1" noChangeAspect="1"/>
          </p:cNvPicPr>
          <p:nvPr>
            <p:ph sz="quarter" idx="1"/>
            <a:videoFile r:link="rId1"/>
          </p:nvPr>
        </p:nvPicPr>
        <p:blipFill>
          <a:blip r:embed="rId7"/>
          <a:stretch>
            <a:fillRect/>
          </a:stretch>
        </p:blipFill>
        <p:spPr>
          <a:xfrm>
            <a:off x="3048000" y="1981200"/>
            <a:ext cx="4953000" cy="3714750"/>
          </a:xfrm>
          <a:prstGeom prst="rect">
            <a:avLst/>
          </a:prstGeom>
        </p:spPr>
      </p:pic>
      <p:pic>
        <p:nvPicPr>
          <p:cNvPr id="6146" name="Picture 2">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053" b="12756"/>
          <a:stretch/>
        </p:blipFill>
        <p:spPr bwMode="auto">
          <a:xfrm>
            <a:off x="3048000" y="1985809"/>
            <a:ext cx="5073289"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8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Peer-to-peer Healthcare</a:t>
            </a:r>
            <a:endParaRPr lang="en-US" dirty="0"/>
          </a:p>
        </p:txBody>
      </p:sp>
      <p:sp>
        <p:nvSpPr>
          <p:cNvPr id="3" name="Content Placeholder 2"/>
          <p:cNvSpPr>
            <a:spLocks noGrp="1"/>
          </p:cNvSpPr>
          <p:nvPr>
            <p:ph idx="1"/>
          </p:nvPr>
        </p:nvSpPr>
        <p:spPr/>
        <p:txBody>
          <a:bodyPr/>
          <a:lstStyle/>
          <a:p>
            <a:r>
              <a:rPr lang="en-US" dirty="0"/>
              <a:t>One in four internet users living with high blood pressure, diabetes, heart conditions, lung conditions, cancer, or some other chronic ailment (23%) say they have gone online to find others with similar health concerns. </a:t>
            </a:r>
            <a:endParaRPr lang="en-US" dirty="0" smtClean="0"/>
          </a:p>
          <a:p>
            <a:r>
              <a:rPr lang="en-US" dirty="0" smtClean="0"/>
              <a:t>By </a:t>
            </a:r>
            <a:r>
              <a:rPr lang="en-US" dirty="0"/>
              <a:t>contrast, 15% of internet users who report no chronic conditions have sought such help online. </a:t>
            </a:r>
            <a:br>
              <a:rPr lang="en-US" dirty="0"/>
            </a:br>
            <a:endParaRPr lang="en-US" dirty="0"/>
          </a:p>
        </p:txBody>
      </p:sp>
      <p:sp>
        <p:nvSpPr>
          <p:cNvPr id="4" name="TextBox 3"/>
          <p:cNvSpPr txBox="1"/>
          <p:nvPr/>
        </p:nvSpPr>
        <p:spPr>
          <a:xfrm>
            <a:off x="424543" y="5972182"/>
            <a:ext cx="8686800" cy="646331"/>
          </a:xfrm>
          <a:prstGeom prst="rect">
            <a:avLst/>
          </a:prstGeom>
          <a:noFill/>
        </p:spPr>
        <p:txBody>
          <a:bodyPr wrap="square" rtlCol="0">
            <a:spAutoFit/>
          </a:bodyPr>
          <a:lstStyle/>
          <a:p>
            <a:r>
              <a:rPr lang="en-US" dirty="0" smtClean="0"/>
              <a:t>Fox, </a:t>
            </a:r>
            <a:r>
              <a:rPr lang="en-US" dirty="0" err="1" smtClean="0"/>
              <a:t>Suzannah</a:t>
            </a:r>
            <a:r>
              <a:rPr lang="en-US" dirty="0" smtClean="0"/>
              <a:t>. Peer-to-peer Healthcare.  Pew Internet Survey Results. </a:t>
            </a:r>
            <a:r>
              <a:rPr lang="en-US" b="1" dirty="0"/>
              <a:t>http://pewinternet.org/Reports/2011/P2PHealthcare.aspx</a:t>
            </a:r>
            <a:endParaRPr lang="en-US" dirty="0"/>
          </a:p>
        </p:txBody>
      </p:sp>
    </p:spTree>
    <p:extLst>
      <p:ext uri="{BB962C8B-B14F-4D97-AF65-F5344CB8AC3E}">
        <p14:creationId xmlns:p14="http://schemas.microsoft.com/office/powerpoint/2010/main" val="277961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 of Self-Care</a:t>
            </a:r>
            <a:endParaRPr lang="en-US" dirty="0"/>
          </a:p>
        </p:txBody>
      </p:sp>
      <p:sp>
        <p:nvSpPr>
          <p:cNvPr id="3" name="Content Placeholder 2"/>
          <p:cNvSpPr>
            <a:spLocks noGrp="1"/>
          </p:cNvSpPr>
          <p:nvPr>
            <p:ph idx="1"/>
          </p:nvPr>
        </p:nvSpPr>
        <p:spPr>
          <a:xfrm>
            <a:off x="457200" y="1981200"/>
            <a:ext cx="8001000" cy="2172207"/>
          </a:xfrm>
        </p:spPr>
        <p:txBody>
          <a:bodyPr/>
          <a:lstStyle/>
          <a:p>
            <a:pPr marL="0" indent="0">
              <a:buNone/>
            </a:pPr>
            <a:r>
              <a:rPr lang="en-US" dirty="0" smtClean="0"/>
              <a:t>“A </a:t>
            </a:r>
            <a:r>
              <a:rPr lang="en-US" dirty="0"/>
              <a:t>central aspect of the Chronic Care Model is to </a:t>
            </a:r>
            <a:r>
              <a:rPr lang="en-US" b="1" dirty="0"/>
              <a:t>Empower and prepare patients to manage their health and </a:t>
            </a:r>
            <a:r>
              <a:rPr lang="en-US" b="1" dirty="0" smtClean="0"/>
              <a:t/>
            </a:r>
            <a:br>
              <a:rPr lang="en-US" b="1" dirty="0" smtClean="0"/>
            </a:br>
            <a:r>
              <a:rPr lang="en-US" b="1" dirty="0" smtClean="0"/>
              <a:t>health </a:t>
            </a:r>
            <a:r>
              <a:rPr lang="en-US" b="1" dirty="0"/>
              <a:t>care.  </a:t>
            </a:r>
            <a:r>
              <a:rPr lang="en-US" b="1" dirty="0" smtClean="0"/>
              <a:t/>
            </a:r>
            <a:br>
              <a:rPr lang="en-US" b="1" dirty="0" smtClean="0"/>
            </a:br>
            <a:r>
              <a:rPr lang="en-US" b="1" dirty="0" smtClean="0"/>
              <a:t>Patient education </a:t>
            </a:r>
            <a:br>
              <a:rPr lang="en-US" b="1" dirty="0" smtClean="0"/>
            </a:br>
            <a:r>
              <a:rPr lang="en-US" b="1" dirty="0" smtClean="0"/>
              <a:t>is </a:t>
            </a:r>
            <a:r>
              <a:rPr lang="en-US" b="1" dirty="0"/>
              <a:t>central </a:t>
            </a:r>
            <a:r>
              <a:rPr lang="en-US" b="1" dirty="0" smtClean="0"/>
              <a:t>to</a:t>
            </a:r>
            <a:br>
              <a:rPr lang="en-US" b="1" dirty="0" smtClean="0"/>
            </a:br>
            <a:r>
              <a:rPr lang="en-US" b="1" dirty="0" smtClean="0"/>
              <a:t>this </a:t>
            </a:r>
            <a:r>
              <a:rPr lang="en-US" b="1" dirty="0"/>
              <a:t>concept</a:t>
            </a:r>
            <a:r>
              <a:rPr lang="en-US" b="1" dirty="0" smtClean="0"/>
              <a:t>.”  </a:t>
            </a:r>
            <a:endParaRPr lang="en-US" b="1" dirty="0"/>
          </a:p>
          <a:p>
            <a:pPr marL="0" indent="0">
              <a:buNone/>
            </a:pPr>
            <a:endParaRPr lang="en-US" dirty="0"/>
          </a:p>
        </p:txBody>
      </p:sp>
      <p:pic>
        <p:nvPicPr>
          <p:cNvPr id="4098" name="Picture 2" descr="Chronic Care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869705"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141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PatientsLikeMe.com</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2"/>
          </p:nvPr>
        </p:nvSpPr>
        <p:spPr/>
        <p:txBody>
          <a:bodyPr>
            <a:normAutofit/>
          </a:bodyPr>
          <a:lstStyle/>
          <a:p>
            <a:fld id="{727A596B-88F7-4408-8C0C-B9676E551C0B}" type="slidenum">
              <a:rPr lang="en-US" smtClean="0"/>
              <a:pPr/>
              <a:t>60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6983121"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5564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Curated Medical Social Media Sites </a:t>
            </a:r>
            <a:endParaRPr lang="en-US" dirty="0"/>
          </a:p>
        </p:txBody>
      </p:sp>
      <p:sp>
        <p:nvSpPr>
          <p:cNvPr id="5" name="Content Placeholder 4"/>
          <p:cNvSpPr>
            <a:spLocks noGrp="1"/>
          </p:cNvSpPr>
          <p:nvPr>
            <p:ph idx="1"/>
          </p:nvPr>
        </p:nvSpPr>
        <p:spPr/>
        <p:txBody>
          <a:bodyPr/>
          <a:lstStyle/>
          <a:p>
            <a:r>
              <a:rPr lang="en-US" dirty="0">
                <a:hlinkClick r:id="rId3"/>
              </a:rPr>
              <a:t>http://www.webicina.com/?</a:t>
            </a:r>
            <a:r>
              <a:rPr lang="en-US" dirty="0" smtClean="0">
                <a:hlinkClick r:id="rId3"/>
              </a:rPr>
              <a:t>select=patient</a:t>
            </a:r>
            <a:r>
              <a:rPr lang="en-US" dirty="0" smtClean="0"/>
              <a:t>  </a:t>
            </a:r>
            <a:endParaRPr lang="en-US" dirty="0"/>
          </a:p>
        </p:txBody>
      </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53" y="2610288"/>
            <a:ext cx="72517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1710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73" y="1024759"/>
            <a:ext cx="8229600" cy="609600"/>
          </a:xfrm>
        </p:spPr>
        <p:txBody>
          <a:bodyPr/>
          <a:lstStyle/>
          <a:p>
            <a:r>
              <a:rPr lang="en-US" sz="4000" dirty="0" smtClean="0"/>
              <a:t>Health Crisis and Community Support</a:t>
            </a:r>
            <a:endParaRPr lang="en-US" sz="4000" dirty="0"/>
          </a:p>
        </p:txBody>
      </p:sp>
      <p:sp>
        <p:nvSpPr>
          <p:cNvPr id="3" name="Slide Number Placeholder 2"/>
          <p:cNvSpPr>
            <a:spLocks noGrp="1"/>
          </p:cNvSpPr>
          <p:nvPr>
            <p:ph type="sldNum" sz="quarter" idx="12"/>
          </p:nvPr>
        </p:nvSpPr>
        <p:spPr/>
        <p:txBody>
          <a:bodyPr>
            <a:normAutofit/>
          </a:bodyPr>
          <a:lstStyle/>
          <a:p>
            <a:fld id="{727A596B-88F7-4408-8C0C-B9676E551C0B}" type="slidenum">
              <a:rPr lang="en-US" smtClean="0"/>
              <a:pPr/>
              <a:t>62</a:t>
            </a:fld>
            <a:endParaRPr lang="en-US" dirty="0"/>
          </a:p>
        </p:txBody>
      </p:sp>
      <p:sp>
        <p:nvSpPr>
          <p:cNvPr id="4" name="Content Placeholder 3"/>
          <p:cNvSpPr>
            <a:spLocks noGrp="1"/>
          </p:cNvSpPr>
          <p:nvPr>
            <p:ph sz="quarter" idx="1"/>
          </p:nvPr>
        </p:nvSpPr>
        <p:spPr/>
        <p:txBody>
          <a:bodyPr/>
          <a:lstStyle/>
          <a:p>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94" y="1600200"/>
            <a:ext cx="873175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1953" y="2249073"/>
            <a:ext cx="6705600" cy="428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7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of Patient Ed</a:t>
            </a:r>
            <a:endParaRPr lang="en-US" dirty="0"/>
          </a:p>
        </p:txBody>
      </p:sp>
      <p:sp>
        <p:nvSpPr>
          <p:cNvPr id="3" name="Content Placeholder 2"/>
          <p:cNvSpPr>
            <a:spLocks noGrp="1"/>
          </p:cNvSpPr>
          <p:nvPr>
            <p:ph idx="1"/>
          </p:nvPr>
        </p:nvSpPr>
        <p:spPr/>
        <p:txBody>
          <a:bodyPr/>
          <a:lstStyle/>
          <a:p>
            <a:r>
              <a:rPr lang="en-US" b="1" dirty="0" smtClean="0"/>
              <a:t>Assessment</a:t>
            </a:r>
            <a:r>
              <a:rPr lang="en-US" dirty="0" smtClean="0"/>
              <a:t>:</a:t>
            </a:r>
          </a:p>
          <a:p>
            <a:pPr lvl="1"/>
            <a:r>
              <a:rPr lang="en-US" dirty="0" smtClean="0"/>
              <a:t>Document assessed patient education need</a:t>
            </a:r>
          </a:p>
          <a:p>
            <a:r>
              <a:rPr lang="en-US" b="1" dirty="0" smtClean="0"/>
              <a:t>Plan:</a:t>
            </a:r>
          </a:p>
          <a:p>
            <a:pPr lvl="1"/>
            <a:r>
              <a:rPr lang="en-US" dirty="0" smtClean="0"/>
              <a:t>Document patient education provided</a:t>
            </a:r>
          </a:p>
          <a:p>
            <a:pPr lvl="1"/>
            <a:r>
              <a:rPr lang="en-US" dirty="0" smtClean="0"/>
              <a:t>“Patient was given handout #24…and reviewed…”</a:t>
            </a:r>
          </a:p>
          <a:p>
            <a:pPr lvl="1"/>
            <a:r>
              <a:rPr lang="en-US" dirty="0" smtClean="0"/>
              <a:t>“…mobile app was recommended to help…”</a:t>
            </a:r>
          </a:p>
          <a:p>
            <a:pPr lvl="1"/>
            <a:r>
              <a:rPr lang="en-US" dirty="0" smtClean="0"/>
              <a:t>“…website was recommended to patient for more information on…</a:t>
            </a:r>
            <a:endParaRPr lang="en-US" dirty="0"/>
          </a:p>
        </p:txBody>
      </p:sp>
    </p:spTree>
    <p:extLst>
      <p:ext uri="{BB962C8B-B14F-4D97-AF65-F5344CB8AC3E}">
        <p14:creationId xmlns:p14="http://schemas.microsoft.com/office/powerpoint/2010/main" val="6466414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 Summary</a:t>
            </a:r>
            <a:endParaRPr lang="en-US" dirty="0"/>
          </a:p>
        </p:txBody>
      </p:sp>
      <p:sp>
        <p:nvSpPr>
          <p:cNvPr id="47107" name="Content Placeholder 2"/>
          <p:cNvSpPr>
            <a:spLocks noGrp="1"/>
          </p:cNvSpPr>
          <p:nvPr>
            <p:ph idx="1"/>
          </p:nvPr>
        </p:nvSpPr>
        <p:spPr/>
        <p:txBody>
          <a:bodyPr/>
          <a:lstStyle/>
          <a:p>
            <a:r>
              <a:rPr lang="en-US" dirty="0" smtClean="0"/>
              <a:t>Patient Ed vital </a:t>
            </a:r>
            <a:r>
              <a:rPr lang="en-US" smtClean="0"/>
              <a:t>to adherence, </a:t>
            </a:r>
            <a:r>
              <a:rPr lang="en-US" dirty="0" smtClean="0"/>
              <a:t>outcomes</a:t>
            </a:r>
          </a:p>
          <a:p>
            <a:r>
              <a:rPr lang="en-US" dirty="0" smtClean="0"/>
              <a:t>Patient Ed needs to be tailored to each patient</a:t>
            </a:r>
          </a:p>
          <a:p>
            <a:r>
              <a:rPr lang="en-US" dirty="0" smtClean="0"/>
              <a:t>Document patient </a:t>
            </a:r>
            <a:r>
              <a:rPr lang="en-US" dirty="0" err="1" smtClean="0"/>
              <a:t>ed</a:t>
            </a:r>
            <a:r>
              <a:rPr lang="en-US" dirty="0" smtClean="0"/>
              <a:t> in </a:t>
            </a:r>
            <a:r>
              <a:rPr lang="en-US" dirty="0" err="1" smtClean="0"/>
              <a:t>SOAPnote</a:t>
            </a:r>
            <a:endParaRPr lang="en-US" dirty="0" smtClean="0"/>
          </a:p>
          <a:p>
            <a:r>
              <a:rPr lang="en-US" dirty="0" smtClean="0"/>
              <a:t>New technologies create opportunities for better patient education</a:t>
            </a:r>
          </a:p>
          <a:p>
            <a:r>
              <a:rPr lang="en-US" dirty="0" smtClean="0"/>
              <a:t>CME talks should mention new technologies to support patient education and self-care</a:t>
            </a:r>
          </a:p>
          <a:p>
            <a:endParaRPr lang="en-US" dirty="0" smtClean="0"/>
          </a:p>
          <a:p>
            <a:endParaRPr lang="en-US" dirty="0" smtClean="0"/>
          </a:p>
        </p:txBody>
      </p:sp>
    </p:spTree>
    <p:extLst>
      <p:ext uri="{BB962C8B-B14F-4D97-AF65-F5344CB8AC3E}">
        <p14:creationId xmlns:p14="http://schemas.microsoft.com/office/powerpoint/2010/main" val="1018389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for Class</a:t>
            </a:r>
            <a:endParaRPr lang="en-US" dirty="0"/>
          </a:p>
        </p:txBody>
      </p:sp>
      <p:sp>
        <p:nvSpPr>
          <p:cNvPr id="3" name="Content Placeholder 2"/>
          <p:cNvSpPr>
            <a:spLocks noGrp="1"/>
          </p:cNvSpPr>
          <p:nvPr>
            <p:ph sz="half" idx="1"/>
          </p:nvPr>
        </p:nvSpPr>
        <p:spPr>
          <a:xfrm>
            <a:off x="457200" y="2057400"/>
            <a:ext cx="5181600" cy="4068763"/>
          </a:xfrm>
        </p:spPr>
        <p:txBody>
          <a:bodyPr/>
          <a:lstStyle/>
          <a:p>
            <a:r>
              <a:rPr lang="en-US" sz="2400" dirty="0" smtClean="0"/>
              <a:t>Watch: </a:t>
            </a:r>
            <a:r>
              <a:rPr lang="en-US" sz="2400" dirty="0"/>
              <a:t>"</a:t>
            </a:r>
            <a:r>
              <a:rPr lang="en-US" sz="2400" dirty="0">
                <a:hlinkClick r:id="rId3"/>
              </a:rPr>
              <a:t>Health literacy and patient safety: Help patients understand</a:t>
            </a:r>
            <a:r>
              <a:rPr lang="en-US" sz="2400" dirty="0" smtClean="0"/>
              <a:t>"</a:t>
            </a:r>
            <a:endParaRPr lang="en-US" sz="2400" dirty="0"/>
          </a:p>
          <a:p>
            <a:r>
              <a:rPr lang="en-US" sz="2400" dirty="0" smtClean="0"/>
              <a:t>Watch: “</a:t>
            </a:r>
            <a:r>
              <a:rPr lang="en-US" sz="2400" dirty="0" smtClean="0">
                <a:hlinkClick r:id="rId4"/>
              </a:rPr>
              <a:t>House </a:t>
            </a:r>
            <a:r>
              <a:rPr lang="en-US" sz="2400" dirty="0">
                <a:hlinkClick r:id="rId4"/>
              </a:rPr>
              <a:t>MD - Do I Look Like An Idiot?</a:t>
            </a:r>
            <a:r>
              <a:rPr lang="en-US" sz="2400" dirty="0" smtClean="0">
                <a:hlinkClick r:id="rId4"/>
              </a:rPr>
              <a:t>”</a:t>
            </a:r>
            <a:r>
              <a:rPr lang="en-US" sz="2400" dirty="0"/>
              <a:t> </a:t>
            </a:r>
          </a:p>
          <a:p>
            <a:r>
              <a:rPr lang="en-US" sz="2400" dirty="0" smtClean="0"/>
              <a:t>Watch “</a:t>
            </a:r>
            <a:r>
              <a:rPr lang="en-US" sz="2400" dirty="0">
                <a:hlinkClick r:id="rId5"/>
              </a:rPr>
              <a:t>Achieving Adherence in Chronic Disease Management Part 2.</a:t>
            </a:r>
            <a:r>
              <a:rPr lang="en-US" sz="2400" dirty="0"/>
              <a:t>”</a:t>
            </a:r>
            <a:r>
              <a:rPr lang="en-US" sz="2400" dirty="0" smtClean="0"/>
              <a:t> </a:t>
            </a:r>
          </a:p>
        </p:txBody>
      </p:sp>
      <p:pic>
        <p:nvPicPr>
          <p:cNvPr id="1026"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1905000"/>
            <a:ext cx="3151414"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2186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724400"/>
            <a:ext cx="7772400" cy="1362075"/>
          </a:xfrm>
        </p:spPr>
        <p:txBody>
          <a:bodyPr/>
          <a:lstStyle/>
          <a:p>
            <a:r>
              <a:rPr lang="en-US" dirty="0" smtClean="0"/>
              <a:t>Face-to-Face </a:t>
            </a:r>
            <a:br>
              <a:rPr lang="en-US" dirty="0" smtClean="0"/>
            </a:br>
            <a:r>
              <a:rPr lang="en-US" dirty="0" smtClean="0"/>
              <a:t>Patient Education</a:t>
            </a:r>
            <a:endParaRPr lang="en-US" dirty="0"/>
          </a:p>
        </p:txBody>
      </p:sp>
      <p:sp>
        <p:nvSpPr>
          <p:cNvPr id="5" name="Text Placeholder 4"/>
          <p:cNvSpPr>
            <a:spLocks noGrp="1"/>
          </p:cNvSpPr>
          <p:nvPr>
            <p:ph type="body" idx="1"/>
          </p:nvPr>
        </p:nvSpPr>
        <p:spPr/>
        <p:txBody>
          <a:bodyPr/>
          <a:lstStyle/>
          <a:p>
            <a:endParaRPr lang="en-US"/>
          </a:p>
        </p:txBody>
      </p:sp>
      <p:pic>
        <p:nvPicPr>
          <p:cNvPr id="1026" name="Picture 2" descr="Living with Pain Doctor Patient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47799"/>
            <a:ext cx="4594225" cy="2702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475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r>
              <a:rPr lang="en-US" sz="4800" dirty="0"/>
              <a:t>Stages of the </a:t>
            </a:r>
            <a:r>
              <a:rPr lang="en-US" sz="4800" dirty="0" smtClean="0"/>
              <a:t>Pt Ed Process</a:t>
            </a:r>
            <a:endParaRPr lang="en-US" sz="4800" dirty="0"/>
          </a:p>
        </p:txBody>
      </p:sp>
      <p:sp>
        <p:nvSpPr>
          <p:cNvPr id="214019" name="Rectangle 3"/>
          <p:cNvSpPr>
            <a:spLocks noGrp="1" noChangeArrowheads="1"/>
          </p:cNvSpPr>
          <p:nvPr>
            <p:ph type="body" idx="1"/>
          </p:nvPr>
        </p:nvSpPr>
        <p:spPr>
          <a:xfrm>
            <a:off x="457200" y="2362200"/>
            <a:ext cx="8229600" cy="3429000"/>
          </a:xfrm>
        </p:spPr>
        <p:txBody>
          <a:bodyPr/>
          <a:lstStyle/>
          <a:p>
            <a:pPr marL="742950" indent="-742950">
              <a:buFontTx/>
              <a:buAutoNum type="arabicPeriod"/>
            </a:pPr>
            <a:r>
              <a:rPr lang="en-US" sz="3600" dirty="0" smtClean="0"/>
              <a:t>Diagnose </a:t>
            </a:r>
            <a:r>
              <a:rPr lang="en-US" sz="3600" dirty="0"/>
              <a:t>the education needs of the patient. </a:t>
            </a:r>
            <a:endParaRPr lang="en-US" sz="3600" dirty="0" smtClean="0"/>
          </a:p>
          <a:p>
            <a:pPr marL="742950" indent="-742950">
              <a:buFontTx/>
              <a:buAutoNum type="arabicPeriod"/>
            </a:pPr>
            <a:r>
              <a:rPr lang="en-US" sz="3600" dirty="0" smtClean="0"/>
              <a:t>Develop an education plan.</a:t>
            </a:r>
            <a:endParaRPr lang="en-US" sz="3600" dirty="0"/>
          </a:p>
          <a:p>
            <a:pPr marL="742950" indent="-742950">
              <a:buFont typeface="+mj-lt"/>
              <a:buAutoNum type="arabicPeriod"/>
            </a:pPr>
            <a:r>
              <a:rPr lang="en-US" sz="3600" dirty="0" smtClean="0"/>
              <a:t>Implement </a:t>
            </a:r>
            <a:r>
              <a:rPr lang="en-US" sz="3600" dirty="0"/>
              <a:t>a personalized education plan. </a:t>
            </a:r>
          </a:p>
          <a:p>
            <a:pPr marL="742950" indent="-742950">
              <a:buFont typeface="+mj-lt"/>
              <a:buAutoNum type="arabicPeriod"/>
            </a:pPr>
            <a:r>
              <a:rPr lang="en-US" sz="3600" dirty="0" smtClean="0"/>
              <a:t>Assess </a:t>
            </a:r>
            <a:r>
              <a:rPr lang="en-US" sz="3600" dirty="0"/>
              <a:t>effectiveness of the plan</a:t>
            </a:r>
            <a:r>
              <a:rPr lang="en-US" sz="3600" dirty="0" smtClean="0"/>
              <a:t>.</a:t>
            </a:r>
            <a:endParaRPr lang="en-US" sz="3600" dirty="0"/>
          </a:p>
        </p:txBody>
      </p:sp>
    </p:spTree>
    <p:extLst>
      <p:ext uri="{BB962C8B-B14F-4D97-AF65-F5344CB8AC3E}">
        <p14:creationId xmlns:p14="http://schemas.microsoft.com/office/powerpoint/2010/main" val="77988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1890</TotalTime>
  <Words>4315</Words>
  <Application>Microsoft Office PowerPoint</Application>
  <PresentationFormat>On-screen Show (4:3)</PresentationFormat>
  <Paragraphs>417</Paragraphs>
  <Slides>64</Slides>
  <Notes>38</Notes>
  <HiddenSlides>6</HiddenSlides>
  <MMClips>6</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Presentation1</vt:lpstr>
      <vt:lpstr>Patient Education Wrap-up</vt:lpstr>
      <vt:lpstr>Thanks</vt:lpstr>
      <vt:lpstr>Objectives</vt:lpstr>
      <vt:lpstr>Objectives</vt:lpstr>
      <vt:lpstr>Definition</vt:lpstr>
      <vt:lpstr>Promotion of Self-Care</vt:lpstr>
      <vt:lpstr>Preparation for Class</vt:lpstr>
      <vt:lpstr>Face-to-Face  Patient Education</vt:lpstr>
      <vt:lpstr>Stages of the Pt Ed Process</vt:lpstr>
      <vt:lpstr>Diagnose the education needs of the patient</vt:lpstr>
      <vt:lpstr>Diagnosing an Education Need</vt:lpstr>
      <vt:lpstr>Health Literacy</vt:lpstr>
      <vt:lpstr>Health Literacy</vt:lpstr>
      <vt:lpstr>Asking Questions to Assess Knowledge Gaps</vt:lpstr>
      <vt:lpstr>Patient’s Education Needs</vt:lpstr>
      <vt:lpstr>Address Knowledge Deficit</vt:lpstr>
      <vt:lpstr>Address Knowledge Deficit</vt:lpstr>
      <vt:lpstr>PowerPoint Presentation</vt:lpstr>
      <vt:lpstr>Avoid Medical Terminology</vt:lpstr>
      <vt:lpstr>Visual vs Verbal Reiteration</vt:lpstr>
      <vt:lpstr>Assess effectiveness </vt:lpstr>
      <vt:lpstr>Which of the following statements will best assess a patient’s ability to carry out your instructions? </vt:lpstr>
      <vt:lpstr>Questioning</vt:lpstr>
      <vt:lpstr>Addressing Skills Training</vt:lpstr>
      <vt:lpstr>Assess effectiveness</vt:lpstr>
      <vt:lpstr>Group Visits – Old idea, good results</vt:lpstr>
      <vt:lpstr>Using Technology to Support Patient Education</vt:lpstr>
      <vt:lpstr>Handouts </vt:lpstr>
      <vt:lpstr>Why Handouts?</vt:lpstr>
      <vt:lpstr>Handout Considerations</vt:lpstr>
      <vt:lpstr>Considerations</vt:lpstr>
      <vt:lpstr>Characteristics of Good Handouts</vt:lpstr>
      <vt:lpstr>Web Site that Checks Readability</vt:lpstr>
      <vt:lpstr>How to Use Handout</vt:lpstr>
      <vt:lpstr>FSU Patient Education Resources</vt:lpstr>
      <vt:lpstr>Websites for Patient Ed</vt:lpstr>
      <vt:lpstr>Why Use Websites</vt:lpstr>
      <vt:lpstr>Example: Familydoctor.org</vt:lpstr>
      <vt:lpstr>Example: MedlinePlus from NLM</vt:lpstr>
      <vt:lpstr>Patients Do Use the Internet</vt:lpstr>
      <vt:lpstr>Considerations</vt:lpstr>
      <vt:lpstr>Example:  Youtube.com</vt:lpstr>
      <vt:lpstr>Ideas</vt:lpstr>
      <vt:lpstr>Finding Reliable Information</vt:lpstr>
      <vt:lpstr>Mobile Apps for Patient Ed</vt:lpstr>
      <vt:lpstr>Using Mobile Apps with Patients</vt:lpstr>
      <vt:lpstr>Prescribing Mobile Apps</vt:lpstr>
      <vt:lpstr>Assessing Quality and Usefulness</vt:lpstr>
      <vt:lpstr>Keeping up with Medical Apps</vt:lpstr>
      <vt:lpstr>Mobile Apps for Patient Education</vt:lpstr>
      <vt:lpstr>DrawMD Demo</vt:lpstr>
      <vt:lpstr>As Mobile Apps Mature</vt:lpstr>
      <vt:lpstr>Social Media as Patient Ed </vt:lpstr>
      <vt:lpstr>Patient Medical Use of SM</vt:lpstr>
      <vt:lpstr>Social Media and Informal Support Groups</vt:lpstr>
      <vt:lpstr>Martin Wood on Social Media</vt:lpstr>
      <vt:lpstr>Diabetes, as an Example</vt:lpstr>
      <vt:lpstr>Rheumatoid Arthritis</vt:lpstr>
      <vt:lpstr>Peer-to-peer Healthcare</vt:lpstr>
      <vt:lpstr>PatientsLikeMe.com</vt:lpstr>
      <vt:lpstr>Curated Medical Social Media Sites </vt:lpstr>
      <vt:lpstr>Health Crisis and Community Support</vt:lpstr>
      <vt:lpstr>Documentation of Patient Ed</vt:lpstr>
      <vt:lpstr>In Summary</vt:lpstr>
    </vt:vector>
  </TitlesOfParts>
  <Company>College of Medicine, Florida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Education Wrap-up</dc:title>
  <dc:creator>Windows User</dc:creator>
  <cp:lastModifiedBy>Windows User</cp:lastModifiedBy>
  <cp:revision>208</cp:revision>
  <cp:lastPrinted>2014-02-23T19:31:01Z</cp:lastPrinted>
  <dcterms:created xsi:type="dcterms:W3CDTF">2013-04-11T17:12:15Z</dcterms:created>
  <dcterms:modified xsi:type="dcterms:W3CDTF">2014-03-25T19:49:04Z</dcterms:modified>
</cp:coreProperties>
</file>