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6"/>
  </p:sldMasterIdLst>
  <p:notesMasterIdLst>
    <p:notesMasterId r:id="rId83"/>
  </p:notesMasterIdLst>
  <p:handoutMasterIdLst>
    <p:handoutMasterId r:id="rId84"/>
  </p:handoutMasterIdLst>
  <p:sldIdLst>
    <p:sldId id="256" r:id="rId7"/>
    <p:sldId id="257" r:id="rId8"/>
    <p:sldId id="310" r:id="rId9"/>
    <p:sldId id="334" r:id="rId10"/>
    <p:sldId id="312" r:id="rId11"/>
    <p:sldId id="327" r:id="rId12"/>
    <p:sldId id="311" r:id="rId13"/>
    <p:sldId id="288" r:id="rId14"/>
    <p:sldId id="304" r:id="rId15"/>
    <p:sldId id="335" r:id="rId16"/>
    <p:sldId id="336" r:id="rId17"/>
    <p:sldId id="337" r:id="rId18"/>
    <p:sldId id="373" r:id="rId19"/>
    <p:sldId id="338" r:id="rId20"/>
    <p:sldId id="339" r:id="rId21"/>
    <p:sldId id="370" r:id="rId22"/>
    <p:sldId id="371" r:id="rId23"/>
    <p:sldId id="372" r:id="rId24"/>
    <p:sldId id="349" r:id="rId25"/>
    <p:sldId id="350" r:id="rId26"/>
    <p:sldId id="319" r:id="rId27"/>
    <p:sldId id="317" r:id="rId28"/>
    <p:sldId id="351" r:id="rId29"/>
    <p:sldId id="369" r:id="rId30"/>
    <p:sldId id="365" r:id="rId31"/>
    <p:sldId id="344" r:id="rId32"/>
    <p:sldId id="345" r:id="rId33"/>
    <p:sldId id="352" r:id="rId34"/>
    <p:sldId id="340" r:id="rId35"/>
    <p:sldId id="341" r:id="rId36"/>
    <p:sldId id="342" r:id="rId37"/>
    <p:sldId id="343" r:id="rId38"/>
    <p:sldId id="366" r:id="rId39"/>
    <p:sldId id="353" r:id="rId40"/>
    <p:sldId id="293" r:id="rId41"/>
    <p:sldId id="294" r:id="rId42"/>
    <p:sldId id="295" r:id="rId43"/>
    <p:sldId id="296" r:id="rId44"/>
    <p:sldId id="322" r:id="rId45"/>
    <p:sldId id="313" r:id="rId46"/>
    <p:sldId id="331" r:id="rId47"/>
    <p:sldId id="271" r:id="rId48"/>
    <p:sldId id="303" r:id="rId49"/>
    <p:sldId id="267" r:id="rId50"/>
    <p:sldId id="367" r:id="rId51"/>
    <p:sldId id="368" r:id="rId52"/>
    <p:sldId id="283" r:id="rId53"/>
    <p:sldId id="354" r:id="rId54"/>
    <p:sldId id="355" r:id="rId55"/>
    <p:sldId id="356" r:id="rId56"/>
    <p:sldId id="357" r:id="rId57"/>
    <p:sldId id="358" r:id="rId58"/>
    <p:sldId id="359" r:id="rId59"/>
    <p:sldId id="330" r:id="rId60"/>
    <p:sldId id="360" r:id="rId61"/>
    <p:sldId id="361" r:id="rId62"/>
    <p:sldId id="308" r:id="rId63"/>
    <p:sldId id="300" r:id="rId64"/>
    <p:sldId id="301" r:id="rId65"/>
    <p:sldId id="362" r:id="rId66"/>
    <p:sldId id="268" r:id="rId67"/>
    <p:sldId id="324" r:id="rId68"/>
    <p:sldId id="277" r:id="rId69"/>
    <p:sldId id="328" r:id="rId70"/>
    <p:sldId id="278" r:id="rId71"/>
    <p:sldId id="279" r:id="rId72"/>
    <p:sldId id="329" r:id="rId73"/>
    <p:sldId id="284" r:id="rId74"/>
    <p:sldId id="364" r:id="rId75"/>
    <p:sldId id="276" r:id="rId76"/>
    <p:sldId id="280" r:id="rId77"/>
    <p:sldId id="306" r:id="rId78"/>
    <p:sldId id="307" r:id="rId79"/>
    <p:sldId id="281" r:id="rId80"/>
    <p:sldId id="309" r:id="rId81"/>
    <p:sldId id="314" r:id="rId8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ECE1"/>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77429" autoAdjust="0"/>
  </p:normalViewPr>
  <p:slideViewPr>
    <p:cSldViewPr>
      <p:cViewPr varScale="1">
        <p:scale>
          <a:sx n="84" d="100"/>
          <a:sy n="84" d="100"/>
        </p:scale>
        <p:origin x="-954" y="-84"/>
      </p:cViewPr>
      <p:guideLst>
        <p:guide orient="horz" pos="2160"/>
        <p:guide pos="2880"/>
      </p:guideLst>
    </p:cSldViewPr>
  </p:slideViewPr>
  <p:outlineViewPr>
    <p:cViewPr>
      <p:scale>
        <a:sx n="33" d="100"/>
        <a:sy n="33" d="100"/>
      </p:scale>
      <p:origin x="0" y="13488"/>
    </p:cViewPr>
  </p:outlineViewPr>
  <p:notesTextViewPr>
    <p:cViewPr>
      <p:scale>
        <a:sx n="125" d="100"/>
        <a:sy n="125" d="100"/>
      </p:scale>
      <p:origin x="0" y="0"/>
    </p:cViewPr>
  </p:notesTextViewPr>
  <p:sorterViewPr>
    <p:cViewPr>
      <p:scale>
        <a:sx n="125" d="100"/>
        <a:sy n="125" d="100"/>
      </p:scale>
      <p:origin x="0" y="32760"/>
    </p:cViewPr>
  </p:sorterViewPr>
  <p:notesViewPr>
    <p:cSldViewPr>
      <p:cViewPr>
        <p:scale>
          <a:sx n="100" d="100"/>
          <a:sy n="100" d="100"/>
        </p:scale>
        <p:origin x="269" y="46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567">
              <a:defRPr sz="1200">
                <a:latin typeface="Arial" charset="0"/>
              </a:defRPr>
            </a:lvl1pPr>
          </a:lstStyle>
          <a:p>
            <a:pPr>
              <a:defRPr/>
            </a:pPr>
            <a:endParaRPr lang="en-US"/>
          </a:p>
        </p:txBody>
      </p:sp>
      <p:sp>
        <p:nvSpPr>
          <p:cNvPr id="501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567">
              <a:defRPr sz="1200">
                <a:latin typeface="Arial" charset="0"/>
              </a:defRPr>
            </a:lvl1pPr>
          </a:lstStyle>
          <a:p>
            <a:pPr>
              <a:defRPr/>
            </a:pPr>
            <a:endParaRPr lang="en-US"/>
          </a:p>
        </p:txBody>
      </p:sp>
      <p:sp>
        <p:nvSpPr>
          <p:cNvPr id="501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567">
              <a:defRPr sz="1200">
                <a:latin typeface="Arial" charset="0"/>
              </a:defRPr>
            </a:lvl1pPr>
          </a:lstStyle>
          <a:p>
            <a:pPr>
              <a:defRPr/>
            </a:pPr>
            <a:endParaRPr lang="en-US"/>
          </a:p>
        </p:txBody>
      </p:sp>
      <p:sp>
        <p:nvSpPr>
          <p:cNvPr id="501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567">
              <a:defRPr sz="1200">
                <a:latin typeface="Arial" charset="0"/>
              </a:defRPr>
            </a:lvl1pPr>
          </a:lstStyle>
          <a:p>
            <a:pPr>
              <a:defRPr/>
            </a:pPr>
            <a:fld id="{F8B3B4D2-3977-4E61-9CD5-A6256C2BE2D4}" type="slidenum">
              <a:rPr lang="en-US"/>
              <a:pPr>
                <a:defRPr/>
              </a:pPr>
              <a:t>‹#›</a:t>
            </a:fld>
            <a:endParaRPr lang="en-US"/>
          </a:p>
        </p:txBody>
      </p:sp>
    </p:spTree>
    <p:extLst>
      <p:ext uri="{BB962C8B-B14F-4D97-AF65-F5344CB8AC3E}">
        <p14:creationId xmlns:p14="http://schemas.microsoft.com/office/powerpoint/2010/main" val="39683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567">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567">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567">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567">
              <a:defRPr sz="1200">
                <a:latin typeface="Arial" charset="0"/>
              </a:defRPr>
            </a:lvl1pPr>
          </a:lstStyle>
          <a:p>
            <a:pPr>
              <a:defRPr/>
            </a:pPr>
            <a:fld id="{043ACE87-EBE6-42EA-83C2-F56F9F2B1B05}" type="slidenum">
              <a:rPr lang="en-US"/>
              <a:pPr>
                <a:defRPr/>
              </a:pPr>
              <a:t>‹#›</a:t>
            </a:fld>
            <a:endParaRPr lang="en-US"/>
          </a:p>
        </p:txBody>
      </p:sp>
    </p:spTree>
    <p:extLst>
      <p:ext uri="{BB962C8B-B14F-4D97-AF65-F5344CB8AC3E}">
        <p14:creationId xmlns:p14="http://schemas.microsoft.com/office/powerpoint/2010/main" val="1257677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ewinternet.org/topics/Health.aspx"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pewinternet.org/topics/Digital-Divide.aspx" TargetMode="External"/><Relationship Id="rId5" Type="http://schemas.openxmlformats.org/officeDocument/2006/relationships/hyperlink" Target="http://www.pewinternet.org/Experts/Kristen-Purcell.aspx" TargetMode="External"/><Relationship Id="rId4" Type="http://schemas.openxmlformats.org/officeDocument/2006/relationships/hyperlink" Target="http://www.pewinternet.org/Experts/Susannah-Fox.aspx"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hcf.org/publications/2011/02/health-topics-internet-users-inform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BgTuD7l7LG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80CCF5F-1FFE-4296-B389-98F54C6B488F}" type="slidenum">
              <a:rPr lang="en-US" sz="1200" smtClean="0">
                <a:latin typeface="Arial" charset="0"/>
              </a:rPr>
              <a:pPr eaLnBrk="1" hangingPunct="1"/>
              <a:t>2</a:t>
            </a:fld>
            <a:endParaRPr lang="en-US" sz="12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BF9B9FB-75AE-42C6-8BD3-0FBF09335CD1}" type="slidenum">
              <a:rPr lang="en-US" sz="1200" smtClean="0">
                <a:latin typeface="Arial" charset="0"/>
              </a:rPr>
              <a:pPr eaLnBrk="1" hangingPunct="1"/>
              <a:t>14</a:t>
            </a:fld>
            <a:endParaRPr lang="en-US"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dirty="0" smtClean="0"/>
              <a:t>We teach the medical students to consider these things </a:t>
            </a:r>
            <a:r>
              <a:rPr lang="en-US" sz="800" b="1" dirty="0" smtClean="0"/>
              <a:t>when selecting an appropriate handout.  </a:t>
            </a:r>
          </a:p>
          <a:p>
            <a:pPr eaLnBrk="1" hangingPunct="1">
              <a:lnSpc>
                <a:spcPct val="80000"/>
              </a:lnSpc>
            </a:pPr>
            <a:r>
              <a:rPr lang="en-US" sz="800" b="1" dirty="0" smtClean="0"/>
              <a:t>Reading level.</a:t>
            </a:r>
            <a:r>
              <a:rPr lang="en-US" sz="800" dirty="0" smtClean="0"/>
              <a:t> Newspapers and other commonly read materials are written on the sixth-grade to eighth-grade level. Even patients who read at a much higher level generally appreciate information that is simple and to the point -- as long as the tone isn't. </a:t>
            </a:r>
            <a:endParaRPr lang="en-US" sz="800" b="1" i="1" dirty="0" smtClean="0"/>
          </a:p>
          <a:p>
            <a:pPr eaLnBrk="1" hangingPunct="1">
              <a:lnSpc>
                <a:spcPct val="80000"/>
              </a:lnSpc>
            </a:pPr>
            <a:r>
              <a:rPr lang="en-US" sz="800" b="1" dirty="0" smtClean="0"/>
              <a:t>Design.</a:t>
            </a:r>
            <a:r>
              <a:rPr lang="en-US" sz="800" dirty="0" smtClean="0"/>
              <a:t> The type should be big enough to be easily read. Fancy typefaces and long stretches of text in italic type or all in capital letters should be avoided. White space (generous margins, blank lines between sections, etc.) and subheadings enhance readability. A ragged right margin is generally more readable than an even one.</a:t>
            </a:r>
            <a:endParaRPr lang="en-US" sz="800" b="1" dirty="0" smtClean="0"/>
          </a:p>
          <a:p>
            <a:pPr eaLnBrk="1" hangingPunct="1">
              <a:lnSpc>
                <a:spcPct val="80000"/>
              </a:lnSpc>
            </a:pPr>
            <a:r>
              <a:rPr lang="en-US" sz="800" b="1" dirty="0" smtClean="0"/>
              <a:t>Illustrations.</a:t>
            </a:r>
            <a:r>
              <a:rPr lang="en-US" sz="800" dirty="0" smtClean="0"/>
              <a:t> Illustrations aid comprehension for those with poor reading skills and are generally easier to remember than text. But a bad illustration can wreck an otherwise excellent patient education handout. The illustration must match the words and be understandable without text accompanying it. Illustrations should be simple; a detailed anatomical diagram may not be as effective as a simple line drawing. Illustrations of patients should be representative of your target audience.</a:t>
            </a:r>
            <a:endParaRPr lang="en-US" sz="800" b="1" dirty="0" smtClean="0"/>
          </a:p>
          <a:p>
            <a:pPr eaLnBrk="1" hangingPunct="1">
              <a:lnSpc>
                <a:spcPct val="80000"/>
              </a:lnSpc>
            </a:pPr>
            <a:endParaRPr lang="en-US" sz="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BF9B9FB-75AE-42C6-8BD3-0FBF09335CD1}" type="slidenum">
              <a:rPr lang="en-US" sz="1200" smtClean="0">
                <a:latin typeface="Arial" charset="0"/>
              </a:rPr>
              <a:pPr eaLnBrk="1" hangingPunct="1"/>
              <a:t>15</a:t>
            </a:fld>
            <a:endParaRPr lang="en-US"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dirty="0" smtClean="0"/>
              <a:t>Content.</a:t>
            </a:r>
            <a:r>
              <a:rPr lang="en-US" sz="800" dirty="0" smtClean="0"/>
              <a:t> Above all, the information needs to be accurate, up-to-date and consistent with what you would teach the patient. Also ask yourself these questions: Is the benefit of the information clear to the reader? Is too much detail provided, or too little? Ask yourself whether the content respects diverse cultural and religious views and avoids bias. Does it present information about treatment objectively, address both sides of controversial issues and explain positive and negative aspects of procedures? </a:t>
            </a:r>
            <a:endParaRPr lang="en-US" sz="800" b="1" dirty="0" smtClean="0"/>
          </a:p>
          <a:p>
            <a:pPr eaLnBrk="1" hangingPunct="1">
              <a:lnSpc>
                <a:spcPct val="80000"/>
              </a:lnSpc>
            </a:pPr>
            <a:r>
              <a:rPr lang="en-US" sz="800" b="1" dirty="0" smtClean="0"/>
              <a:t>Demand-management value.</a:t>
            </a:r>
            <a:r>
              <a:rPr lang="en-US" sz="800" dirty="0" smtClean="0"/>
              <a:t> Look for handouts that include specific advice to help patients understand when they should (and should not) seek your attention. For example, a patient education handout about the flu and colds would include a list of symptoms that should prompt the patient to call you. </a:t>
            </a:r>
            <a:endParaRPr lang="en-US" sz="800" b="1" dirty="0" smtClean="0"/>
          </a:p>
          <a:p>
            <a:pPr eaLnBrk="1" hangingPunct="1">
              <a:lnSpc>
                <a:spcPct val="80000"/>
              </a:lnSpc>
            </a:pPr>
            <a:r>
              <a:rPr lang="en-US" sz="800" b="1" dirty="0" smtClean="0"/>
              <a:t>Source. </a:t>
            </a:r>
            <a:r>
              <a:rPr lang="en-US" sz="800" dirty="0" smtClean="0"/>
              <a:t>Finally, consider how the content of the material might have been affected by its source. Determine who funded the piece, who endorsed it and whether these organizations have a commercial interest in its content. If the information isn't copyrighted, you can adapt the content to suit your purposes.</a:t>
            </a:r>
          </a:p>
          <a:p>
            <a:pPr eaLnBrk="1" hangingPunct="1">
              <a:lnSpc>
                <a:spcPct val="80000"/>
              </a:lnSpc>
            </a:pPr>
            <a:r>
              <a:rPr lang="en-US" sz="800" b="1" dirty="0" smtClean="0"/>
              <a:t>Generation.</a:t>
            </a:r>
            <a:r>
              <a:rPr lang="en-US" sz="800" dirty="0" smtClean="0"/>
              <a:t>  Are we talking about a 15 year old, 35 </a:t>
            </a:r>
            <a:r>
              <a:rPr lang="en-US" sz="800" dirty="0" err="1" smtClean="0"/>
              <a:t>yr</a:t>
            </a:r>
            <a:r>
              <a:rPr lang="en-US" sz="800" dirty="0" smtClean="0"/>
              <a:t> old, 55, or 75 </a:t>
            </a:r>
            <a:r>
              <a:rPr lang="en-US" sz="800" dirty="0" err="1" smtClean="0"/>
              <a:t>yr</a:t>
            </a:r>
            <a:r>
              <a:rPr lang="en-US" sz="800" dirty="0" smtClean="0"/>
              <a:t> old.  A 15 year old might pull up a web site you recommend on his/her iPhone in the exam room and look at a video!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way to put in the clinic info once like </a:t>
            </a:r>
            <a:r>
              <a:rPr lang="en-US" dirty="0" err="1" smtClean="0"/>
              <a:t>MDConsult</a:t>
            </a:r>
            <a:r>
              <a:rPr lang="en-US" dirty="0" smtClean="0"/>
              <a:t>.</a:t>
            </a:r>
            <a:r>
              <a:rPr lang="en-US" baseline="0" dirty="0" smtClean="0"/>
              <a:t>   You have to type it in each time you print.</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17</a:t>
            </a:fld>
            <a:endParaRPr lang="en-US"/>
          </a:p>
        </p:txBody>
      </p:sp>
    </p:spTree>
    <p:extLst>
      <p:ext uri="{BB962C8B-B14F-4D97-AF65-F5344CB8AC3E}">
        <p14:creationId xmlns:p14="http://schemas.microsoft.com/office/powerpoint/2010/main" val="215537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it prints, there is a tear off at the top for patient to sign verifying they received and understand instructions</a:t>
            </a:r>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18</a:t>
            </a:fld>
            <a:endParaRPr lang="en-US"/>
          </a:p>
        </p:txBody>
      </p:sp>
    </p:spTree>
    <p:extLst>
      <p:ext uri="{BB962C8B-B14F-4D97-AF65-F5344CB8AC3E}">
        <p14:creationId xmlns:p14="http://schemas.microsoft.com/office/powerpoint/2010/main" val="323684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Larry Deeb, MD, who brought his computer to the last</a:t>
            </a:r>
            <a:r>
              <a:rPr lang="en-US" baseline="0" dirty="0" smtClean="0"/>
              <a:t> TLH session and saved the handouts he needed to his computer then inserted </a:t>
            </a:r>
            <a:r>
              <a:rPr lang="en-US" baseline="0" smtClean="0"/>
              <a:t>a link to the file in his EMR.  </a:t>
            </a:r>
            <a:endParaRPr lang="en-US"/>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19</a:t>
            </a:fld>
            <a:endParaRPr lang="en-US"/>
          </a:p>
        </p:txBody>
      </p:sp>
    </p:spTree>
    <p:extLst>
      <p:ext uri="{BB962C8B-B14F-4D97-AF65-F5344CB8AC3E}">
        <p14:creationId xmlns:p14="http://schemas.microsoft.com/office/powerpoint/2010/main" val="387524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While most pharmacies provide handouts with prescriptions, you can get a handout for prescription drugs to discuss with your patient in the clinic in Epocrates Online</a:t>
            </a:r>
          </a:p>
          <a:p>
            <a:r>
              <a:rPr lang="en-US" smtClean="0"/>
              <a:t>Sadly, Epocrates does not provide handouts for alternative and OTC medicines.  </a:t>
            </a:r>
          </a:p>
          <a:p>
            <a:endParaRPr lang="en-US" smtClean="0"/>
          </a:p>
          <a:p>
            <a:r>
              <a:rPr lang="en-US" smtClean="0"/>
              <a:t>Look up an Epocrates Handout.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40F2E52-B2FD-4F2D-A9EA-40C322A17C25}" type="slidenum">
              <a:rPr lang="en-US" sz="1200" smtClean="0">
                <a:latin typeface="Arial" charset="0"/>
              </a:rPr>
              <a:pPr eaLnBrk="1" hangingPunct="1"/>
              <a:t>20</a:t>
            </a:fld>
            <a:endParaRPr lang="en-US" sz="12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 good alternative to Epocrates Drug handouts.  They are written at a much lower reading level.</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21</a:t>
            </a:fld>
            <a:endParaRPr lang="en-US"/>
          </a:p>
        </p:txBody>
      </p:sp>
    </p:spTree>
    <p:extLst>
      <p:ext uri="{BB962C8B-B14F-4D97-AF65-F5344CB8AC3E}">
        <p14:creationId xmlns:p14="http://schemas.microsoft.com/office/powerpoint/2010/main" val="346039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Dynamed does a nice job of linking to patient education</a:t>
            </a:r>
            <a:r>
              <a:rPr lang="en-US" baseline="0" dirty="0" smtClean="0"/>
              <a:t> handouts in their disease monographs.  The new Patient Education Resource Center is also linked from Dynamed since they are both EBSCO products.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22</a:t>
            </a:fld>
            <a:endParaRPr lang="en-US"/>
          </a:p>
        </p:txBody>
      </p:sp>
    </p:spTree>
    <p:extLst>
      <p:ext uri="{BB962C8B-B14F-4D97-AF65-F5344CB8AC3E}">
        <p14:creationId xmlns:p14="http://schemas.microsoft.com/office/powerpoint/2010/main" val="208406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Pediatric Care</a:t>
            </a:r>
            <a:r>
              <a:rPr lang="en-US" baseline="0" dirty="0" smtClean="0"/>
              <a:t> also has handouts.  </a:t>
            </a:r>
            <a:r>
              <a:rPr lang="en-US" dirty="0" smtClean="0"/>
              <a:t>Work through this to show faculty</a:t>
            </a:r>
            <a:r>
              <a:rPr lang="en-US" baseline="0" dirty="0" smtClean="0"/>
              <a:t> example. Choose  “ANAPHYLAXIS”</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23</a:t>
            </a:fld>
            <a:endParaRPr lang="en-US"/>
          </a:p>
        </p:txBody>
      </p:sp>
    </p:spTree>
    <p:extLst>
      <p:ext uri="{BB962C8B-B14F-4D97-AF65-F5344CB8AC3E}">
        <p14:creationId xmlns:p14="http://schemas.microsoft.com/office/powerpoint/2010/main" val="429484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eaLnBrk="0" hangingPunct="0">
              <a:defRPr sz="2400">
                <a:solidFill>
                  <a:schemeClr val="tx1"/>
                </a:solidFill>
                <a:latin typeface="Times New Roman" pitchFamily="18" charset="0"/>
              </a:defRPr>
            </a:lvl1pPr>
            <a:lvl2pPr marL="742909" indent="-285734" defTabSz="930224" eaLnBrk="0" hangingPunct="0">
              <a:defRPr sz="2400">
                <a:solidFill>
                  <a:schemeClr val="tx1"/>
                </a:solidFill>
                <a:latin typeface="Times New Roman" pitchFamily="18" charset="0"/>
              </a:defRPr>
            </a:lvl2pPr>
            <a:lvl3pPr marL="1142937" indent="-228587" defTabSz="930224" eaLnBrk="0" hangingPunct="0">
              <a:defRPr sz="2400">
                <a:solidFill>
                  <a:schemeClr val="tx1"/>
                </a:solidFill>
                <a:latin typeface="Times New Roman" pitchFamily="18" charset="0"/>
              </a:defRPr>
            </a:lvl3pPr>
            <a:lvl4pPr marL="1600111" indent="-228587" defTabSz="930224" eaLnBrk="0" hangingPunct="0">
              <a:defRPr sz="2400">
                <a:solidFill>
                  <a:schemeClr val="tx1"/>
                </a:solidFill>
                <a:latin typeface="Times New Roman" pitchFamily="18" charset="0"/>
              </a:defRPr>
            </a:lvl4pPr>
            <a:lvl5pPr marL="2057287" indent="-228587" defTabSz="930224" eaLnBrk="0" hangingPunct="0">
              <a:defRPr sz="2400">
                <a:solidFill>
                  <a:schemeClr val="tx1"/>
                </a:solidFill>
                <a:latin typeface="Times New Roman" pitchFamily="18" charset="0"/>
              </a:defRPr>
            </a:lvl5pPr>
            <a:lvl6pPr marL="2514461" indent="-228587" defTabSz="930224" eaLnBrk="0" fontAlgn="base" hangingPunct="0">
              <a:spcBef>
                <a:spcPct val="0"/>
              </a:spcBef>
              <a:spcAft>
                <a:spcPct val="0"/>
              </a:spcAft>
              <a:defRPr sz="2400">
                <a:solidFill>
                  <a:schemeClr val="tx1"/>
                </a:solidFill>
                <a:latin typeface="Times New Roman" pitchFamily="18" charset="0"/>
              </a:defRPr>
            </a:lvl6pPr>
            <a:lvl7pPr marL="2971635" indent="-228587" defTabSz="930224" eaLnBrk="0" fontAlgn="base" hangingPunct="0">
              <a:spcBef>
                <a:spcPct val="0"/>
              </a:spcBef>
              <a:spcAft>
                <a:spcPct val="0"/>
              </a:spcAft>
              <a:defRPr sz="2400">
                <a:solidFill>
                  <a:schemeClr val="tx1"/>
                </a:solidFill>
                <a:latin typeface="Times New Roman" pitchFamily="18" charset="0"/>
              </a:defRPr>
            </a:lvl7pPr>
            <a:lvl8pPr marL="3428811" indent="-228587" defTabSz="930224" eaLnBrk="0" fontAlgn="base" hangingPunct="0">
              <a:spcBef>
                <a:spcPct val="0"/>
              </a:spcBef>
              <a:spcAft>
                <a:spcPct val="0"/>
              </a:spcAft>
              <a:defRPr sz="2400">
                <a:solidFill>
                  <a:schemeClr val="tx1"/>
                </a:solidFill>
                <a:latin typeface="Times New Roman" pitchFamily="18" charset="0"/>
              </a:defRPr>
            </a:lvl8pPr>
            <a:lvl9pPr marL="3885985" indent="-228587" defTabSz="930224" eaLnBrk="0" fontAlgn="base" hangingPunct="0">
              <a:spcBef>
                <a:spcPct val="0"/>
              </a:spcBef>
              <a:spcAft>
                <a:spcPct val="0"/>
              </a:spcAft>
              <a:defRPr sz="2400">
                <a:solidFill>
                  <a:schemeClr val="tx1"/>
                </a:solidFill>
                <a:latin typeface="Times New Roman" pitchFamily="18" charset="0"/>
              </a:defRPr>
            </a:lvl9pPr>
          </a:lstStyle>
          <a:p>
            <a:pPr eaLnBrk="1" hangingPunct="1"/>
            <a:fld id="{0520349E-605D-4B15-B312-89EF3A496366}" type="slidenum">
              <a:rPr lang="en-US" sz="1200">
                <a:latin typeface="Arial" charset="0"/>
              </a:rPr>
              <a:pPr eaLnBrk="1" hangingPunct="1"/>
              <a:t>25</a:t>
            </a:fld>
            <a:endParaRPr 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suggest to students the following  suggestions from the ADA.  Sit down next to the patient whenever possible. It immediately focuses attention and puts you in the role of teacher and guide. </a:t>
            </a:r>
            <a:r>
              <a:rPr lang="en-US" i="1" dirty="0" smtClean="0"/>
              <a:t>"Let’s read this over for a minute or two, Ms Katz; this handout helps explain how and why yeast infections develop more often in diabetic women and how certain medications can help."</a:t>
            </a:r>
            <a:r>
              <a:rPr lang="en-US" dirty="0" smtClean="0"/>
              <a:t> </a:t>
            </a:r>
          </a:p>
          <a:p>
            <a:pPr eaLnBrk="1" hangingPunct="1"/>
            <a:r>
              <a:rPr lang="en-US" dirty="0" smtClean="0"/>
              <a:t>Provide pencils, pens, or a highlighter. Point to key points with your finger and ask the patient to circle, check, underline, or highlight. You will dramatically increase the speed and efficacy of the consultation, and your patients will walk out with customized notes. They won’t have to take time to read it all over to pick out the 2 or 3 points they need to remember. </a:t>
            </a:r>
            <a:r>
              <a:rPr lang="en-US" i="1" dirty="0" smtClean="0"/>
              <a:t>"From this list of foods to avoid, Mr </a:t>
            </a:r>
            <a:r>
              <a:rPr lang="en-US" i="1" dirty="0" err="1" smtClean="0"/>
              <a:t>Simic</a:t>
            </a:r>
            <a:r>
              <a:rPr lang="en-US" i="1" dirty="0" smtClean="0"/>
              <a:t>, which three do you think will be the easiest for you to cut down on? Go ahead and circle or underline them as a reminder."</a:t>
            </a:r>
            <a:r>
              <a:rPr lang="en-US" dirty="0" smtClean="0"/>
              <a:t> </a:t>
            </a:r>
          </a:p>
          <a:p>
            <a:pPr eaLnBrk="1" hangingPunct="1"/>
            <a:r>
              <a:rPr lang="en-US" dirty="0" smtClean="0"/>
              <a:t>Use written materials to review and make priorities. Patients often feel overloaded with technical names, difficult quantities, and confusing schedules. The best communicators have the knack of boiling down all the information into a handful of essentials. Help your patients internalize the information by putting it in order of priority. </a:t>
            </a:r>
            <a:r>
              <a:rPr lang="en-US" i="1" dirty="0" smtClean="0"/>
              <a:t>"Of all we’ve talked about, Ms Sidney, what’s the most important to remember?" </a:t>
            </a:r>
          </a:p>
          <a:p>
            <a:pPr eaLnBrk="1" hangingPunct="1"/>
            <a:r>
              <a:rPr lang="en-US" i="1" dirty="0" smtClean="0"/>
              <a:t>"To remember to keep my blood sugar log." </a:t>
            </a:r>
          </a:p>
          <a:p>
            <a:pPr eaLnBrk="1" hangingPunct="1"/>
            <a:r>
              <a:rPr lang="en-US" i="1" dirty="0" smtClean="0"/>
              <a:t>"Right! Let’s put a ‘1’ there. Now the second most important would be…?" </a:t>
            </a: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me what you know about hospice.”</a:t>
            </a:r>
          </a:p>
          <a:p>
            <a:r>
              <a:rPr lang="en-US" dirty="0" smtClean="0"/>
              <a:t>“Show me how you use your nebulizer.”</a:t>
            </a:r>
          </a:p>
          <a:p>
            <a:r>
              <a:rPr lang="en-US" dirty="0" smtClean="0"/>
              <a:t>There are tests that measure health</a:t>
            </a:r>
            <a:r>
              <a:rPr lang="en-US" baseline="0" dirty="0" smtClean="0"/>
              <a:t> literacy. These would intimidate a patient if they think they are being ‘tested’</a:t>
            </a:r>
          </a:p>
          <a:p>
            <a:r>
              <a:rPr lang="en-US" baseline="0" dirty="0" smtClean="0"/>
              <a:t>Instead, it should seem more like you are just having a conversation.  We will talk about using a handout to assess health literacy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4</a:t>
            </a:fld>
            <a:endParaRPr lang="en-US"/>
          </a:p>
        </p:txBody>
      </p:sp>
    </p:spTree>
    <p:extLst>
      <p:ext uri="{BB962C8B-B14F-4D97-AF65-F5344CB8AC3E}">
        <p14:creationId xmlns:p14="http://schemas.microsoft.com/office/powerpoint/2010/main" val="3703562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patients who are computer literate, recommending a</a:t>
            </a:r>
            <a:r>
              <a:rPr lang="en-US" baseline="0" dirty="0" smtClean="0"/>
              <a:t> website is viable.</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26</a:t>
            </a:fld>
            <a:endParaRPr lang="en-US"/>
          </a:p>
        </p:txBody>
      </p:sp>
    </p:spTree>
    <p:extLst>
      <p:ext uri="{BB962C8B-B14F-4D97-AF65-F5344CB8AC3E}">
        <p14:creationId xmlns:p14="http://schemas.microsoft.com/office/powerpoint/2010/main" val="406067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volume is loud, you will also need to get headphones for the patient so as not to disturb nearby activities in a clinic. If you are going to recommend a site for a patient to use at home, make sure they have the technology and knowledge to access the internet at home.  Make no assumptions based on age.  Socioeconomic status plays a part.  Younger adults more likely than older adults, but not guaranteed to be.  </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28</a:t>
            </a:fld>
            <a:endParaRPr lang="en-US"/>
          </a:p>
        </p:txBody>
      </p:sp>
    </p:spTree>
    <p:extLst>
      <p:ext uri="{BB962C8B-B14F-4D97-AF65-F5344CB8AC3E}">
        <p14:creationId xmlns:p14="http://schemas.microsoft.com/office/powerpoint/2010/main" val="320678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http://www.pewinternet.org/Reports/2010 /Chronic-Disease.aspx</a:t>
            </a:r>
          </a:p>
          <a:p>
            <a:r>
              <a:rPr lang="en-US" b="1" dirty="0" smtClean="0"/>
              <a:t>PEW Report: </a:t>
            </a:r>
            <a:r>
              <a:rPr lang="en-US" b="1" dirty="0" smtClean="0">
                <a:hlinkClick r:id="rId3"/>
              </a:rPr>
              <a:t>Health</a:t>
            </a:r>
            <a:r>
              <a:rPr lang="en-US" b="1" dirty="0" smtClean="0"/>
              <a:t> </a:t>
            </a:r>
          </a:p>
          <a:p>
            <a:r>
              <a:rPr lang="en-US" b="1" dirty="0" smtClean="0"/>
              <a:t>Chronic Disease and the Internet </a:t>
            </a:r>
          </a:p>
          <a:p>
            <a:r>
              <a:rPr lang="en-US" dirty="0" smtClean="0"/>
              <a:t>by </a:t>
            </a:r>
            <a:r>
              <a:rPr lang="en-US" dirty="0" smtClean="0">
                <a:hlinkClick r:id="rId4"/>
              </a:rPr>
              <a:t>Susannah Fox</a:t>
            </a:r>
            <a:r>
              <a:rPr lang="en-US" dirty="0" smtClean="0"/>
              <a:t>, </a:t>
            </a:r>
            <a:r>
              <a:rPr lang="en-US" dirty="0" smtClean="0">
                <a:hlinkClick r:id="rId5"/>
              </a:rPr>
              <a:t>Kristen Purcell</a:t>
            </a:r>
            <a:endParaRPr lang="en-US" dirty="0" smtClean="0"/>
          </a:p>
          <a:p>
            <a:r>
              <a:rPr lang="en-US" dirty="0" smtClean="0"/>
              <a:t>Mar 24, 2010</a:t>
            </a:r>
          </a:p>
          <a:p>
            <a:r>
              <a:rPr lang="en-US" b="1" dirty="0" smtClean="0"/>
              <a:t>Report: </a:t>
            </a:r>
            <a:r>
              <a:rPr lang="en-US" b="1" dirty="0" smtClean="0">
                <a:hlinkClick r:id="rId3"/>
              </a:rPr>
              <a:t>Health</a:t>
            </a:r>
            <a:r>
              <a:rPr lang="en-US" b="1" dirty="0" smtClean="0"/>
              <a:t>, </a:t>
            </a:r>
            <a:r>
              <a:rPr lang="en-US" b="1" dirty="0" smtClean="0">
                <a:hlinkClick r:id="rId6"/>
              </a:rPr>
              <a:t>Digital Divide</a:t>
            </a:r>
            <a:r>
              <a:rPr lang="en-US" b="1" dirty="0" smtClean="0"/>
              <a:t> </a:t>
            </a:r>
          </a:p>
          <a:p>
            <a:r>
              <a:rPr lang="en-US" b="1" dirty="0" smtClean="0"/>
              <a:t>Health Topics </a:t>
            </a:r>
          </a:p>
          <a:p>
            <a:r>
              <a:rPr lang="en-US" dirty="0" smtClean="0"/>
              <a:t>by </a:t>
            </a:r>
            <a:r>
              <a:rPr lang="en-US" dirty="0" smtClean="0">
                <a:hlinkClick r:id="rId4"/>
              </a:rPr>
              <a:t>Susannah Fox</a:t>
            </a:r>
            <a:endParaRPr lang="en-US" dirty="0" smtClean="0"/>
          </a:p>
          <a:p>
            <a:r>
              <a:rPr lang="en-US" dirty="0" smtClean="0"/>
              <a:t>Feb 1, 2011</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29</a:t>
            </a:fld>
            <a:endParaRPr lang="en-US"/>
          </a:p>
        </p:txBody>
      </p:sp>
    </p:spTree>
    <p:extLst>
      <p:ext uri="{BB962C8B-B14F-4D97-AF65-F5344CB8AC3E}">
        <p14:creationId xmlns:p14="http://schemas.microsoft.com/office/powerpoint/2010/main" val="325759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this same</a:t>
            </a:r>
            <a:r>
              <a:rPr lang="en-US" baseline="0" dirty="0" smtClean="0"/>
              <a:t> study…  </a:t>
            </a:r>
          </a:p>
          <a:p>
            <a:r>
              <a:rPr lang="en-US" b="1" baseline="0" dirty="0" smtClean="0"/>
              <a:t>Speaking of Social Media, we will christen a new workshop on Medicine in the Social Media Age on June 12.</a:t>
            </a:r>
          </a:p>
          <a:p>
            <a:r>
              <a:rPr lang="en-US" sz="1200" u="none" strike="noStrike" kern="1200" dirty="0" smtClean="0">
                <a:solidFill>
                  <a:schemeClr val="tx1"/>
                </a:solidFill>
                <a:effectLst/>
                <a:latin typeface="Arial" charset="0"/>
                <a:ea typeface="+mn-ea"/>
                <a:cs typeface="+mn-cs"/>
              </a:rPr>
              <a:t>The percentage of Internet users who look online for information about:</a:t>
            </a:r>
          </a:p>
          <a:p>
            <a:r>
              <a:rPr lang="en-US" sz="1200" u="none" strike="noStrike" kern="1200" dirty="0" smtClean="0">
                <a:solidFill>
                  <a:schemeClr val="tx1"/>
                </a:solidFill>
                <a:effectLst/>
                <a:latin typeface="Arial" charset="0"/>
                <a:ea typeface="+mn-ea"/>
                <a:cs typeface="+mn-cs"/>
              </a:rPr>
              <a:t>A specific disease or medical problem: 66%. The top five conditions searched for on WebMD, for example, are shingles, gallbladder, gout, hemorrhoids, and lupus. </a:t>
            </a:r>
          </a:p>
          <a:p>
            <a:r>
              <a:rPr lang="en-US" sz="1200" u="none" strike="noStrike" kern="1200" dirty="0" smtClean="0">
                <a:solidFill>
                  <a:schemeClr val="tx1"/>
                </a:solidFill>
                <a:effectLst/>
                <a:latin typeface="Arial" charset="0"/>
                <a:ea typeface="+mn-ea"/>
                <a:cs typeface="+mn-cs"/>
              </a:rPr>
              <a:t>A certain medical treatment or procedure: 56%. For example, pain relievers, antidepressants, high blood pressure medication, corticosteroids, and hysterectomy. </a:t>
            </a:r>
          </a:p>
          <a:p>
            <a:r>
              <a:rPr lang="en-US" sz="1200" u="none" strike="noStrike" kern="1200" dirty="0" smtClean="0">
                <a:solidFill>
                  <a:schemeClr val="tx1"/>
                </a:solidFill>
                <a:effectLst/>
                <a:latin typeface="Arial" charset="0"/>
                <a:ea typeface="+mn-ea"/>
                <a:cs typeface="+mn-cs"/>
              </a:rPr>
              <a:t>Doctors or other health professionals: 44%. </a:t>
            </a:r>
          </a:p>
          <a:p>
            <a:r>
              <a:rPr lang="en-US" sz="1200" u="none" strike="noStrike" kern="1200" dirty="0" smtClean="0">
                <a:solidFill>
                  <a:schemeClr val="tx1"/>
                </a:solidFill>
                <a:effectLst/>
                <a:latin typeface="Arial" charset="0"/>
                <a:ea typeface="+mn-ea"/>
                <a:cs typeface="+mn-cs"/>
              </a:rPr>
              <a:t>Hospitals or other medical facilities: 36%. </a:t>
            </a:r>
          </a:p>
          <a:p>
            <a:r>
              <a:rPr lang="en-US" sz="1200" u="none" strike="noStrike" kern="1200" dirty="0" smtClean="0">
                <a:solidFill>
                  <a:schemeClr val="tx1"/>
                </a:solidFill>
                <a:effectLst/>
                <a:latin typeface="Arial" charset="0"/>
                <a:ea typeface="+mn-ea"/>
                <a:cs typeface="+mn-cs"/>
              </a:rPr>
              <a:t>Health insurance, including private insurance, Medicare or Medicaid: 33%. </a:t>
            </a:r>
          </a:p>
          <a:p>
            <a:r>
              <a:rPr lang="en-US" sz="1200" u="none" strike="noStrike" kern="1200" dirty="0" smtClean="0">
                <a:solidFill>
                  <a:schemeClr val="tx1"/>
                </a:solidFill>
                <a:effectLst/>
                <a:latin typeface="Arial" charset="0"/>
                <a:ea typeface="+mn-ea"/>
                <a:cs typeface="+mn-cs"/>
              </a:rPr>
              <a:t>Food safety or recalls: 29%. </a:t>
            </a:r>
          </a:p>
          <a:p>
            <a:r>
              <a:rPr lang="en-US" sz="1200" u="none" strike="noStrike" kern="1200" dirty="0" smtClean="0">
                <a:solidFill>
                  <a:schemeClr val="tx1"/>
                </a:solidFill>
                <a:effectLst/>
                <a:latin typeface="Arial" charset="0"/>
                <a:ea typeface="+mn-ea"/>
                <a:cs typeface="+mn-cs"/>
              </a:rPr>
              <a:t>Drug safety or recalls: 24%. </a:t>
            </a:r>
          </a:p>
          <a:p>
            <a:r>
              <a:rPr lang="en-US" sz="1200" u="none" strike="noStrike" kern="1200" dirty="0" smtClean="0">
                <a:solidFill>
                  <a:schemeClr val="tx1"/>
                </a:solidFill>
                <a:effectLst/>
                <a:latin typeface="Arial" charset="0"/>
                <a:ea typeface="+mn-ea"/>
                <a:cs typeface="+mn-cs"/>
              </a:rPr>
              <a:t>Environmental health hazards: 22%. </a:t>
            </a:r>
          </a:p>
          <a:p>
            <a:r>
              <a:rPr lang="en-US" sz="1200" u="none" strike="noStrike" kern="1200" dirty="0" smtClean="0">
                <a:solidFill>
                  <a:schemeClr val="tx1"/>
                </a:solidFill>
                <a:effectLst/>
                <a:latin typeface="Arial" charset="0"/>
                <a:ea typeface="+mn-ea"/>
                <a:cs typeface="+mn-cs"/>
              </a:rPr>
              <a:t>Pregnancy and childbirth: 19%. </a:t>
            </a:r>
          </a:p>
          <a:p>
            <a:r>
              <a:rPr lang="en-US" sz="1200" u="none" strike="noStrike" kern="1200" dirty="0" smtClean="0">
                <a:solidFill>
                  <a:schemeClr val="tx1"/>
                </a:solidFill>
                <a:effectLst/>
                <a:latin typeface="Arial" charset="0"/>
                <a:ea typeface="+mn-ea"/>
                <a:cs typeface="+mn-cs"/>
              </a:rPr>
              <a:t>Memory loss, dementia, or Alzheimer's: 17%. </a:t>
            </a:r>
          </a:p>
          <a:p>
            <a:r>
              <a:rPr lang="en-US" sz="1200" u="none" strike="noStrike" kern="1200" dirty="0" smtClean="0">
                <a:solidFill>
                  <a:schemeClr val="tx1"/>
                </a:solidFill>
                <a:effectLst/>
                <a:latin typeface="Arial" charset="0"/>
                <a:ea typeface="+mn-ea"/>
                <a:cs typeface="+mn-cs"/>
              </a:rPr>
              <a:t>Medical test results: 16%. </a:t>
            </a:r>
          </a:p>
          <a:p>
            <a:r>
              <a:rPr lang="en-US" sz="1200" u="none" strike="noStrike" kern="1200" dirty="0" smtClean="0">
                <a:solidFill>
                  <a:schemeClr val="tx1"/>
                </a:solidFill>
                <a:effectLst/>
                <a:latin typeface="Arial" charset="0"/>
                <a:ea typeface="+mn-ea"/>
                <a:cs typeface="+mn-cs"/>
              </a:rPr>
              <a:t>How to manage chronic pain: 14%. </a:t>
            </a:r>
          </a:p>
          <a:p>
            <a:r>
              <a:rPr lang="en-US" sz="1200" u="none" strike="noStrike" kern="1200" dirty="0" smtClean="0">
                <a:solidFill>
                  <a:schemeClr val="tx1"/>
                </a:solidFill>
                <a:effectLst/>
                <a:latin typeface="Arial" charset="0"/>
                <a:ea typeface="+mn-ea"/>
                <a:cs typeface="+mn-cs"/>
              </a:rPr>
              <a:t>Long term care for an elderly or disabled person: 12%. </a:t>
            </a:r>
          </a:p>
          <a:p>
            <a:r>
              <a:rPr lang="en-US" sz="1200" u="none" strike="noStrike" kern="1200" dirty="0" smtClean="0">
                <a:solidFill>
                  <a:schemeClr val="tx1"/>
                </a:solidFill>
                <a:effectLst/>
                <a:latin typeface="Arial" charset="0"/>
                <a:ea typeface="+mn-ea"/>
                <a:cs typeface="+mn-cs"/>
              </a:rPr>
              <a:t>End-of-life decisions: 7%.</a:t>
            </a:r>
          </a:p>
          <a:p>
            <a:r>
              <a:rPr lang="en-US" sz="1200" u="none" strike="noStrike" kern="1200" dirty="0" smtClean="0">
                <a:solidFill>
                  <a:schemeClr val="tx1"/>
                </a:solidFill>
                <a:effectLst/>
                <a:latin typeface="Arial" charset="0"/>
                <a:ea typeface="+mn-ea"/>
                <a:cs typeface="+mn-cs"/>
              </a:rPr>
              <a:t/>
            </a:r>
            <a:br>
              <a:rPr lang="en-US" sz="1200" u="none" strike="noStrike" kern="1200" dirty="0" smtClean="0">
                <a:solidFill>
                  <a:schemeClr val="tx1"/>
                </a:solidFill>
                <a:effectLst/>
                <a:latin typeface="Arial" charset="0"/>
                <a:ea typeface="+mn-ea"/>
                <a:cs typeface="+mn-cs"/>
              </a:rPr>
            </a:br>
            <a:r>
              <a:rPr lang="en-US" sz="1200" u="none" strike="noStrike" kern="1200" dirty="0" smtClean="0">
                <a:solidFill>
                  <a:schemeClr val="tx1"/>
                </a:solidFill>
                <a:effectLst/>
                <a:latin typeface="Arial" charset="0"/>
                <a:ea typeface="+mn-ea"/>
                <a:cs typeface="+mn-cs"/>
              </a:rPr>
              <a:t/>
            </a:r>
            <a:br>
              <a:rPr lang="en-US" sz="1200" u="none" strike="noStrike" kern="1200" dirty="0" smtClean="0">
                <a:solidFill>
                  <a:schemeClr val="tx1"/>
                </a:solidFill>
                <a:effectLst/>
                <a:latin typeface="Arial" charset="0"/>
                <a:ea typeface="+mn-ea"/>
                <a:cs typeface="+mn-cs"/>
              </a:rPr>
            </a:br>
            <a:r>
              <a:rPr lang="en-US" sz="1200" u="none" strike="noStrike" kern="1200" dirty="0" smtClean="0">
                <a:solidFill>
                  <a:schemeClr val="tx1"/>
                </a:solidFill>
                <a:effectLst/>
                <a:latin typeface="Arial" charset="0"/>
                <a:ea typeface="+mn-ea"/>
                <a:cs typeface="+mn-cs"/>
              </a:rPr>
              <a:t>Read more: </a:t>
            </a:r>
            <a:r>
              <a:rPr lang="en-US" sz="1200" u="none" strike="noStrike" kern="1200" dirty="0" smtClean="0">
                <a:solidFill>
                  <a:schemeClr val="tx1"/>
                </a:solidFill>
                <a:effectLst/>
                <a:latin typeface="Arial" charset="0"/>
                <a:ea typeface="+mn-ea"/>
                <a:cs typeface="+mn-cs"/>
                <a:hlinkClick r:id="rId3"/>
              </a:rPr>
              <a:t>http://www.chcf.org/publications/2011/02/health-topics-internet-users-information#ixzz1rYORmRwp</a:t>
            </a:r>
            <a:endParaRPr lang="en-US" sz="1200" u="none" strike="noStrike"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30</a:t>
            </a:fld>
            <a:endParaRPr lang="en-US"/>
          </a:p>
        </p:txBody>
      </p:sp>
    </p:spTree>
    <p:extLst>
      <p:ext uri="{BB962C8B-B14F-4D97-AF65-F5344CB8AC3E}">
        <p14:creationId xmlns:p14="http://schemas.microsoft.com/office/powerpoint/2010/main" val="1795002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Animations created by our own media people for use in the CLC are examples of useful materials found online.</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34</a:t>
            </a:fld>
            <a:endParaRPr lang="en-US"/>
          </a:p>
        </p:txBody>
      </p:sp>
    </p:spTree>
    <p:extLst>
      <p:ext uri="{BB962C8B-B14F-4D97-AF65-F5344CB8AC3E}">
        <p14:creationId xmlns:p14="http://schemas.microsoft.com/office/powerpoint/2010/main" val="2505038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advanced Search is recommended to find resources because of the huge number and type of resources found here.  If you look under List of Resources it shows you the reading level of the print handouts.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B47ED56-4D65-44C6-A73D-5E2860E934A7}" type="slidenum">
              <a:rPr lang="en-US" sz="1200" smtClean="0">
                <a:latin typeface="Arial" charset="0"/>
              </a:rPr>
              <a:pPr eaLnBrk="1" hangingPunct="1"/>
              <a:t>35</a:t>
            </a:fld>
            <a:endParaRPr lang="en-US" sz="12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After you do an advanced search on a couple of terms, note the tabs which divide your results into the type of media found.  Videos are good to show patients if you have a space set up for that.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3EDB34CB-F4C9-4123-AC1A-E82C0C145C27}" type="slidenum">
              <a:rPr lang="en-US" sz="1200" smtClean="0">
                <a:latin typeface="Arial" charset="0"/>
              </a:rPr>
              <a:pPr eaLnBrk="1" hangingPunct="1"/>
              <a:t>36</a:t>
            </a:fld>
            <a:endParaRPr lang="en-US" sz="12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site is just a collection of selected online resources reviewed for their content and ease of use by DHHS and provided to the public free.  Look up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59688F4-F03F-45DB-95C0-268836B47D93}" type="slidenum">
              <a:rPr lang="en-US" sz="1200" smtClean="0">
                <a:latin typeface="Arial" charset="0"/>
              </a:rPr>
              <a:pPr eaLnBrk="1" hangingPunct="1"/>
              <a:t>37</a:t>
            </a:fld>
            <a:endParaRPr lang="en-US" sz="12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a:t>
            </a:r>
            <a:r>
              <a:rPr lang="en-US" baseline="0" dirty="0" smtClean="0"/>
              <a:t> site combines links to curated sites plus a selection of licensed resources.  </a:t>
            </a:r>
            <a:r>
              <a:rPr lang="en-US" dirty="0" smtClean="0"/>
              <a:t>Patients </a:t>
            </a:r>
            <a:r>
              <a:rPr lang="en-US" dirty="0"/>
              <a:t>can use this at home to gain information on their conditions.  It is also a set of selected links to respected resources organized by topic under Health Topics.  The encyclopedia and dictionary supplement patient knowledge on medical terminology.</a:t>
            </a:r>
          </a:p>
          <a:p>
            <a:r>
              <a:rPr lang="en-US" dirty="0"/>
              <a:t>The Drug Handouts are much better than Epocrates for patients….lower reading level, less scientific language, more patient centered.</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CB749B4-30E8-4561-9F3F-F6EF0E8110BD}" type="slidenum">
              <a:rPr lang="en-US" sz="1200" smtClean="0">
                <a:latin typeface="Arial" charset="0"/>
              </a:rPr>
              <a:pPr eaLnBrk="1" hangingPunct="1"/>
              <a:t>38</a:t>
            </a:fld>
            <a:endParaRPr lang="en-US" sz="12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Easy to Read resources are videos</a:t>
            </a:r>
            <a:r>
              <a:rPr lang="en-US" baseline="0" dirty="0" smtClean="0"/>
              <a:t> and handouts for people who may not read well.  Also the Medical Encyclopedia contains the A.D.A.M. handouts that used to be in </a:t>
            </a:r>
            <a:r>
              <a:rPr lang="en-US" baseline="0" dirty="0" err="1" smtClean="0"/>
              <a:t>MDConsult</a:t>
            </a:r>
            <a:r>
              <a:rPr lang="en-US" baseline="0" dirty="0" smtClean="0"/>
              <a:t>, that have very nice illustrations.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39</a:t>
            </a:fld>
            <a:endParaRPr lang="en-US"/>
          </a:p>
        </p:txBody>
      </p:sp>
    </p:spTree>
    <p:extLst>
      <p:ext uri="{BB962C8B-B14F-4D97-AF65-F5344CB8AC3E}">
        <p14:creationId xmlns:p14="http://schemas.microsoft.com/office/powerpoint/2010/main" val="429441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line,</a:t>
            </a:r>
            <a:r>
              <a:rPr lang="en-US" baseline="0" dirty="0" smtClean="0"/>
              <a:t> never assume your patient is understanding what you are telling them.</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a:t>
            </a:fld>
            <a:endParaRPr lang="en-US"/>
          </a:p>
        </p:txBody>
      </p:sp>
    </p:spTree>
    <p:extLst>
      <p:ext uri="{BB962C8B-B14F-4D97-AF65-F5344CB8AC3E}">
        <p14:creationId xmlns:p14="http://schemas.microsoft.com/office/powerpoint/2010/main" val="231697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They have purchased</a:t>
            </a:r>
            <a:r>
              <a:rPr lang="en-US" baseline="0" dirty="0" smtClean="0"/>
              <a:t> and provide interactive tutorials with animations from the patient education institute.  They require advancing and answering questions.  There are videos on anatomy and…</a:t>
            </a:r>
            <a:endParaRPr lang="en-US" dirty="0" smtClean="0"/>
          </a:p>
          <a:p>
            <a:r>
              <a:rPr lang="en-US" dirty="0" smtClean="0"/>
              <a:t>There </a:t>
            </a:r>
            <a:r>
              <a:rPr lang="en-US" dirty="0"/>
              <a:t>are a number of scary surgery videos.  If your goal is talking a patient out of one, here is your resource.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BF471428-A159-4820-A43A-D5498B267F67}" type="slidenum">
              <a:rPr lang="en-US" sz="1200" smtClean="0">
                <a:latin typeface="Arial" charset="0"/>
              </a:rPr>
              <a:pPr eaLnBrk="1" hangingPunct="1"/>
              <a:t>40</a:t>
            </a:fld>
            <a:endParaRPr lang="en-US" sz="12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D0C67A44-B966-4E87-9244-6DB99E50A371}" type="slidenum">
              <a:rPr lang="en-US" sz="1200" smtClean="0">
                <a:latin typeface="Arial" charset="0"/>
              </a:rPr>
              <a:pPr eaLnBrk="1" hangingPunct="1"/>
              <a:t>42</a:t>
            </a:fld>
            <a:endParaRPr lang="en-US" sz="1200"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many useful sites on the web that contain patient education materials.</a:t>
            </a:r>
            <a:r>
              <a:rPr lang="en-US" baseline="0" dirty="0" smtClean="0"/>
              <a:t>  When you search </a:t>
            </a:r>
            <a:r>
              <a:rPr lang="en-US" baseline="0" dirty="0" err="1" smtClean="0"/>
              <a:t>HealthFinder</a:t>
            </a:r>
            <a:r>
              <a:rPr lang="en-US" baseline="0" dirty="0" smtClean="0"/>
              <a:t> or MedlinePlus, you get links to these types of sites.  Based on your practice, you might keep these in mind and </a:t>
            </a:r>
            <a:r>
              <a:rPr lang="en-US" baseline="0" smtClean="0"/>
              <a:t>bookmark them.  </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have already mentioned the AAFP handouts which can be found at familydoctor.org in addition to in MDConsult and are linked from both Healthfinder and MedlinePlus.  Other orgs that offer handouts are…</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2B515E5-269A-4DBB-9047-D649E7BE3EAE}" type="slidenum">
              <a:rPr lang="en-US" sz="1200" smtClean="0">
                <a:latin typeface="Arial" charset="0"/>
              </a:rPr>
              <a:pPr eaLnBrk="1" hangingPunct="1"/>
              <a:t>43</a:t>
            </a:fld>
            <a:endParaRPr lang="en-US" sz="12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64F2E749-9E33-4029-A557-12462BC6365D}" type="slidenum">
              <a:rPr lang="en-US" sz="1200" smtClean="0">
                <a:latin typeface="Arial" charset="0"/>
              </a:rPr>
              <a:pPr eaLnBrk="1" hangingPunct="1"/>
              <a:t>44</a:t>
            </a:fld>
            <a:endParaRPr lang="en-US" sz="1200"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Each of the major disease organization has resources for patients with these chronic problems.  They not only have handouts but usually access to support groups, the location and contact information of local chapters, and discussion lists for patients to get help from their peers as well as practitioners.  Depending on the literacy level and computer access of your patient with chronic disease, these sites are always good to refer patients to.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site in its</a:t>
            </a:r>
            <a:r>
              <a:rPr lang="en-US" baseline="0" dirty="0" smtClean="0"/>
              <a:t> infancy that is an attempt to curate/rate/evaluate medical social media sites for providing instructional materials and bring together communities of people with the same conditions is webicina.com.  This site, instead of using experts, relies on crowdsourcing for reviews of sites. </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46</a:t>
            </a:fld>
            <a:endParaRPr lang="en-US"/>
          </a:p>
        </p:txBody>
      </p:sp>
    </p:spTree>
    <p:extLst>
      <p:ext uri="{BB962C8B-B14F-4D97-AF65-F5344CB8AC3E}">
        <p14:creationId xmlns:p14="http://schemas.microsoft.com/office/powerpoint/2010/main" val="2269966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73A0CEB4-8BBB-42DA-A04D-F2BCE9A739A1}" type="slidenum">
              <a:rPr lang="en-US" sz="1200" smtClean="0">
                <a:latin typeface="Arial" charset="0"/>
              </a:rPr>
              <a:pPr eaLnBrk="1" hangingPunct="1"/>
              <a:t>47</a:t>
            </a:fld>
            <a:endParaRPr lang="en-US" sz="1200"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Depending on your chosen specialty, it will be helpful to review a number of sites that might be applicable to your patients and bookmark them for future use.  A number of physicians create their own clinic web sites and link to applicable patient education web-sites creating an online resource for their patients.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50</a:t>
            </a:fld>
            <a:endParaRPr lang="en-US"/>
          </a:p>
        </p:txBody>
      </p:sp>
    </p:spTree>
    <p:extLst>
      <p:ext uri="{BB962C8B-B14F-4D97-AF65-F5344CB8AC3E}">
        <p14:creationId xmlns:p14="http://schemas.microsoft.com/office/powerpoint/2010/main" val="568748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 Berger and I gave a presentation to a group of about 15 retirees</a:t>
            </a:r>
            <a:r>
              <a:rPr lang="en-US" baseline="0" dirty="0" smtClean="0"/>
              <a:t> at the Pepper Center.  2/3s of the attendees had iPhones, and almost half had </a:t>
            </a:r>
            <a:r>
              <a:rPr lang="en-US" baseline="0" dirty="0" err="1" smtClean="0"/>
              <a:t>iPads</a:t>
            </a:r>
            <a:r>
              <a:rPr lang="en-US" baseline="0" dirty="0" smtClean="0"/>
              <a:t>.  In spite of the fact that they were in their 60s and 70s+, they were very interested in mobile apps for these uses. </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51</a:t>
            </a:fld>
            <a:endParaRPr lang="en-US"/>
          </a:p>
        </p:txBody>
      </p:sp>
    </p:spTree>
    <p:extLst>
      <p:ext uri="{BB962C8B-B14F-4D97-AF65-F5344CB8AC3E}">
        <p14:creationId xmlns:p14="http://schemas.microsoft.com/office/powerpoint/2010/main" val="423369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52</a:t>
            </a:fld>
            <a:endParaRPr lang="en-US"/>
          </a:p>
        </p:txBody>
      </p:sp>
    </p:spTree>
    <p:extLst>
      <p:ext uri="{BB962C8B-B14F-4D97-AF65-F5344CB8AC3E}">
        <p14:creationId xmlns:p14="http://schemas.microsoft.com/office/powerpoint/2010/main" val="4119119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is linked to a nice review of a patient</a:t>
            </a:r>
            <a:r>
              <a:rPr lang="en-US" baseline="0" dirty="0" smtClean="0"/>
              <a:t> education app for cardiac catheterization. </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53</a:t>
            </a:fld>
            <a:endParaRPr lang="en-US"/>
          </a:p>
        </p:txBody>
      </p:sp>
    </p:spTree>
    <p:extLst>
      <p:ext uri="{BB962C8B-B14F-4D97-AF65-F5344CB8AC3E}">
        <p14:creationId xmlns:p14="http://schemas.microsoft.com/office/powerpoint/2010/main" val="207748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Arial" charset="0"/>
                <a:ea typeface="+mn-ea"/>
                <a:cs typeface="+mn-cs"/>
                <a:hlinkClick r:id="rId3"/>
              </a:rPr>
              <a:t>http://www.youtube.com/watch?v=BgTuD7l7LG8</a:t>
            </a:r>
            <a:r>
              <a:rPr lang="en-US" sz="1200" kern="1200" dirty="0" smtClean="0">
                <a:solidFill>
                  <a:schemeClr val="tx1"/>
                </a:solidFill>
                <a:effectLst/>
                <a:latin typeface="Arial" charset="0"/>
                <a:ea typeface="+mn-ea"/>
                <a:cs typeface="+mn-cs"/>
              </a:rPr>
              <a:t> </a:t>
            </a:r>
          </a:p>
          <a:p>
            <a:r>
              <a:rPr lang="en-US" dirty="0" smtClean="0"/>
              <a:t>4 minute excerpts</a:t>
            </a:r>
            <a:r>
              <a:rPr lang="en-US" baseline="0" dirty="0" smtClean="0"/>
              <a:t> from longer video.</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6</a:t>
            </a:fld>
            <a:endParaRPr lang="en-US"/>
          </a:p>
        </p:txBody>
      </p:sp>
    </p:spTree>
    <p:extLst>
      <p:ext uri="{BB962C8B-B14F-4D97-AF65-F5344CB8AC3E}">
        <p14:creationId xmlns:p14="http://schemas.microsoft.com/office/powerpoint/2010/main" val="379353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these loaded on your iPad, you can demo some, like Draw MD or I have a demo linked on the next slide</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54</a:t>
            </a:fld>
            <a:endParaRPr lang="en-US"/>
          </a:p>
        </p:txBody>
      </p:sp>
    </p:spTree>
    <p:extLst>
      <p:ext uri="{BB962C8B-B14F-4D97-AF65-F5344CB8AC3E}">
        <p14:creationId xmlns:p14="http://schemas.microsoft.com/office/powerpoint/2010/main" val="1790569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Newspapers and other commonly read materials are written on the sixth-grade to eighth-grade level. Even patients who read at a much higher level generally appreciate information that is simple and to the point -- as long as the tone isn't condescending. Recent estimates number 35 million adults in the United states as functionally illiterate. Simply put, about </a:t>
            </a:r>
            <a:r>
              <a:rPr lang="en-US" b="1" smtClean="0"/>
              <a:t>one in five adults cannot read</a:t>
            </a:r>
            <a:r>
              <a:rPr lang="en-US" smtClean="0"/>
              <a:t>. Of those who can read, about 20 million adults in the United States have an 8th grade reading level, while 20 million more have a reading level of 4th grade or below.</a:t>
            </a:r>
          </a:p>
          <a:p>
            <a:r>
              <a:rPr lang="en-US" smtClean="0"/>
              <a:t> </a:t>
            </a:r>
          </a:p>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606C15E9-3839-47FE-A02E-F97B15EA9598}" type="slidenum">
              <a:rPr lang="en-US" sz="1200" smtClean="0">
                <a:latin typeface="Arial" charset="0"/>
              </a:rPr>
              <a:pPr eaLnBrk="1" hangingPunct="1"/>
              <a:t>58</a:t>
            </a:fld>
            <a:endParaRPr lang="en-US" sz="120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Medical terminology should be avoided whenever possible. If it can't be avoided, the terms should be carefully defined. For example, </a:t>
            </a:r>
            <a:r>
              <a:rPr lang="en-US" i="1" smtClean="0"/>
              <a:t>bed wetting</a:t>
            </a:r>
            <a:r>
              <a:rPr lang="en-US" smtClean="0"/>
              <a:t>  should be used rather than </a:t>
            </a:r>
            <a:r>
              <a:rPr lang="en-US" i="1" smtClean="0"/>
              <a:t>enuresis</a:t>
            </a:r>
            <a:r>
              <a:rPr lang="en-US" smtClean="0"/>
              <a:t>. Because there is no lay term for </a:t>
            </a:r>
            <a:r>
              <a:rPr lang="en-US" i="1" smtClean="0"/>
              <a:t>rosacea</a:t>
            </a:r>
            <a:r>
              <a:rPr lang="en-US" smtClean="0"/>
              <a:t>, a handout on that topic should explain how to pronounce the word and what the condition involves. Consistency in terminology is also important. Analogies, simple punctuation, contractions and even slang are good if they enhance understanding.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8F5F1619-73D4-4057-A79A-D55B56FA649A}" type="slidenum">
              <a:rPr lang="en-US" sz="1200" smtClean="0">
                <a:latin typeface="Arial" charset="0"/>
              </a:rPr>
              <a:pPr eaLnBrk="1" hangingPunct="1"/>
              <a:t>59</a:t>
            </a:fld>
            <a:endParaRPr lang="en-US" sz="120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t>
            </a:r>
            <a:r>
              <a:rPr lang="en-US" dirty="0" err="1" smtClean="0"/>
              <a:t>areweb</a:t>
            </a:r>
            <a:r>
              <a:rPr lang="en-US" dirty="0" smtClean="0"/>
              <a:t> sites that will tell you the readability of another web page. Let’s say you have found this page at the ADA on measuring your </a:t>
            </a:r>
            <a:r>
              <a:rPr lang="en-US" dirty="0" err="1" smtClean="0"/>
              <a:t>childs</a:t>
            </a:r>
            <a:r>
              <a:rPr lang="en-US" dirty="0" smtClean="0"/>
              <a:t> blood glucose levels.  Copy the URL. Go to this page at JuicyStudio.com, paste in the URL and hit Calculate Readability.  It tells us that the Fleisch Reading Grade is 4.63. The Fog level at 7.10.  This is a level of schooling that it will take to understand the content of the handout.  Read-able lets you drag and drop a button</a:t>
            </a:r>
            <a:r>
              <a:rPr lang="en-US" baseline="0" dirty="0" smtClean="0"/>
              <a:t> to the top of your browser that lets you navigate to a handout, then click the button.  It will give you the readability stats in a popup for that handout or site.  </a:t>
            </a:r>
            <a:endParaRPr lang="en-US" dirty="0" smtClean="0"/>
          </a:p>
          <a:p>
            <a:endParaRPr lang="en-US" dirty="0" smtClean="0"/>
          </a:p>
          <a:p>
            <a:r>
              <a:rPr lang="en-US" dirty="0" smtClean="0"/>
              <a:t>These sites do NOT do a good job of determining the reading level of Adobe Acrobat PDF files.  So some brochures and such available online in PDF format will give you a reading level of 0 or 3, which</a:t>
            </a:r>
            <a:r>
              <a:rPr lang="en-US" baseline="0" dirty="0" smtClean="0"/>
              <a:t> means they can’t see the words inside the PDF.</a:t>
            </a:r>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eaLnBrk="0" hangingPunct="0">
              <a:defRPr sz="2400">
                <a:solidFill>
                  <a:schemeClr val="tx1"/>
                </a:solidFill>
                <a:latin typeface="Times New Roman" pitchFamily="18" charset="0"/>
              </a:defRPr>
            </a:lvl1pPr>
            <a:lvl2pPr marL="742909" indent="-285734" defTabSz="930224" eaLnBrk="0" hangingPunct="0">
              <a:defRPr sz="2400">
                <a:solidFill>
                  <a:schemeClr val="tx1"/>
                </a:solidFill>
                <a:latin typeface="Times New Roman" pitchFamily="18" charset="0"/>
              </a:defRPr>
            </a:lvl2pPr>
            <a:lvl3pPr marL="1142937" indent="-228587" defTabSz="930224" eaLnBrk="0" hangingPunct="0">
              <a:defRPr sz="2400">
                <a:solidFill>
                  <a:schemeClr val="tx1"/>
                </a:solidFill>
                <a:latin typeface="Times New Roman" pitchFamily="18" charset="0"/>
              </a:defRPr>
            </a:lvl3pPr>
            <a:lvl4pPr marL="1600111" indent="-228587" defTabSz="930224" eaLnBrk="0" hangingPunct="0">
              <a:defRPr sz="2400">
                <a:solidFill>
                  <a:schemeClr val="tx1"/>
                </a:solidFill>
                <a:latin typeface="Times New Roman" pitchFamily="18" charset="0"/>
              </a:defRPr>
            </a:lvl4pPr>
            <a:lvl5pPr marL="2057287" indent="-228587" defTabSz="930224" eaLnBrk="0" hangingPunct="0">
              <a:defRPr sz="2400">
                <a:solidFill>
                  <a:schemeClr val="tx1"/>
                </a:solidFill>
                <a:latin typeface="Times New Roman" pitchFamily="18" charset="0"/>
              </a:defRPr>
            </a:lvl5pPr>
            <a:lvl6pPr marL="2514461" indent="-228587" defTabSz="930224" eaLnBrk="0" fontAlgn="base" hangingPunct="0">
              <a:spcBef>
                <a:spcPct val="0"/>
              </a:spcBef>
              <a:spcAft>
                <a:spcPct val="0"/>
              </a:spcAft>
              <a:defRPr sz="2400">
                <a:solidFill>
                  <a:schemeClr val="tx1"/>
                </a:solidFill>
                <a:latin typeface="Times New Roman" pitchFamily="18" charset="0"/>
              </a:defRPr>
            </a:lvl6pPr>
            <a:lvl7pPr marL="2971635" indent="-228587" defTabSz="930224" eaLnBrk="0" fontAlgn="base" hangingPunct="0">
              <a:spcBef>
                <a:spcPct val="0"/>
              </a:spcBef>
              <a:spcAft>
                <a:spcPct val="0"/>
              </a:spcAft>
              <a:defRPr sz="2400">
                <a:solidFill>
                  <a:schemeClr val="tx1"/>
                </a:solidFill>
                <a:latin typeface="Times New Roman" pitchFamily="18" charset="0"/>
              </a:defRPr>
            </a:lvl7pPr>
            <a:lvl8pPr marL="3428811" indent="-228587" defTabSz="930224" eaLnBrk="0" fontAlgn="base" hangingPunct="0">
              <a:spcBef>
                <a:spcPct val="0"/>
              </a:spcBef>
              <a:spcAft>
                <a:spcPct val="0"/>
              </a:spcAft>
              <a:defRPr sz="2400">
                <a:solidFill>
                  <a:schemeClr val="tx1"/>
                </a:solidFill>
                <a:latin typeface="Times New Roman" pitchFamily="18" charset="0"/>
              </a:defRPr>
            </a:lvl8pPr>
            <a:lvl9pPr marL="3885985" indent="-228587" defTabSz="930224" eaLnBrk="0" fontAlgn="base" hangingPunct="0">
              <a:spcBef>
                <a:spcPct val="0"/>
              </a:spcBef>
              <a:spcAft>
                <a:spcPct val="0"/>
              </a:spcAft>
              <a:defRPr sz="2400">
                <a:solidFill>
                  <a:schemeClr val="tx1"/>
                </a:solidFill>
                <a:latin typeface="Times New Roman" pitchFamily="18" charset="0"/>
              </a:defRPr>
            </a:lvl9pPr>
          </a:lstStyle>
          <a:p>
            <a:pPr eaLnBrk="1" hangingPunct="1"/>
            <a:fld id="{6C479C99-4E08-4785-8343-32038E6487D7}" type="slidenum">
              <a:rPr lang="en-US" sz="1200">
                <a:latin typeface="Arial" charset="0"/>
              </a:rPr>
              <a:pPr eaLnBrk="1" hangingPunct="1"/>
              <a:t>60</a:t>
            </a:fld>
            <a:endParaRPr lang="en-US" sz="12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Word will tell you the reading level of the content of a handout more reliably than the web site we just showed you, but you </a:t>
            </a:r>
            <a:r>
              <a:rPr lang="en-US" b="1" dirty="0" smtClean="0"/>
              <a:t>have to copy the text and paste into a new Word document first.  Then run the Spell Checker. </a:t>
            </a:r>
            <a:r>
              <a:rPr lang="en-US" dirty="0" smtClean="0"/>
              <a:t> You must go thru there steps once to make Word tell you the statistics.  Here is the results of the same Glucometer handout.  As you can see, it is 7.6 grade level.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8C07670-B19D-475B-8A99-F3D52E935CB5}" type="slidenum">
              <a:rPr lang="en-US" sz="1200" smtClean="0">
                <a:latin typeface="Arial" charset="0"/>
              </a:rPr>
              <a:pPr eaLnBrk="1" hangingPunct="1"/>
              <a:t>61</a:t>
            </a:fld>
            <a:endParaRPr lang="en-US" sz="120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Demonstrate this on a site.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C0B63FD0-E7C0-4368-B266-E6E6593C9442}" type="slidenum">
              <a:rPr lang="en-US" sz="1200" smtClean="0">
                <a:latin typeface="Arial" charset="0"/>
              </a:rPr>
              <a:pPr eaLnBrk="1" hangingPunct="1"/>
              <a:t>63</a:t>
            </a:fld>
            <a:endParaRPr lang="en-US" sz="120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Word (2000, 2003 and 2007) will also translate for you using a 3</a:t>
            </a:r>
            <a:r>
              <a:rPr lang="en-US" baseline="30000" smtClean="0"/>
              <a:t>rd</a:t>
            </a:r>
            <a:r>
              <a:rPr lang="en-US" smtClean="0"/>
              <a:t> party web site Microsoft built into the product.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BDDE0D25-5A84-4294-B47E-3DF618B8FEF1}" type="slidenum">
              <a:rPr lang="en-US" sz="1200" smtClean="0">
                <a:latin typeface="Arial" charset="0"/>
              </a:rPr>
              <a:pPr eaLnBrk="1" hangingPunct="1"/>
              <a:t>65</a:t>
            </a:fld>
            <a:endParaRPr lang="en-US" sz="120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students write progress notes,</a:t>
            </a:r>
            <a:r>
              <a:rPr lang="en-US" baseline="0" dirty="0" smtClean="0"/>
              <a:t> please encourage them to document their patient </a:t>
            </a:r>
            <a:r>
              <a:rPr lang="en-US" baseline="0" smtClean="0"/>
              <a:t>education activity in </a:t>
            </a:r>
            <a:r>
              <a:rPr lang="en-US" baseline="0" dirty="0" smtClean="0"/>
              <a:t>the Plan.  This is likely to be a part of the PQRS incentive measures instituted by CMS.</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69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DA5A16C0-238F-4D68-B1EE-744D1C045EF2}" type="slidenum">
              <a:rPr lang="en-US" sz="1200" smtClean="0">
                <a:latin typeface="Arial" charset="0"/>
              </a:rPr>
              <a:pPr eaLnBrk="1" hangingPunct="1"/>
              <a:t>71</a:t>
            </a:fld>
            <a:endParaRPr lang="en-US" sz="120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Considerations, reading level of 8</a:t>
            </a:r>
            <a:r>
              <a:rPr lang="en-US" baseline="30000" smtClean="0"/>
              <a:t>th</a:t>
            </a:r>
            <a:r>
              <a:rPr lang="en-US" smtClean="0"/>
              <a:t> grade at most.  Not too wordy.  Bulleted lists better than long paragraphs. </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73</a:t>
            </a:fld>
            <a:endParaRPr lang="en-US"/>
          </a:p>
        </p:txBody>
      </p:sp>
    </p:spTree>
    <p:extLst>
      <p:ext uri="{BB962C8B-B14F-4D97-AF65-F5344CB8AC3E}">
        <p14:creationId xmlns:p14="http://schemas.microsoft.com/office/powerpoint/2010/main" val="429079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5EAC6245-8982-4249-95EE-42D99653FDFE}" type="slidenum">
              <a:rPr lang="en-US" sz="1200" smtClean="0">
                <a:latin typeface="Arial" charset="0"/>
              </a:rPr>
              <a:pPr eaLnBrk="1" hangingPunct="1"/>
              <a:t>8</a:t>
            </a:fld>
            <a:endParaRPr lang="en-US" sz="120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a wealth of patient education resources online, both free and fee based, of varying quality, accuracy and free of bias.  We subscribe to three resources where you can find high quality, reliable patient education materials.  We have a great handout for students that we use in our second year Medicine and Behavior course that we are providing you as a handout.  Lets look at the handouts at each of these sites.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454EA003-F266-4C26-AC9D-6A4F3B6DB2BD}" type="slidenum">
              <a:rPr lang="en-US" sz="1200" smtClean="0">
                <a:latin typeface="Arial" charset="0"/>
              </a:rPr>
              <a:pPr eaLnBrk="1" hangingPunct="1"/>
              <a:t>74</a:t>
            </a:fld>
            <a:endParaRPr lang="en-US" sz="120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Students start to learn about this in the 2</a:t>
            </a:r>
            <a:r>
              <a:rPr lang="en-US" baseline="30000"/>
              <a:t>nd</a:t>
            </a:r>
            <a:r>
              <a:rPr lang="en-US"/>
              <a:t> year</a:t>
            </a:r>
            <a:r>
              <a:rPr lang="en-US" dirty="0"/>
              <a:t>,</a:t>
            </a:r>
            <a:r>
              <a:rPr lang="en-US"/>
              <a:t> but don’t get to practice it in a real patient situation supervised by an attending .  </a:t>
            </a:r>
            <a:r>
              <a:rPr lang="en-US" dirty="0"/>
              <a:t> </a:t>
            </a:r>
            <a:r>
              <a:rPr lang="en-US"/>
              <a:t> But it is the 3</a:t>
            </a:r>
            <a:r>
              <a:rPr lang="en-US" baseline="30000"/>
              <a:t>rd</a:t>
            </a:r>
            <a:r>
              <a:rPr lang="en-US"/>
              <a:t> and 4</a:t>
            </a:r>
            <a:r>
              <a:rPr lang="en-US" baseline="30000"/>
              <a:t>th</a:t>
            </a:r>
            <a:r>
              <a:rPr lang="en-US"/>
              <a:t> year clerkships where they can be put to good use finding appropriate </a:t>
            </a:r>
            <a:r>
              <a:rPr lang="en-US" smtClean="0"/>
              <a:t>patient </a:t>
            </a:r>
            <a:r>
              <a:rPr lang="en-US"/>
              <a:t>education materials for you.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6BD9B01F-DD10-4594-A30A-E52623E64EB0}" type="slidenum">
              <a:rPr lang="en-US" sz="1200" smtClean="0">
                <a:latin typeface="Arial" charset="0"/>
              </a:rPr>
              <a:pPr eaLnBrk="1" hangingPunct="1"/>
              <a:t>75</a:t>
            </a:fld>
            <a:endParaRPr lang="en-US" sz="12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highlights.</a:t>
            </a:r>
            <a:r>
              <a:rPr lang="en-US" baseline="0" dirty="0" smtClean="0"/>
              <a:t>  Read the handout for the </a:t>
            </a:r>
            <a:r>
              <a:rPr lang="en-US" baseline="0" dirty="0" err="1" smtClean="0"/>
              <a:t>indepth</a:t>
            </a:r>
            <a:r>
              <a:rPr lang="en-US" baseline="0" dirty="0" smtClean="0"/>
              <a:t> information.</a:t>
            </a:r>
            <a:endParaRPr lang="en-US" dirty="0"/>
          </a:p>
        </p:txBody>
      </p:sp>
      <p:sp>
        <p:nvSpPr>
          <p:cNvPr id="4" name="Slide Number Placeholder 3"/>
          <p:cNvSpPr>
            <a:spLocks noGrp="1"/>
          </p:cNvSpPr>
          <p:nvPr>
            <p:ph type="sldNum" sz="quarter" idx="10"/>
          </p:nvPr>
        </p:nvSpPr>
        <p:spPr/>
        <p:txBody>
          <a:bodyPr/>
          <a:lstStyle/>
          <a:p>
            <a:fld id="{3D70BC22-31CB-408D-B0A8-8D6C55D09519}" type="slidenum">
              <a:rPr lang="en-US" smtClean="0"/>
              <a:pPr/>
              <a:t>10</a:t>
            </a:fld>
            <a:endParaRPr lang="en-US"/>
          </a:p>
        </p:txBody>
      </p:sp>
    </p:spTree>
    <p:extLst>
      <p:ext uri="{BB962C8B-B14F-4D97-AF65-F5344CB8AC3E}">
        <p14:creationId xmlns:p14="http://schemas.microsoft.com/office/powerpoint/2010/main" val="180199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are normally developed by the office team to benefit smooth operation of the clinic.</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CC43E118-6466-4377-B5C3-5B31CEC69E91}" type="slidenum">
              <a:rPr lang="en-US" sz="1200" smtClean="0">
                <a:latin typeface="Arial" charset="0"/>
              </a:rPr>
              <a:pPr eaLnBrk="1" hangingPunct="1"/>
              <a:t>11</a:t>
            </a:fld>
            <a:endParaRPr lang="en-US" sz="12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have in your office ready to use?</a:t>
            </a:r>
            <a:endParaRPr lang="en-US" dirty="0"/>
          </a:p>
        </p:txBody>
      </p:sp>
      <p:sp>
        <p:nvSpPr>
          <p:cNvPr id="4" name="Slide Number Placeholder 3"/>
          <p:cNvSpPr>
            <a:spLocks noGrp="1"/>
          </p:cNvSpPr>
          <p:nvPr>
            <p:ph type="sldNum" sz="quarter" idx="10"/>
          </p:nvPr>
        </p:nvSpPr>
        <p:spPr/>
        <p:txBody>
          <a:bodyPr/>
          <a:lstStyle/>
          <a:p>
            <a:pPr>
              <a:defRPr/>
            </a:pPr>
            <a:fld id="{043ACE87-EBE6-42EA-83C2-F56F9F2B1B05}" type="slidenum">
              <a:rPr lang="en-US" smtClean="0"/>
              <a:pPr>
                <a:defRPr/>
              </a:pPr>
              <a:t>12</a:t>
            </a:fld>
            <a:endParaRPr lang="en-US"/>
          </a:p>
        </p:txBody>
      </p:sp>
    </p:spTree>
    <p:extLst>
      <p:ext uri="{BB962C8B-B14F-4D97-AF65-F5344CB8AC3E}">
        <p14:creationId xmlns:p14="http://schemas.microsoft.com/office/powerpoint/2010/main" val="422389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eaLnBrk="0" hangingPunct="0">
              <a:defRPr sz="2400">
                <a:solidFill>
                  <a:schemeClr val="tx1"/>
                </a:solidFill>
                <a:latin typeface="Times New Roman" pitchFamily="18" charset="0"/>
              </a:defRPr>
            </a:lvl1pPr>
            <a:lvl2pPr marL="742909" indent="-285734" defTabSz="930224" eaLnBrk="0" hangingPunct="0">
              <a:defRPr sz="2400">
                <a:solidFill>
                  <a:schemeClr val="tx1"/>
                </a:solidFill>
                <a:latin typeface="Times New Roman" pitchFamily="18" charset="0"/>
              </a:defRPr>
            </a:lvl2pPr>
            <a:lvl3pPr marL="1142937" indent="-228587" defTabSz="930224" eaLnBrk="0" hangingPunct="0">
              <a:defRPr sz="2400">
                <a:solidFill>
                  <a:schemeClr val="tx1"/>
                </a:solidFill>
                <a:latin typeface="Times New Roman" pitchFamily="18" charset="0"/>
              </a:defRPr>
            </a:lvl3pPr>
            <a:lvl4pPr marL="1600111" indent="-228587" defTabSz="930224" eaLnBrk="0" hangingPunct="0">
              <a:defRPr sz="2400">
                <a:solidFill>
                  <a:schemeClr val="tx1"/>
                </a:solidFill>
                <a:latin typeface="Times New Roman" pitchFamily="18" charset="0"/>
              </a:defRPr>
            </a:lvl4pPr>
            <a:lvl5pPr marL="2057287" indent="-228587" defTabSz="930224" eaLnBrk="0" hangingPunct="0">
              <a:defRPr sz="2400">
                <a:solidFill>
                  <a:schemeClr val="tx1"/>
                </a:solidFill>
                <a:latin typeface="Times New Roman" pitchFamily="18" charset="0"/>
              </a:defRPr>
            </a:lvl5pPr>
            <a:lvl6pPr marL="2514461" indent="-228587" defTabSz="930224" eaLnBrk="0" fontAlgn="base" hangingPunct="0">
              <a:spcBef>
                <a:spcPct val="0"/>
              </a:spcBef>
              <a:spcAft>
                <a:spcPct val="0"/>
              </a:spcAft>
              <a:defRPr sz="2400">
                <a:solidFill>
                  <a:schemeClr val="tx1"/>
                </a:solidFill>
                <a:latin typeface="Times New Roman" pitchFamily="18" charset="0"/>
              </a:defRPr>
            </a:lvl6pPr>
            <a:lvl7pPr marL="2971635" indent="-228587" defTabSz="930224" eaLnBrk="0" fontAlgn="base" hangingPunct="0">
              <a:spcBef>
                <a:spcPct val="0"/>
              </a:spcBef>
              <a:spcAft>
                <a:spcPct val="0"/>
              </a:spcAft>
              <a:defRPr sz="2400">
                <a:solidFill>
                  <a:schemeClr val="tx1"/>
                </a:solidFill>
                <a:latin typeface="Times New Roman" pitchFamily="18" charset="0"/>
              </a:defRPr>
            </a:lvl7pPr>
            <a:lvl8pPr marL="3428811" indent="-228587" defTabSz="930224" eaLnBrk="0" fontAlgn="base" hangingPunct="0">
              <a:spcBef>
                <a:spcPct val="0"/>
              </a:spcBef>
              <a:spcAft>
                <a:spcPct val="0"/>
              </a:spcAft>
              <a:defRPr sz="2400">
                <a:solidFill>
                  <a:schemeClr val="tx1"/>
                </a:solidFill>
                <a:latin typeface="Times New Roman" pitchFamily="18" charset="0"/>
              </a:defRPr>
            </a:lvl8pPr>
            <a:lvl9pPr marL="3885985" indent="-228587" defTabSz="930224" eaLnBrk="0" fontAlgn="base" hangingPunct="0">
              <a:spcBef>
                <a:spcPct val="0"/>
              </a:spcBef>
              <a:spcAft>
                <a:spcPct val="0"/>
              </a:spcAft>
              <a:defRPr sz="2400">
                <a:solidFill>
                  <a:schemeClr val="tx1"/>
                </a:solidFill>
                <a:latin typeface="Times New Roman" pitchFamily="18" charset="0"/>
              </a:defRPr>
            </a:lvl9pPr>
          </a:lstStyle>
          <a:p>
            <a:pPr eaLnBrk="1" hangingPunct="1"/>
            <a:fld id="{B2D15290-AC7D-40E9-8392-FDB0237F270C}" type="slidenum">
              <a:rPr lang="en-US" sz="1200">
                <a:latin typeface="Arial" charset="0"/>
              </a:rPr>
              <a:pPr eaLnBrk="1" hangingPunct="1"/>
              <a:t>13</a:t>
            </a:fld>
            <a:endParaRPr lang="en-US" sz="1200" dirty="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dirty="0"/>
              <a:t>Memory —</a:t>
            </a:r>
            <a:r>
              <a:rPr lang="en-US" sz="1000" dirty="0"/>
              <a:t> 	If there are a number of issues to be related to a patient, it is best to write them down or provide a handout.  The average person can only retain 2 or 3 items in a set of instructions if presented with these verbally.  Providing written instructions and explanations as well as verbal, can greatly increase their understanding and retention of multiple facts or instructions. </a:t>
            </a:r>
            <a:r>
              <a:rPr lang="en-US" sz="1000" b="1" dirty="0"/>
              <a:t>MEMORY TEST:  </a:t>
            </a:r>
            <a:r>
              <a:rPr lang="en-US" sz="1000" dirty="0"/>
              <a:t>in their packet is a worksheet for writing 20 things they see.  Have them pull it out and get ready.  Start the test.  It self times.</a:t>
            </a:r>
            <a:endParaRPr lang="en-US" sz="1000" b="1" dirty="0"/>
          </a:p>
          <a:p>
            <a:pPr eaLnBrk="1" hangingPunct="1"/>
            <a:r>
              <a:rPr lang="en-US" sz="1000" b="1" dirty="0"/>
              <a:t>Anxiety —  </a:t>
            </a:r>
            <a:r>
              <a:rPr lang="en-US" sz="1000" dirty="0"/>
              <a:t>The memory capacity of patients is reduced by the general anxiety experienced by any patient during a doctor’s visit.  Add to this “bad news” or a new condition with which they are unfamiliar, and their capacity for understanding and retaining decreases significantly.</a:t>
            </a:r>
            <a:endParaRPr lang="en-US" sz="1000" b="1" dirty="0"/>
          </a:p>
          <a:p>
            <a:pPr eaLnBrk="1" hangingPunct="1"/>
            <a:r>
              <a:rPr lang="en-US" sz="1000" b="1" dirty="0"/>
              <a:t>Hearing —  </a:t>
            </a:r>
            <a:r>
              <a:rPr lang="en-US" sz="1000" dirty="0"/>
              <a:t>Many of your patients may have hearing loss, especially if they are older.  Some will nod knowingly to all you say to them, while not hearing or understanding half of what you are telling them.  </a:t>
            </a:r>
            <a:endParaRPr lang="en-US" sz="1000" b="1" dirty="0"/>
          </a:p>
          <a:p>
            <a:pPr eaLnBrk="1" hangingPunct="1"/>
            <a:r>
              <a:rPr lang="en-US" sz="1000" b="1" dirty="0"/>
              <a:t>Demand management — </a:t>
            </a:r>
            <a:r>
              <a:rPr lang="en-US" sz="1000" dirty="0"/>
              <a:t>This is what physicians do when they communicate to their patients “when to call.”  “If your temperature gets higher than 102</a:t>
            </a:r>
            <a:r>
              <a:rPr lang="en-US" sz="1000" baseline="30000" dirty="0"/>
              <a:t>o</a:t>
            </a:r>
            <a:r>
              <a:rPr lang="en-US" sz="1000" dirty="0"/>
              <a:t>….”  “If your incision does not stop draining after 2 weeks…”  Many times, especially post op or with chronic disease management, these options can be numerous and should be provided in written format as well as verbally.</a:t>
            </a:r>
            <a:endParaRPr lang="en-US" sz="1000" b="1" dirty="0"/>
          </a:p>
          <a:p>
            <a:pPr eaLnBrk="1" hangingPunct="1"/>
            <a:r>
              <a:rPr lang="en-US" sz="1000" b="1" dirty="0"/>
              <a:t>Communication — </a:t>
            </a:r>
            <a:r>
              <a:rPr lang="en-US" sz="1000" dirty="0"/>
              <a:t>The reason teachers use visual stimulation (PowerPoint) while giving lectures is that we recognize the improvement in communication and retention of facts when accompanied by written words.  A handout can guide an encounter, and can be used to facilitate communication and assess understanding if used properly.</a:t>
            </a:r>
            <a:endParaRPr lang="en-US" sz="1000" b="1" dirty="0"/>
          </a:p>
          <a:p>
            <a:pPr eaLnBrk="1" hangingPunct="1"/>
            <a:r>
              <a:rPr lang="en-US" sz="1000" b="1" dirty="0"/>
              <a:t>Complexity — </a:t>
            </a:r>
            <a:r>
              <a:rPr lang="en-US" sz="1000" dirty="0"/>
              <a:t>The more complex a patient’s problems are, the more likely handouts of some sort can help them understand and manage their conditions. Consider the patient with multiple chronic problems, poly-pharmacy, and pre-senile dementia.  A grid-like schedule of when to take their medications can be vital for achieving their compliance with your treatment plan.  If they need to do a series of steps daily to say care for a surgical site, those are best provided in a step by step handout.</a:t>
            </a:r>
          </a:p>
          <a:p>
            <a:pPr eaLnBrk="1" hangingPunct="1"/>
            <a:r>
              <a:rPr lang="en-US" sz="1000" dirty="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pPr>
              <a:defRPr/>
            </a:pPr>
            <a:fld id="{E5E24C17-313B-433A-8D09-3C0CA865CF5F}" type="slidenum">
              <a:rPr lang="en-US" smtClean="0"/>
              <a:pPr>
                <a:defRPr/>
              </a:pPr>
              <a:t>‹#›</a:t>
            </a:fld>
            <a:endParaRPr lang="en-US"/>
          </a:p>
        </p:txBody>
      </p:sp>
    </p:spTree>
    <p:extLst>
      <p:ext uri="{BB962C8B-B14F-4D97-AF65-F5344CB8AC3E}">
        <p14:creationId xmlns:p14="http://schemas.microsoft.com/office/powerpoint/2010/main" val="173997459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EFF9E6-1859-4135-B782-9C1498C12D2D}" type="slidenum">
              <a:rPr lang="en-US" smtClean="0"/>
              <a:pPr>
                <a:defRPr/>
              </a:pPr>
              <a:t>‹#›</a:t>
            </a:fld>
            <a:endParaRPr lang="en-US"/>
          </a:p>
        </p:txBody>
      </p:sp>
    </p:spTree>
    <p:extLst>
      <p:ext uri="{BB962C8B-B14F-4D97-AF65-F5344CB8AC3E}">
        <p14:creationId xmlns:p14="http://schemas.microsoft.com/office/powerpoint/2010/main" val="283925436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31EA6-9831-4DFE-83EC-E46D509FDA8A}" type="slidenum">
              <a:rPr lang="en-US" smtClean="0"/>
              <a:pPr>
                <a:defRPr/>
              </a:pPr>
              <a:t>‹#›</a:t>
            </a:fld>
            <a:endParaRPr lang="en-US"/>
          </a:p>
        </p:txBody>
      </p:sp>
    </p:spTree>
    <p:extLst>
      <p:ext uri="{BB962C8B-B14F-4D97-AF65-F5344CB8AC3E}">
        <p14:creationId xmlns:p14="http://schemas.microsoft.com/office/powerpoint/2010/main" val="234104053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B3D5B-B41A-49A8-8F30-BEDCD81B663D}" type="slidenum">
              <a:rPr lang="en-US" smtClean="0"/>
              <a:pPr>
                <a:defRPr/>
              </a:pPr>
              <a:t>‹#›</a:t>
            </a:fld>
            <a:endParaRPr lang="en-US"/>
          </a:p>
        </p:txBody>
      </p:sp>
    </p:spTree>
    <p:extLst>
      <p:ext uri="{BB962C8B-B14F-4D97-AF65-F5344CB8AC3E}">
        <p14:creationId xmlns:p14="http://schemas.microsoft.com/office/powerpoint/2010/main" val="143201894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A704E-D536-49B2-9E8A-CFD7E2FF35C1}" type="slidenum">
              <a:rPr lang="en-US" smtClean="0"/>
              <a:pPr>
                <a:defRPr/>
              </a:pPr>
              <a:t>‹#›</a:t>
            </a:fld>
            <a:endParaRPr lang="en-US"/>
          </a:p>
        </p:txBody>
      </p:sp>
    </p:spTree>
    <p:extLst>
      <p:ext uri="{BB962C8B-B14F-4D97-AF65-F5344CB8AC3E}">
        <p14:creationId xmlns:p14="http://schemas.microsoft.com/office/powerpoint/2010/main" val="236960842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DDE4BC-FB55-42A6-A12D-EC4904C5E3E5}" type="slidenum">
              <a:rPr lang="en-US" smtClean="0"/>
              <a:pPr>
                <a:defRPr/>
              </a:pPr>
              <a:t>‹#›</a:t>
            </a:fld>
            <a:endParaRPr lang="en-US"/>
          </a:p>
        </p:txBody>
      </p:sp>
    </p:spTree>
    <p:extLst>
      <p:ext uri="{BB962C8B-B14F-4D97-AF65-F5344CB8AC3E}">
        <p14:creationId xmlns:p14="http://schemas.microsoft.com/office/powerpoint/2010/main" val="15408594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96DBE1-601C-48E1-B418-7BFF0DE87113}" type="slidenum">
              <a:rPr lang="en-US" smtClean="0"/>
              <a:pPr>
                <a:defRPr/>
              </a:pPr>
              <a:t>‹#›</a:t>
            </a:fld>
            <a:endParaRPr lang="en-US"/>
          </a:p>
        </p:txBody>
      </p:sp>
    </p:spTree>
    <p:extLst>
      <p:ext uri="{BB962C8B-B14F-4D97-AF65-F5344CB8AC3E}">
        <p14:creationId xmlns:p14="http://schemas.microsoft.com/office/powerpoint/2010/main" val="42594298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3E299E-332A-4B10-9630-A42E41FC9F0E}" type="slidenum">
              <a:rPr lang="en-US" smtClean="0"/>
              <a:pPr>
                <a:defRPr/>
              </a:pPr>
              <a:t>‹#›</a:t>
            </a:fld>
            <a:endParaRPr lang="en-US"/>
          </a:p>
        </p:txBody>
      </p:sp>
    </p:spTree>
    <p:extLst>
      <p:ext uri="{BB962C8B-B14F-4D97-AF65-F5344CB8AC3E}">
        <p14:creationId xmlns:p14="http://schemas.microsoft.com/office/powerpoint/2010/main" val="20833248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5E7956-131F-49F0-B136-334C94F83BDA}" type="slidenum">
              <a:rPr lang="en-US" smtClean="0"/>
              <a:pPr>
                <a:defRPr/>
              </a:pPr>
              <a:t>‹#›</a:t>
            </a:fld>
            <a:endParaRPr lang="en-US"/>
          </a:p>
        </p:txBody>
      </p:sp>
    </p:spTree>
    <p:extLst>
      <p:ext uri="{BB962C8B-B14F-4D97-AF65-F5344CB8AC3E}">
        <p14:creationId xmlns:p14="http://schemas.microsoft.com/office/powerpoint/2010/main" val="40024771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6A6F86-F6A5-4EC9-83BE-4AB32B2D60B3}" type="slidenum">
              <a:rPr lang="en-US" smtClean="0"/>
              <a:pPr>
                <a:defRPr/>
              </a:pPr>
              <a:t>‹#›</a:t>
            </a:fld>
            <a:endParaRPr lang="en-US"/>
          </a:p>
        </p:txBody>
      </p:sp>
    </p:spTree>
    <p:extLst>
      <p:ext uri="{BB962C8B-B14F-4D97-AF65-F5344CB8AC3E}">
        <p14:creationId xmlns:p14="http://schemas.microsoft.com/office/powerpoint/2010/main" val="265469614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F12542-F0DF-42DB-AFF1-02550C6A7534}" type="slidenum">
              <a:rPr lang="en-US" smtClean="0"/>
              <a:pPr>
                <a:defRPr/>
              </a:pPr>
              <a:t>‹#›</a:t>
            </a:fld>
            <a:endParaRPr lang="en-US"/>
          </a:p>
        </p:txBody>
      </p:sp>
    </p:spTree>
    <p:extLst>
      <p:ext uri="{BB962C8B-B14F-4D97-AF65-F5344CB8AC3E}">
        <p14:creationId xmlns:p14="http://schemas.microsoft.com/office/powerpoint/2010/main" val="113637897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E14CC06-FF84-4B59-AEDC-E15E9D4DF31D}" type="slidenum">
              <a:rPr lang="en-US" smtClean="0"/>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aculty.washington.edu/chudler/puzmatch.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juicystudio.com/services/readability.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ewinternet.org/Reports/2011/HealthTopics.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familydoctor.org/familydoctor/en/healthcare-management/self-care/health-information-on-the-web-finding-reliable-informatio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www.youtube.com/v/EIkq1ZePjEk?hl=en_US&amp;version=2&amp;rel=0" TargetMode="External"/><Relationship Id="rId5" Type="http://schemas.openxmlformats.org/officeDocument/2006/relationships/image" Target="../media/image2.png"/><Relationship Id="rId4" Type="http://schemas.openxmlformats.org/officeDocument/2006/relationships/hyperlink" Target="https://www.youtube.com/user/FSUMedMedi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eb.health.gov/healthypeop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www.youtube.com/v/dMAS2S51bM8?hl=en_US&amp;version=2&amp;rel=0" TargetMode="External"/><Relationship Id="rId6" Type="http://schemas.openxmlformats.org/officeDocument/2006/relationships/image" Target="../media/image2.png"/><Relationship Id="rId5" Type="http://schemas.openxmlformats.org/officeDocument/2006/relationships/hyperlink" Target="https://www.youtube.com/watch?v=nvwR74XpKUM" TargetMode="External"/><Relationship Id="rId4" Type="http://schemas.openxmlformats.org/officeDocument/2006/relationships/hyperlink" Target="http://faculty.washington.edu/chudler/puzmatch.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dc.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c.cdc.gov/trave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ncfh.org/" TargetMode="External"/><Relationship Id="rId5" Type="http://schemas.openxmlformats.org/officeDocument/2006/relationships/hyperlink" Target="http://www.immunizationed.org/" TargetMode="External"/><Relationship Id="rId4" Type="http://schemas.openxmlformats.org/officeDocument/2006/relationships/hyperlink" Target="http://www.healthypeople.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ealthychildren.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iabetes.or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www.aaaai.org/patients.stm" TargetMode="External"/><Relationship Id="rId5" Type="http://schemas.openxmlformats.org/officeDocument/2006/relationships/hyperlink" Target="http://www.arthritis.org/" TargetMode="External"/><Relationship Id="rId4" Type="http://schemas.openxmlformats.org/officeDocument/2006/relationships/hyperlink" Target="http://www.lungusa.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tudiabetes.org/"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webicina.com/?select=patien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webicina.com/cystic-fibrosi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happtiqu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medicalappsjournal.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imedicalapps.com/2013/03/cardiac-catheterization-app-visual-animations-patient-educ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OcV2A85tln0" TargetMode="External"/><Relationship Id="rId2" Type="http://schemas.openxmlformats.org/officeDocument/2006/relationships/slideLayout" Target="../slideLayouts/slideLayout2.xml"/><Relationship Id="rId1" Type="http://schemas.openxmlformats.org/officeDocument/2006/relationships/video" Target="http://www.youtube.com/v/OcV2A85tln0?version=2&amp;hl=en_US&amp;rel=0"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www.youtube.com/v/BgTuD7l7LG8?hl=en_US&amp;version=2&amp;rel=0" TargetMode="External"/><Relationship Id="rId6" Type="http://schemas.openxmlformats.org/officeDocument/2006/relationships/image" Target="../media/image2.png"/><Relationship Id="rId5" Type="http://schemas.openxmlformats.org/officeDocument/2006/relationships/hyperlink" Target="http://www.youtube.com/watch?v=BgTuD7l7LG8" TargetMode="External"/><Relationship Id="rId4" Type="http://schemas.openxmlformats.org/officeDocument/2006/relationships/hyperlink" Target="http://www.youtube.com/watch?v=cGtTZ_vxjyA"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juicystudio.com/services/readability.php"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www.readability-score.co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translate.google.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translate.google.com/manager/website/?hl=e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cdc.gov/trave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800"/>
            <a:ext cx="7772400" cy="1920875"/>
          </a:xfrm>
        </p:spPr>
        <p:txBody>
          <a:bodyPr/>
          <a:lstStyle/>
          <a:p>
            <a:pPr eaLnBrk="1" hangingPunct="1">
              <a:defRPr/>
            </a:pPr>
            <a:r>
              <a:rPr lang="en-US" sz="6000" dirty="0" smtClean="0"/>
              <a:t>Patient Education Resources</a:t>
            </a:r>
          </a:p>
        </p:txBody>
      </p:sp>
      <p:sp>
        <p:nvSpPr>
          <p:cNvPr id="3075" name="Rectangle 4"/>
          <p:cNvSpPr>
            <a:spLocks noGrp="1" noChangeArrowheads="1"/>
          </p:cNvSpPr>
          <p:nvPr>
            <p:ph type="subTitle" idx="1"/>
          </p:nvPr>
        </p:nvSpPr>
        <p:spPr>
          <a:xfrm>
            <a:off x="1371600" y="3886200"/>
            <a:ext cx="6400800" cy="1828800"/>
          </a:xfrm>
        </p:spPr>
        <p:txBody>
          <a:bodyPr/>
          <a:lstStyle/>
          <a:p>
            <a:pPr eaLnBrk="1" hangingPunct="1">
              <a:defRPr/>
            </a:pPr>
            <a:r>
              <a:rPr lang="en-US" sz="2800" dirty="0" smtClean="0"/>
              <a:t>Nancy Clark</a:t>
            </a:r>
          </a:p>
          <a:p>
            <a:pPr eaLnBrk="1" hangingPunct="1">
              <a:defRPr/>
            </a:pPr>
            <a:r>
              <a:rPr lang="en-US" sz="2400" dirty="0" smtClean="0"/>
              <a:t>Director, Medical </a:t>
            </a:r>
            <a:r>
              <a:rPr lang="en-US" sz="2400" smtClean="0"/>
              <a:t>Informatics </a:t>
            </a:r>
            <a:r>
              <a:rPr lang="en-US" sz="2400" smtClean="0"/>
              <a:t>Education</a:t>
            </a:r>
            <a:endParaRPr lang="en-US" sz="2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Handouts</a:t>
            </a:r>
            <a:br>
              <a:rPr lang="en-US" dirty="0" smtClean="0"/>
            </a:b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47799"/>
            <a:ext cx="3630408" cy="458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72426" y="6205088"/>
            <a:ext cx="4143955" cy="338554"/>
          </a:xfrm>
          <a:prstGeom prst="rect">
            <a:avLst/>
          </a:prstGeom>
          <a:noFill/>
        </p:spPr>
        <p:txBody>
          <a:bodyPr wrap="none" rtlCol="0">
            <a:spAutoFit/>
          </a:bodyPr>
          <a:lstStyle/>
          <a:p>
            <a:r>
              <a:rPr lang="en-US" sz="1600" dirty="0" smtClean="0"/>
              <a:t>Sample Ferri’s Netter handout from </a:t>
            </a:r>
            <a:r>
              <a:rPr lang="en-US" sz="1600" dirty="0" err="1" smtClean="0"/>
              <a:t>MDConsult</a:t>
            </a:r>
            <a:endParaRPr lang="en-US" sz="1600" dirty="0" smtClean="0"/>
          </a:p>
        </p:txBody>
      </p:sp>
      <p:sp>
        <p:nvSpPr>
          <p:cNvPr id="7" name="Subtitle 5"/>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1" fontAlgn="base" hangingPunct="1">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smtClean="0"/>
              <a:t>Suggestion: Look for </a:t>
            </a:r>
            <a:br>
              <a:rPr lang="en-US" smtClean="0"/>
            </a:br>
            <a:r>
              <a:rPr lang="en-US" smtClean="0"/>
              <a:t>Printer Friendly View</a:t>
            </a:r>
            <a:endParaRPr lang="en-US" dirty="0"/>
          </a:p>
        </p:txBody>
      </p:sp>
    </p:spTree>
    <p:extLst>
      <p:ext uri="{BB962C8B-B14F-4D97-AF65-F5344CB8AC3E}">
        <p14:creationId xmlns:p14="http://schemas.microsoft.com/office/powerpoint/2010/main" val="256062719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Typical Office Handouts</a:t>
            </a:r>
          </a:p>
        </p:txBody>
      </p:sp>
      <p:sp>
        <p:nvSpPr>
          <p:cNvPr id="8195" name="Rectangle 3"/>
          <p:cNvSpPr>
            <a:spLocks noGrp="1" noChangeArrowheads="1"/>
          </p:cNvSpPr>
          <p:nvPr>
            <p:ph idx="1"/>
          </p:nvPr>
        </p:nvSpPr>
        <p:spPr/>
        <p:txBody>
          <a:bodyPr/>
          <a:lstStyle/>
          <a:p>
            <a:pPr eaLnBrk="1" hangingPunct="1"/>
            <a:r>
              <a:rPr lang="en-US" dirty="0" smtClean="0"/>
              <a:t>Prescription refill requests</a:t>
            </a:r>
          </a:p>
          <a:p>
            <a:pPr eaLnBrk="1" hangingPunct="1"/>
            <a:r>
              <a:rPr lang="en-US" dirty="0" smtClean="0"/>
              <a:t>Referral requests </a:t>
            </a:r>
          </a:p>
          <a:p>
            <a:pPr eaLnBrk="1" hangingPunct="1"/>
            <a:r>
              <a:rPr lang="en-US" dirty="0" smtClean="0"/>
              <a:t>How to help your doctor run on time </a:t>
            </a:r>
          </a:p>
          <a:p>
            <a:pPr eaLnBrk="1" hangingPunct="1"/>
            <a:r>
              <a:rPr lang="en-US" dirty="0" smtClean="0"/>
              <a:t>The role of midlevel providers </a:t>
            </a:r>
          </a:p>
          <a:p>
            <a:pPr eaLnBrk="1" hangingPunct="1"/>
            <a:r>
              <a:rPr lang="en-US" dirty="0" smtClean="0"/>
              <a:t>Doctors' availability after hours </a:t>
            </a:r>
          </a:p>
          <a:p>
            <a:pPr eaLnBrk="1" hangingPunct="1"/>
            <a:r>
              <a:rPr lang="en-US" dirty="0" smtClean="0"/>
              <a:t>Procedures for school physical appointments </a:t>
            </a:r>
          </a:p>
          <a:p>
            <a:pPr eaLnBrk="1" hangingPunct="1"/>
            <a:endParaRPr lang="en-US" dirty="0" smtClean="0"/>
          </a:p>
        </p:txBody>
      </p:sp>
    </p:spTree>
    <p:extLst>
      <p:ext uri="{BB962C8B-B14F-4D97-AF65-F5344CB8AC3E}">
        <p14:creationId xmlns:p14="http://schemas.microsoft.com/office/powerpoint/2010/main" val="21675387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Others</a:t>
            </a:r>
          </a:p>
        </p:txBody>
      </p:sp>
      <p:sp>
        <p:nvSpPr>
          <p:cNvPr id="9219" name="Rectangle 3"/>
          <p:cNvSpPr>
            <a:spLocks noGrp="1" noChangeArrowheads="1"/>
          </p:cNvSpPr>
          <p:nvPr>
            <p:ph idx="1"/>
          </p:nvPr>
        </p:nvSpPr>
        <p:spPr/>
        <p:txBody>
          <a:bodyPr/>
          <a:lstStyle/>
          <a:p>
            <a:pPr eaLnBrk="1" hangingPunct="1"/>
            <a:r>
              <a:rPr lang="en-US" dirty="0" smtClean="0"/>
              <a:t>Medication Schedule</a:t>
            </a:r>
          </a:p>
          <a:p>
            <a:pPr eaLnBrk="1" hangingPunct="1"/>
            <a:r>
              <a:rPr lang="en-US" dirty="0" smtClean="0"/>
              <a:t>Wound Care Instructions</a:t>
            </a:r>
          </a:p>
          <a:p>
            <a:pPr eaLnBrk="1" hangingPunct="1"/>
            <a:r>
              <a:rPr lang="en-US" dirty="0" smtClean="0"/>
              <a:t>Community Resources</a:t>
            </a:r>
          </a:p>
          <a:p>
            <a:pPr eaLnBrk="1" hangingPunct="1"/>
            <a:r>
              <a:rPr lang="en-US" dirty="0" smtClean="0"/>
              <a:t>Immunization Schedule/Record</a:t>
            </a:r>
          </a:p>
          <a:p>
            <a:pPr eaLnBrk="1" hangingPunct="1"/>
            <a:r>
              <a:rPr lang="en-US" dirty="0" smtClean="0"/>
              <a:t>Disease management</a:t>
            </a:r>
          </a:p>
          <a:p>
            <a:pPr eaLnBrk="1" hangingPunct="1"/>
            <a:r>
              <a:rPr lang="en-US" dirty="0" smtClean="0"/>
              <a:t>More…</a:t>
            </a:r>
          </a:p>
        </p:txBody>
      </p:sp>
    </p:spTree>
    <p:extLst>
      <p:ext uri="{BB962C8B-B14F-4D97-AF65-F5344CB8AC3E}">
        <p14:creationId xmlns:p14="http://schemas.microsoft.com/office/powerpoint/2010/main" val="34338849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Why Handouts?</a:t>
            </a:r>
          </a:p>
        </p:txBody>
      </p:sp>
      <p:sp>
        <p:nvSpPr>
          <p:cNvPr id="6147" name="Rectangle 3"/>
          <p:cNvSpPr>
            <a:spLocks noGrp="1" noChangeArrowheads="1"/>
          </p:cNvSpPr>
          <p:nvPr>
            <p:ph idx="1"/>
          </p:nvPr>
        </p:nvSpPr>
        <p:spPr/>
        <p:txBody>
          <a:bodyPr/>
          <a:lstStyle/>
          <a:p>
            <a:pPr eaLnBrk="1" hangingPunct="1"/>
            <a:r>
              <a:rPr lang="en-US" dirty="0" smtClean="0"/>
              <a:t>Memory (</a:t>
            </a:r>
            <a:r>
              <a:rPr lang="en-US" dirty="0" smtClean="0">
                <a:hlinkClick r:id="rId3"/>
              </a:rPr>
              <a:t>Memory Test</a:t>
            </a:r>
            <a:r>
              <a:rPr lang="en-US" dirty="0" smtClean="0"/>
              <a:t>)</a:t>
            </a:r>
          </a:p>
          <a:p>
            <a:pPr eaLnBrk="1" hangingPunct="1"/>
            <a:r>
              <a:rPr lang="en-US" dirty="0" smtClean="0"/>
              <a:t>Anxiety</a:t>
            </a:r>
          </a:p>
          <a:p>
            <a:pPr eaLnBrk="1" hangingPunct="1"/>
            <a:r>
              <a:rPr lang="en-US" dirty="0" smtClean="0"/>
              <a:t>Hearing</a:t>
            </a:r>
          </a:p>
          <a:p>
            <a:pPr eaLnBrk="1" hangingPunct="1"/>
            <a:r>
              <a:rPr lang="en-US" dirty="0" smtClean="0"/>
              <a:t>Demand management</a:t>
            </a:r>
          </a:p>
          <a:p>
            <a:pPr eaLnBrk="1" hangingPunct="1"/>
            <a:r>
              <a:rPr lang="en-US" dirty="0" smtClean="0"/>
              <a:t>Communication</a:t>
            </a:r>
          </a:p>
          <a:p>
            <a:pPr eaLnBrk="1" hangingPunct="1"/>
            <a:r>
              <a:rPr lang="en-US" dirty="0" smtClean="0"/>
              <a:t>Complexity</a:t>
            </a:r>
          </a:p>
          <a:p>
            <a:pPr eaLnBrk="1" hangingPunct="1"/>
            <a:endParaRPr lang="en-US" dirty="0" smtClean="0"/>
          </a:p>
        </p:txBody>
      </p:sp>
    </p:spTree>
    <p:extLst>
      <p:ext uri="{BB962C8B-B14F-4D97-AF65-F5344CB8AC3E}">
        <p14:creationId xmlns:p14="http://schemas.microsoft.com/office/powerpoint/2010/main" val="15437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2000"/>
                                        <p:tgtEl>
                                          <p:spTgt spid="61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2000"/>
                                        <p:tgtEl>
                                          <p:spTgt spid="61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fade">
                                      <p:cBhvr>
                                        <p:cTn id="16" dur="2000"/>
                                        <p:tgtEl>
                                          <p:spTgt spid="614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fade">
                                      <p:cBhvr>
                                        <p:cTn id="19" dur="2000"/>
                                        <p:tgtEl>
                                          <p:spTgt spid="614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fade">
                                      <p:cBhvr>
                                        <p:cTn id="22"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Handout Considerations</a:t>
            </a:r>
          </a:p>
        </p:txBody>
      </p:sp>
      <p:sp>
        <p:nvSpPr>
          <p:cNvPr id="10243" name="Rectangle 3"/>
          <p:cNvSpPr>
            <a:spLocks noGrp="1" noChangeArrowheads="1"/>
          </p:cNvSpPr>
          <p:nvPr>
            <p:ph idx="1"/>
          </p:nvPr>
        </p:nvSpPr>
        <p:spPr>
          <a:xfrm>
            <a:off x="685800" y="2024063"/>
            <a:ext cx="7772400" cy="4572000"/>
          </a:xfrm>
        </p:spPr>
        <p:txBody>
          <a:bodyPr/>
          <a:lstStyle/>
          <a:p>
            <a:pPr eaLnBrk="1" hangingPunct="1">
              <a:lnSpc>
                <a:spcPct val="90000"/>
              </a:lnSpc>
            </a:pPr>
            <a:r>
              <a:rPr lang="en-US" dirty="0" smtClean="0"/>
              <a:t>Reading level</a:t>
            </a:r>
          </a:p>
          <a:p>
            <a:pPr lvl="1">
              <a:lnSpc>
                <a:spcPct val="90000"/>
              </a:lnSpc>
            </a:pPr>
            <a:r>
              <a:rPr lang="en-US" dirty="0" smtClean="0"/>
              <a:t>5</a:t>
            </a:r>
            <a:r>
              <a:rPr lang="en-US" baseline="30000" dirty="0" smtClean="0"/>
              <a:t>th</a:t>
            </a:r>
            <a:r>
              <a:rPr lang="en-US" dirty="0"/>
              <a:t> </a:t>
            </a:r>
            <a:r>
              <a:rPr lang="en-US" dirty="0" smtClean="0"/>
              <a:t>to 7</a:t>
            </a:r>
            <a:r>
              <a:rPr lang="en-US" baseline="30000" dirty="0" smtClean="0"/>
              <a:t>th</a:t>
            </a:r>
            <a:r>
              <a:rPr lang="en-US" dirty="0" smtClean="0"/>
              <a:t> Grade </a:t>
            </a:r>
          </a:p>
          <a:p>
            <a:pPr eaLnBrk="1" hangingPunct="1">
              <a:lnSpc>
                <a:spcPct val="90000"/>
              </a:lnSpc>
            </a:pPr>
            <a:r>
              <a:rPr lang="en-US" dirty="0" smtClean="0"/>
              <a:t>Language/Ethnicity/Cultural</a:t>
            </a:r>
          </a:p>
          <a:p>
            <a:pPr eaLnBrk="1" hangingPunct="1">
              <a:lnSpc>
                <a:spcPct val="90000"/>
              </a:lnSpc>
            </a:pPr>
            <a:r>
              <a:rPr lang="en-US" dirty="0" smtClean="0"/>
              <a:t>Design</a:t>
            </a:r>
          </a:p>
          <a:p>
            <a:pPr lvl="1">
              <a:lnSpc>
                <a:spcPct val="90000"/>
              </a:lnSpc>
            </a:pPr>
            <a:r>
              <a:rPr lang="en-US" dirty="0" smtClean="0"/>
              <a:t>Large font (over 40)</a:t>
            </a:r>
          </a:p>
          <a:p>
            <a:pPr lvl="1">
              <a:lnSpc>
                <a:spcPct val="90000"/>
              </a:lnSpc>
            </a:pPr>
            <a:r>
              <a:rPr lang="en-US" dirty="0" smtClean="0"/>
              <a:t>1-2 pages best</a:t>
            </a:r>
          </a:p>
          <a:p>
            <a:pPr eaLnBrk="1" hangingPunct="1">
              <a:lnSpc>
                <a:spcPct val="90000"/>
              </a:lnSpc>
            </a:pPr>
            <a:r>
              <a:rPr lang="en-US" dirty="0" smtClean="0"/>
              <a:t>Illustrations</a:t>
            </a:r>
          </a:p>
          <a:p>
            <a:pPr lvl="1">
              <a:lnSpc>
                <a:spcPct val="90000"/>
              </a:lnSpc>
            </a:pPr>
            <a:r>
              <a:rPr lang="en-US" dirty="0" smtClean="0"/>
              <a:t>helpful</a:t>
            </a:r>
          </a:p>
          <a:p>
            <a:pPr eaLnBrk="1" hangingPunct="1">
              <a:lnSpc>
                <a:spcPct val="90000"/>
              </a:lnSpc>
            </a:pPr>
            <a:endParaRPr lang="en-US" dirty="0" smtClean="0"/>
          </a:p>
        </p:txBody>
      </p:sp>
    </p:spTree>
    <p:extLst>
      <p:ext uri="{BB962C8B-B14F-4D97-AF65-F5344CB8AC3E}">
        <p14:creationId xmlns:p14="http://schemas.microsoft.com/office/powerpoint/2010/main" val="16062897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Considerations</a:t>
            </a:r>
          </a:p>
        </p:txBody>
      </p:sp>
      <p:sp>
        <p:nvSpPr>
          <p:cNvPr id="10243" name="Rectangle 3"/>
          <p:cNvSpPr>
            <a:spLocks noGrp="1" noChangeArrowheads="1"/>
          </p:cNvSpPr>
          <p:nvPr>
            <p:ph idx="1"/>
          </p:nvPr>
        </p:nvSpPr>
        <p:spPr>
          <a:xfrm>
            <a:off x="685800" y="2024063"/>
            <a:ext cx="7772400" cy="4572000"/>
          </a:xfrm>
        </p:spPr>
        <p:txBody>
          <a:bodyPr/>
          <a:lstStyle/>
          <a:p>
            <a:pPr eaLnBrk="1" hangingPunct="1">
              <a:lnSpc>
                <a:spcPct val="90000"/>
              </a:lnSpc>
            </a:pPr>
            <a:r>
              <a:rPr lang="en-US" dirty="0" smtClean="0"/>
              <a:t>Content</a:t>
            </a:r>
          </a:p>
          <a:p>
            <a:pPr lvl="1">
              <a:lnSpc>
                <a:spcPct val="90000"/>
              </a:lnSpc>
            </a:pPr>
            <a:r>
              <a:rPr lang="en-US" sz="2400" dirty="0" smtClean="0"/>
              <a:t>Accurate, objective, up-to-date, less is more.</a:t>
            </a:r>
          </a:p>
          <a:p>
            <a:pPr eaLnBrk="1" hangingPunct="1">
              <a:lnSpc>
                <a:spcPct val="90000"/>
              </a:lnSpc>
            </a:pPr>
            <a:r>
              <a:rPr lang="en-US" dirty="0" smtClean="0">
                <a:hlinkClick r:id="rId3"/>
              </a:rPr>
              <a:t>Demand-management value</a:t>
            </a:r>
            <a:endParaRPr lang="en-US" dirty="0"/>
          </a:p>
          <a:p>
            <a:pPr lvl="1">
              <a:lnSpc>
                <a:spcPct val="90000"/>
              </a:lnSpc>
            </a:pPr>
            <a:r>
              <a:rPr lang="en-US" sz="2400" dirty="0" smtClean="0"/>
              <a:t>When to call physician or go to ER</a:t>
            </a:r>
          </a:p>
          <a:p>
            <a:pPr lvl="1">
              <a:lnSpc>
                <a:spcPct val="90000"/>
              </a:lnSpc>
            </a:pPr>
            <a:r>
              <a:rPr lang="en-US" sz="2400" dirty="0" smtClean="0"/>
              <a:t>When NOT to call</a:t>
            </a:r>
          </a:p>
          <a:p>
            <a:pPr eaLnBrk="1" hangingPunct="1">
              <a:lnSpc>
                <a:spcPct val="90000"/>
              </a:lnSpc>
            </a:pPr>
            <a:r>
              <a:rPr lang="en-US" dirty="0" smtClean="0"/>
              <a:t>Source</a:t>
            </a:r>
          </a:p>
          <a:p>
            <a:pPr lvl="1">
              <a:lnSpc>
                <a:spcPct val="90000"/>
              </a:lnSpc>
            </a:pPr>
            <a:r>
              <a:rPr lang="en-US" sz="2400" dirty="0" smtClean="0"/>
              <a:t>unbiased</a:t>
            </a:r>
          </a:p>
          <a:p>
            <a:pPr eaLnBrk="1" hangingPunct="1">
              <a:lnSpc>
                <a:spcPct val="90000"/>
              </a:lnSpc>
            </a:pPr>
            <a:r>
              <a:rPr lang="en-US" dirty="0" smtClean="0"/>
              <a:t>Generation</a:t>
            </a:r>
          </a:p>
          <a:p>
            <a:pPr lvl="1">
              <a:lnSpc>
                <a:spcPct val="90000"/>
              </a:lnSpc>
            </a:pPr>
            <a:r>
              <a:rPr lang="en-US" dirty="0" smtClean="0"/>
              <a:t>15 </a:t>
            </a:r>
            <a:r>
              <a:rPr lang="en-US" dirty="0" err="1" smtClean="0"/>
              <a:t>yr</a:t>
            </a:r>
            <a:r>
              <a:rPr lang="en-US" dirty="0" smtClean="0"/>
              <a:t> olds versus 75 </a:t>
            </a:r>
            <a:r>
              <a:rPr lang="en-US" dirty="0" err="1" smtClean="0"/>
              <a:t>yr</a:t>
            </a:r>
            <a:r>
              <a:rPr lang="en-US" dirty="0" smtClean="0"/>
              <a:t> olds</a:t>
            </a:r>
          </a:p>
          <a:p>
            <a:pPr eaLnBrk="1" hangingPunct="1">
              <a:lnSpc>
                <a:spcPct val="90000"/>
              </a:lnSpc>
            </a:pPr>
            <a:endParaRPr lang="en-US" dirty="0" smtClean="0"/>
          </a:p>
        </p:txBody>
      </p:sp>
    </p:spTree>
    <p:extLst>
      <p:ext uri="{BB962C8B-B14F-4D97-AF65-F5344CB8AC3E}">
        <p14:creationId xmlns:p14="http://schemas.microsoft.com/office/powerpoint/2010/main" val="8528808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 Reference Center</a:t>
            </a:r>
            <a:endParaRPr lang="en-US" dirty="0"/>
          </a:p>
        </p:txBody>
      </p:sp>
      <p:sp>
        <p:nvSpPr>
          <p:cNvPr id="3" name="Content Placeholder 2"/>
          <p:cNvSpPr>
            <a:spLocks noGrp="1"/>
          </p:cNvSpPr>
          <p:nvPr>
            <p:ph idx="1"/>
          </p:nvPr>
        </p:nvSpPr>
        <p:spPr/>
        <p:txBody>
          <a:bodyPr/>
          <a:lstStyle/>
          <a:p>
            <a:r>
              <a:rPr lang="en-US" dirty="0" smtClean="0"/>
              <a:t>New Resource from EBSCO</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66998"/>
            <a:ext cx="8229600" cy="3884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083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Education Reference Center</a:t>
            </a:r>
          </a:p>
        </p:txBody>
      </p:sp>
      <p:sp>
        <p:nvSpPr>
          <p:cNvPr id="3" name="Content Placeholder 2"/>
          <p:cNvSpPr>
            <a:spLocks noGrp="1"/>
          </p:cNvSpPr>
          <p:nvPr>
            <p:ph idx="1"/>
          </p:nvPr>
        </p:nvSpPr>
        <p:spPr/>
        <p:txBody>
          <a:bodyPr/>
          <a:lstStyle/>
          <a:p>
            <a:r>
              <a:rPr lang="en-US" dirty="0" smtClean="0"/>
              <a:t>6000+ handouts</a:t>
            </a:r>
          </a:p>
          <a:p>
            <a:pPr lvl="1"/>
            <a:r>
              <a:rPr lang="en-US" smtClean="0"/>
              <a:t>Diseases &amp; Conditions</a:t>
            </a:r>
            <a:endParaRPr lang="en-US" dirty="0" smtClean="0"/>
          </a:p>
          <a:p>
            <a:pPr lvl="1"/>
            <a:r>
              <a:rPr lang="en-US" dirty="0" smtClean="0"/>
              <a:t>Discharge Instructions – good demand </a:t>
            </a:r>
            <a:r>
              <a:rPr lang="en-US" dirty="0" err="1" smtClean="0"/>
              <a:t>mgmt</a:t>
            </a:r>
            <a:endParaRPr lang="en-US" dirty="0" smtClean="0"/>
          </a:p>
          <a:p>
            <a:pPr lvl="1"/>
            <a:r>
              <a:rPr lang="en-US" dirty="0" smtClean="0"/>
              <a:t>Procedures and Lab Tests</a:t>
            </a:r>
          </a:p>
          <a:p>
            <a:pPr lvl="1"/>
            <a:r>
              <a:rPr lang="en-US" dirty="0" smtClean="0"/>
              <a:t>Drugs – include overdose instructions</a:t>
            </a:r>
          </a:p>
          <a:p>
            <a:r>
              <a:rPr lang="en-US" dirty="0" smtClean="0"/>
              <a:t>Reading Level 3</a:t>
            </a:r>
            <a:r>
              <a:rPr lang="en-US" baseline="30000" dirty="0" smtClean="0"/>
              <a:t>rd</a:t>
            </a:r>
            <a:r>
              <a:rPr lang="en-US" dirty="0" smtClean="0"/>
              <a:t>-7</a:t>
            </a:r>
            <a:r>
              <a:rPr lang="en-US" baseline="30000" dirty="0" smtClean="0"/>
              <a:t>th</a:t>
            </a:r>
            <a:r>
              <a:rPr lang="en-US" dirty="0" smtClean="0"/>
              <a:t> grade</a:t>
            </a:r>
          </a:p>
          <a:p>
            <a:r>
              <a:rPr lang="en-US" dirty="0" smtClean="0"/>
              <a:t>Customizable – Add patient’s name and clinic information</a:t>
            </a:r>
            <a:endParaRPr lang="en-US" dirty="0"/>
          </a:p>
        </p:txBody>
      </p:sp>
    </p:spTree>
    <p:extLst>
      <p:ext uri="{BB962C8B-B14F-4D97-AF65-F5344CB8AC3E}">
        <p14:creationId xmlns:p14="http://schemas.microsoft.com/office/powerpoint/2010/main" val="40465389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from PERC </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77590"/>
            <a:ext cx="8796482" cy="4370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267200"/>
            <a:ext cx="6375400" cy="2432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0372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Handouts</a:t>
            </a:r>
            <a:endParaRPr lang="en-US" dirty="0"/>
          </a:p>
        </p:txBody>
      </p:sp>
      <p:sp>
        <p:nvSpPr>
          <p:cNvPr id="3" name="Content Placeholder 2"/>
          <p:cNvSpPr>
            <a:spLocks noGrp="1"/>
          </p:cNvSpPr>
          <p:nvPr>
            <p:ph idx="1"/>
          </p:nvPr>
        </p:nvSpPr>
        <p:spPr>
          <a:xfrm>
            <a:off x="4419600" y="1981200"/>
            <a:ext cx="4267200" cy="4144963"/>
          </a:xfrm>
        </p:spPr>
        <p:txBody>
          <a:bodyPr/>
          <a:lstStyle/>
          <a:p>
            <a:r>
              <a:rPr lang="en-US" sz="2800" dirty="0" smtClean="0"/>
              <a:t>Any PDF can be saved to the computer</a:t>
            </a:r>
          </a:p>
          <a:p>
            <a:r>
              <a:rPr lang="en-US" sz="2800" dirty="0" smtClean="0"/>
              <a:t>File inserted into most EMRs</a:t>
            </a:r>
          </a:p>
          <a:p>
            <a:r>
              <a:rPr lang="en-US" sz="2800" dirty="0" smtClean="0"/>
              <a:t>Suggest: Ferri’s Netter handouts in </a:t>
            </a:r>
            <a:r>
              <a:rPr lang="en-US" sz="2800" dirty="0" err="1" smtClean="0"/>
              <a:t>MDConsult</a:t>
            </a:r>
            <a:endParaRPr lang="en-US" sz="2800" dirty="0" smtClean="0"/>
          </a:p>
          <a:p>
            <a:pPr lvl="1"/>
            <a:r>
              <a:rPr lang="en-US" sz="2400" dirty="0"/>
              <a:t>2 pages, add clinic info, low reading level</a:t>
            </a:r>
          </a:p>
          <a:p>
            <a:r>
              <a:rPr lang="en-US" sz="2800" dirty="0" smtClean="0"/>
              <a:t>Or Print good handout to PDF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81200"/>
            <a:ext cx="3630408"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4641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Objectives</a:t>
            </a:r>
          </a:p>
        </p:txBody>
      </p:sp>
      <p:sp>
        <p:nvSpPr>
          <p:cNvPr id="4099" name="Rectangle 3"/>
          <p:cNvSpPr>
            <a:spLocks noGrp="1" noChangeArrowheads="1"/>
          </p:cNvSpPr>
          <p:nvPr>
            <p:ph idx="1"/>
          </p:nvPr>
        </p:nvSpPr>
        <p:spPr>
          <a:xfrm>
            <a:off x="533400" y="1905793"/>
            <a:ext cx="8229600" cy="4525963"/>
          </a:xfrm>
        </p:spPr>
        <p:txBody>
          <a:bodyPr/>
          <a:lstStyle/>
          <a:p>
            <a:r>
              <a:rPr lang="en-US" sz="2800" dirty="0"/>
              <a:t>Recognize when and why a patient education materials would be </a:t>
            </a:r>
            <a:r>
              <a:rPr lang="en-US" sz="2800" dirty="0" smtClean="0"/>
              <a:t>needed</a:t>
            </a:r>
          </a:p>
          <a:p>
            <a:r>
              <a:rPr lang="en-US" sz="2800" dirty="0" smtClean="0"/>
              <a:t>Identify the appropriateness of various patient </a:t>
            </a:r>
            <a:r>
              <a:rPr lang="en-US" sz="2800" dirty="0" err="1" smtClean="0"/>
              <a:t>ed</a:t>
            </a:r>
            <a:r>
              <a:rPr lang="en-US" sz="2800" dirty="0" smtClean="0"/>
              <a:t> materials</a:t>
            </a:r>
            <a:endParaRPr lang="en-US" sz="2800" dirty="0"/>
          </a:p>
          <a:p>
            <a:r>
              <a:rPr lang="en-US" sz="2800" dirty="0" smtClean="0"/>
              <a:t>Find </a:t>
            </a:r>
            <a:r>
              <a:rPr lang="en-US" sz="2800" dirty="0"/>
              <a:t>a patient education handout online</a:t>
            </a:r>
          </a:p>
          <a:p>
            <a:r>
              <a:rPr lang="en-US" sz="2800" dirty="0"/>
              <a:t>Determine the reading level </a:t>
            </a:r>
            <a:r>
              <a:rPr lang="en-US" sz="2800"/>
              <a:t>of </a:t>
            </a:r>
            <a:r>
              <a:rPr lang="en-US" sz="2800" smtClean="0"/>
              <a:t>handout</a:t>
            </a:r>
          </a:p>
          <a:p>
            <a:r>
              <a:rPr lang="en-US" sz="2800" smtClean="0"/>
              <a:t>Identify </a:t>
            </a:r>
            <a:r>
              <a:rPr lang="en-US" sz="2800" dirty="0"/>
              <a:t>web </a:t>
            </a:r>
            <a:r>
              <a:rPr lang="en-US" sz="2800" dirty="0" smtClean="0"/>
              <a:t>sites, social </a:t>
            </a:r>
            <a:r>
              <a:rPr lang="en-US" sz="2800" dirty="0"/>
              <a:t>media sites </a:t>
            </a:r>
            <a:r>
              <a:rPr lang="en-US" sz="2800" dirty="0" smtClean="0"/>
              <a:t>and mobile apps that </a:t>
            </a:r>
            <a:r>
              <a:rPr lang="en-US" sz="2800" dirty="0"/>
              <a:t>support patient’s educational </a:t>
            </a:r>
            <a:r>
              <a:rPr lang="en-US" sz="2800" dirty="0" smtClean="0"/>
              <a:t>needs</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100" r="1100"/>
          <a:stretch>
            <a:fillRect/>
          </a:stretch>
        </p:blipFill>
        <p:spPr bwMode="auto">
          <a:xfrm>
            <a:off x="685800" y="1612900"/>
            <a:ext cx="7772400" cy="63690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itle 1"/>
          <p:cNvSpPr>
            <a:spLocks noGrp="1"/>
          </p:cNvSpPr>
          <p:nvPr>
            <p:ph type="title"/>
          </p:nvPr>
        </p:nvSpPr>
        <p:spPr>
          <a:xfrm>
            <a:off x="457200" y="990600"/>
            <a:ext cx="8229600" cy="609600"/>
          </a:xfrm>
        </p:spPr>
        <p:txBody>
          <a:bodyPr/>
          <a:lstStyle/>
          <a:p>
            <a:pPr eaLnBrk="1" hangingPunct="1">
              <a:defRPr/>
            </a:pPr>
            <a:r>
              <a:rPr lang="en-US" dirty="0" smtClean="0"/>
              <a:t>Epocrates Online ($)</a:t>
            </a:r>
            <a:endParaRPr lang="en-US" dirty="0"/>
          </a:p>
        </p:txBody>
      </p:sp>
      <p:sp>
        <p:nvSpPr>
          <p:cNvPr id="14339" name="Content Placeholder 2"/>
          <p:cNvSpPr>
            <a:spLocks noGrp="1"/>
          </p:cNvSpPr>
          <p:nvPr>
            <p:ph idx="1"/>
          </p:nvPr>
        </p:nvSpPr>
        <p:spPr>
          <a:xfrm>
            <a:off x="381000" y="4103843"/>
            <a:ext cx="6134100" cy="1905000"/>
          </a:xfrm>
          <a:solidFill>
            <a:srgbClr val="EEECE1">
              <a:alpha val="63137"/>
            </a:srgbClr>
          </a:solidFill>
        </p:spPr>
        <p:txBody>
          <a:bodyPr/>
          <a:lstStyle/>
          <a:p>
            <a:pPr eaLnBrk="1" hangingPunct="1"/>
            <a:r>
              <a:rPr lang="en-US" b="1" dirty="0" smtClean="0"/>
              <a:t>Handouts are under each drug</a:t>
            </a:r>
          </a:p>
          <a:p>
            <a:pPr eaLnBrk="1" hangingPunct="1"/>
            <a:r>
              <a:rPr lang="en-US" b="1" dirty="0" smtClean="0"/>
              <a:t>Provided by Cerner Multum, Inc. </a:t>
            </a:r>
          </a:p>
          <a:p>
            <a:pPr eaLnBrk="1" hangingPunct="1"/>
            <a:r>
              <a:rPr lang="en-US" b="1" dirty="0" smtClean="0"/>
              <a:t>Reading level 11</a:t>
            </a:r>
            <a:r>
              <a:rPr lang="en-US" b="1" baseline="30000" dirty="0" smtClean="0"/>
              <a:t>th</a:t>
            </a:r>
            <a:r>
              <a:rPr lang="en-US" b="1" dirty="0" smtClean="0"/>
              <a:t> grade</a:t>
            </a:r>
          </a:p>
        </p:txBody>
      </p:sp>
      <p:cxnSp>
        <p:nvCxnSpPr>
          <p:cNvPr id="19461" name="Straight Arrow Connector 5"/>
          <p:cNvCxnSpPr>
            <a:cxnSpLocks noChangeShapeType="1"/>
          </p:cNvCxnSpPr>
          <p:nvPr/>
        </p:nvCxnSpPr>
        <p:spPr bwMode="auto">
          <a:xfrm rot="10800000" flipV="1">
            <a:off x="7543800" y="5105400"/>
            <a:ext cx="1219200" cy="838200"/>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193016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fade">
                                      <p:cBhvr>
                                        <p:cTn id="7" dur="2000"/>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fade">
                                      <p:cBhvr>
                                        <p:cTn id="12" dur="2000"/>
                                        <p:tgtEl>
                                          <p:spTgt spid="14339">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Effect transition="in" filter="fade">
                                      <p:cBhvr>
                                        <p:cTn id="16" dur="2000"/>
                                        <p:tgtEl>
                                          <p:spTgt spid="14339">
                                            <p:txEl>
                                              <p:pRg st="1" end="1"/>
                                            </p:txEl>
                                          </p:spTgt>
                                        </p:tgtEl>
                                      </p:cBhvr>
                                    </p:animEffect>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fade">
                                      <p:cBhvr>
                                        <p:cTn id="20"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MedlinePlus Drug Handouts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71508"/>
            <a:ext cx="7467600" cy="4886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199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806742" cy="483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04800" y="5257800"/>
            <a:ext cx="1142999"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5400000">
            <a:off x="1936241" y="4091449"/>
            <a:ext cx="242318" cy="1219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1316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3" t="14414" r="16445" b="-1428"/>
          <a:stretch/>
        </p:blipFill>
        <p:spPr bwMode="auto">
          <a:xfrm>
            <a:off x="1314" y="1066800"/>
            <a:ext cx="9274629" cy="663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28600" y="5715000"/>
            <a:ext cx="1752600" cy="304800"/>
          </a:xfrm>
          <a:prstGeom prst="ellipse">
            <a:avLst/>
          </a:prstGeom>
          <a:noFill/>
          <a:ln>
            <a:solidFill>
              <a:srgbClr val="7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605408"/>
            <a:ext cx="4038600" cy="584775"/>
          </a:xfrm>
          <a:prstGeom prst="rect">
            <a:avLst/>
          </a:prstGeom>
          <a:noFill/>
        </p:spPr>
        <p:txBody>
          <a:bodyPr wrap="square" rtlCol="0">
            <a:spAutoFit/>
          </a:bodyPr>
          <a:lstStyle/>
          <a:p>
            <a:r>
              <a:rPr lang="en-US" sz="3200" b="1" u="sng" dirty="0">
                <a:solidFill>
                  <a:schemeClr val="tx1">
                    <a:lumMod val="95000"/>
                    <a:lumOff val="5000"/>
                  </a:schemeClr>
                </a:solidFill>
              </a:rPr>
              <a:t>Pediatric Care Online</a:t>
            </a:r>
          </a:p>
        </p:txBody>
      </p:sp>
    </p:spTree>
    <p:extLst>
      <p:ext uri="{BB962C8B-B14F-4D97-AF65-F5344CB8AC3E}">
        <p14:creationId xmlns:p14="http://schemas.microsoft.com/office/powerpoint/2010/main" val="13438712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MerckMedicus.com Handouts</a:t>
            </a:r>
            <a:endParaRPr lang="en-US" dirty="0"/>
          </a:p>
        </p:txBody>
      </p:sp>
      <p:sp>
        <p:nvSpPr>
          <p:cNvPr id="3" name="Content Placeholder 2"/>
          <p:cNvSpPr>
            <a:spLocks noGrp="1"/>
          </p:cNvSpPr>
          <p:nvPr>
            <p:ph idx="1"/>
          </p:nvPr>
        </p:nvSpPr>
        <p:spPr/>
        <p:txBody>
          <a:bodyPr/>
          <a:lstStyle/>
          <a:p>
            <a:r>
              <a:rPr lang="en-US" sz="2800" dirty="0" smtClean="0"/>
              <a:t>New, iPad friendly format website</a:t>
            </a:r>
          </a:p>
          <a:p>
            <a:r>
              <a:rPr lang="en-US" sz="2800" dirty="0" smtClean="0"/>
              <a:t>Formerly in </a:t>
            </a:r>
            <a:r>
              <a:rPr lang="en-US" sz="2800" dirty="0" err="1" smtClean="0"/>
              <a:t>MDConsult</a:t>
            </a:r>
            <a:r>
              <a:rPr lang="en-US" sz="2800" dirty="0" smtClean="0"/>
              <a:t>, McKesson/Relay Health</a:t>
            </a:r>
          </a:p>
          <a:p>
            <a:r>
              <a:rPr lang="en-US" sz="2800" dirty="0" smtClean="0"/>
              <a:t>Adult and </a:t>
            </a:r>
            <a:r>
              <a:rPr lang="en-US" sz="2800" dirty="0" err="1" smtClean="0"/>
              <a:t>Peds</a:t>
            </a:r>
            <a:r>
              <a:rPr lang="en-US" sz="2800" dirty="0" smtClean="0"/>
              <a:t>, English and Spanish</a:t>
            </a:r>
          </a:p>
          <a:p>
            <a:r>
              <a:rPr lang="en-US" sz="2800" dirty="0" smtClean="0"/>
              <a:t>Free, but need to register</a:t>
            </a:r>
          </a:p>
          <a:p>
            <a:r>
              <a:rPr lang="en-US" sz="2800" dirty="0" smtClean="0"/>
              <a:t>6</a:t>
            </a:r>
            <a:r>
              <a:rPr lang="en-US" sz="2800" baseline="30000" dirty="0" smtClean="0"/>
              <a:t>th</a:t>
            </a:r>
            <a:r>
              <a:rPr lang="en-US" sz="2800" dirty="0" smtClean="0"/>
              <a:t>-8</a:t>
            </a:r>
            <a:r>
              <a:rPr lang="en-US" sz="2800" baseline="30000" dirty="0" smtClean="0"/>
              <a:t>th</a:t>
            </a:r>
            <a:r>
              <a:rPr lang="en-US" sz="2800" dirty="0" smtClean="0"/>
              <a:t> grade reading level.</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495800"/>
            <a:ext cx="789262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90397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t>How to Use Handout</a:t>
            </a:r>
          </a:p>
        </p:txBody>
      </p:sp>
      <p:sp>
        <p:nvSpPr>
          <p:cNvPr id="40963" name="Rectangle 3"/>
          <p:cNvSpPr>
            <a:spLocks noGrp="1" noChangeArrowheads="1"/>
          </p:cNvSpPr>
          <p:nvPr>
            <p:ph idx="1"/>
          </p:nvPr>
        </p:nvSpPr>
        <p:spPr/>
        <p:txBody>
          <a:bodyPr/>
          <a:lstStyle/>
          <a:p>
            <a:r>
              <a:rPr lang="en-US" sz="2800" dirty="0"/>
              <a:t>Train Staff/Students </a:t>
            </a:r>
          </a:p>
          <a:p>
            <a:pPr eaLnBrk="1" hangingPunct="1"/>
            <a:r>
              <a:rPr lang="en-US" sz="2800" dirty="0" smtClean="0"/>
              <a:t>Sit next to patient</a:t>
            </a:r>
          </a:p>
          <a:p>
            <a:pPr eaLnBrk="1" hangingPunct="1"/>
            <a:r>
              <a:rPr lang="en-US" sz="2800" dirty="0" smtClean="0"/>
              <a:t>Review with patient</a:t>
            </a:r>
          </a:p>
          <a:p>
            <a:pPr eaLnBrk="1" hangingPunct="1"/>
            <a:r>
              <a:rPr lang="en-US" sz="2800" dirty="0" smtClean="0"/>
              <a:t>Provide pen/marker</a:t>
            </a:r>
          </a:p>
          <a:p>
            <a:pPr eaLnBrk="1" hangingPunct="1"/>
            <a:r>
              <a:rPr lang="en-US" sz="2800" dirty="0" smtClean="0"/>
              <a:t>Point with finger to items</a:t>
            </a:r>
          </a:p>
          <a:p>
            <a:pPr eaLnBrk="1" hangingPunct="1"/>
            <a:r>
              <a:rPr lang="en-US" sz="2800" dirty="0" smtClean="0"/>
              <a:t>Communicate priorities </a:t>
            </a:r>
            <a:br>
              <a:rPr lang="en-US" sz="2800" dirty="0" smtClean="0"/>
            </a:br>
            <a:r>
              <a:rPr lang="en-US" sz="2800" dirty="0" smtClean="0"/>
              <a:t>(most important point)</a:t>
            </a:r>
          </a:p>
          <a:p>
            <a:pPr eaLnBrk="1" hangingPunct="1"/>
            <a:r>
              <a:rPr lang="en-US" sz="2800" dirty="0" smtClean="0"/>
              <a:t>Check for understanding (health literacy and reading literacy)</a:t>
            </a:r>
          </a:p>
        </p:txBody>
      </p:sp>
      <p:sp>
        <p:nvSpPr>
          <p:cNvPr id="32772" name="Text Box 4"/>
          <p:cNvSpPr txBox="1">
            <a:spLocks noChangeArrowheads="1"/>
          </p:cNvSpPr>
          <p:nvPr/>
        </p:nvSpPr>
        <p:spPr bwMode="auto">
          <a:xfrm>
            <a:off x="1541463" y="6396038"/>
            <a:ext cx="6570662" cy="461962"/>
          </a:xfrm>
          <a:prstGeom prst="rect">
            <a:avLst/>
          </a:prstGeom>
          <a:noFill/>
          <a:ln w="12700">
            <a:noFill/>
            <a:miter lim="800000"/>
            <a:headEnd type="none" w="sm" len="sm"/>
            <a:tailEnd type="none" w="sm" len="sm"/>
          </a:ln>
        </p:spPr>
        <p:txBody>
          <a:bodyPr wrap="none">
            <a:spAutoFit/>
          </a:bodyPr>
          <a:lstStyle/>
          <a:p>
            <a:pPr>
              <a:defRPr/>
            </a:pPr>
            <a:r>
              <a:rPr lang="en-US" dirty="0">
                <a:solidFill>
                  <a:srgbClr val="700000"/>
                </a:solidFill>
                <a:latin typeface="+mn-lt"/>
              </a:rPr>
              <a:t>ADA Recommendations for Diabetic Educators</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2293349"/>
            <a:ext cx="2895600" cy="2449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2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486400"/>
            <a:ext cx="7772400" cy="1057275"/>
          </a:xfrm>
        </p:spPr>
        <p:txBody>
          <a:bodyPr/>
          <a:lstStyle/>
          <a:p>
            <a:r>
              <a:rPr lang="en-US" dirty="0" smtClean="0"/>
              <a:t>Websites for Patient Ed</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820" y="1524000"/>
            <a:ext cx="5939379" cy="3621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0286657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Use Websites</a:t>
            </a:r>
            <a:endParaRPr lang="en-US" dirty="0"/>
          </a:p>
        </p:txBody>
      </p:sp>
      <p:sp>
        <p:nvSpPr>
          <p:cNvPr id="5" name="Content Placeholder 4"/>
          <p:cNvSpPr>
            <a:spLocks noGrp="1"/>
          </p:cNvSpPr>
          <p:nvPr>
            <p:ph idx="1"/>
          </p:nvPr>
        </p:nvSpPr>
        <p:spPr/>
        <p:txBody>
          <a:bodyPr/>
          <a:lstStyle/>
          <a:p>
            <a:r>
              <a:rPr lang="en-US" dirty="0" smtClean="0"/>
              <a:t>Same reasons as handouts</a:t>
            </a:r>
          </a:p>
          <a:p>
            <a:r>
              <a:rPr lang="en-US" dirty="0" smtClean="0"/>
              <a:t>Can be used during encounter to illustrate concepts, provide visuals</a:t>
            </a:r>
          </a:p>
          <a:p>
            <a:r>
              <a:rPr lang="en-US" dirty="0" smtClean="0"/>
              <a:t>Added value:</a:t>
            </a:r>
          </a:p>
          <a:p>
            <a:pPr lvl="1"/>
            <a:r>
              <a:rPr lang="en-US" dirty="0" smtClean="0"/>
              <a:t>Animations</a:t>
            </a:r>
          </a:p>
          <a:p>
            <a:pPr lvl="1"/>
            <a:r>
              <a:rPr lang="en-US" dirty="0" smtClean="0"/>
              <a:t>Videos</a:t>
            </a:r>
          </a:p>
          <a:p>
            <a:pPr lvl="1"/>
            <a:r>
              <a:rPr lang="en-US" dirty="0" smtClean="0"/>
              <a:t>Audio</a:t>
            </a:r>
          </a:p>
          <a:p>
            <a:r>
              <a:rPr lang="en-US" dirty="0" smtClean="0"/>
              <a:t>Continued self education post encounter</a:t>
            </a:r>
          </a:p>
          <a:p>
            <a:pPr lvl="1"/>
            <a:endParaRPr lang="en-US" dirty="0" smtClean="0"/>
          </a:p>
        </p:txBody>
      </p:sp>
    </p:spTree>
    <p:extLst>
      <p:ext uri="{BB962C8B-B14F-4D97-AF65-F5344CB8AC3E}">
        <p14:creationId xmlns:p14="http://schemas.microsoft.com/office/powerpoint/2010/main" val="34852827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Open access </a:t>
            </a:r>
            <a:r>
              <a:rPr lang="en-US" dirty="0"/>
              <a:t>to internet in </a:t>
            </a:r>
            <a:r>
              <a:rPr lang="en-US" dirty="0" smtClean="0"/>
              <a:t>office (hospitals are notorious for blocking internet access)</a:t>
            </a:r>
          </a:p>
          <a:p>
            <a:r>
              <a:rPr lang="en-US" dirty="0" smtClean="0"/>
              <a:t>Place set up so patient can see the computer screen easily</a:t>
            </a:r>
          </a:p>
          <a:p>
            <a:r>
              <a:rPr lang="en-US" dirty="0" smtClean="0"/>
              <a:t>Hearing of patient –headphones handy?</a:t>
            </a:r>
          </a:p>
          <a:p>
            <a:r>
              <a:rPr lang="en-US" dirty="0" smtClean="0"/>
              <a:t>Vision of patient – big screens</a:t>
            </a:r>
            <a:endParaRPr lang="en-US" dirty="0"/>
          </a:p>
          <a:p>
            <a:r>
              <a:rPr lang="en-US" dirty="0" smtClean="0"/>
              <a:t>Access </a:t>
            </a:r>
            <a:r>
              <a:rPr lang="en-US" dirty="0"/>
              <a:t>to internet by patient at home</a:t>
            </a:r>
          </a:p>
          <a:p>
            <a:endParaRPr lang="en-US" dirty="0"/>
          </a:p>
        </p:txBody>
      </p:sp>
    </p:spTree>
    <p:extLst>
      <p:ext uri="{BB962C8B-B14F-4D97-AF65-F5344CB8AC3E}">
        <p14:creationId xmlns:p14="http://schemas.microsoft.com/office/powerpoint/2010/main" val="191360725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Do Use the Internet</a:t>
            </a:r>
            <a:endParaRPr lang="en-US" dirty="0"/>
          </a:p>
        </p:txBody>
      </p:sp>
      <p:sp>
        <p:nvSpPr>
          <p:cNvPr id="3" name="Content Placeholder 2"/>
          <p:cNvSpPr>
            <a:spLocks noGrp="1"/>
          </p:cNvSpPr>
          <p:nvPr>
            <p:ph idx="1"/>
          </p:nvPr>
        </p:nvSpPr>
        <p:spPr>
          <a:xfrm>
            <a:off x="495300" y="1942107"/>
            <a:ext cx="8229600" cy="4144963"/>
          </a:xfrm>
        </p:spPr>
        <p:txBody>
          <a:bodyPr/>
          <a:lstStyle/>
          <a:p>
            <a:r>
              <a:rPr lang="en-US" sz="2800" dirty="0" smtClean="0"/>
              <a:t>According to Pew, 80% of </a:t>
            </a:r>
            <a:r>
              <a:rPr lang="en-US" sz="2800" u="sng" dirty="0" smtClean="0"/>
              <a:t>internet users </a:t>
            </a:r>
            <a:r>
              <a:rPr lang="en-US" sz="2800" dirty="0" smtClean="0"/>
              <a:t>(79% adults)  or 59% adults look for health information online </a:t>
            </a:r>
          </a:p>
          <a:p>
            <a:r>
              <a:rPr lang="en-US" sz="2800" dirty="0" smtClean="0"/>
              <a:t>The quality, reliability, applicability to patient varies widely</a:t>
            </a:r>
          </a:p>
          <a:p>
            <a:r>
              <a:rPr lang="en-US" sz="2800" dirty="0" smtClean="0"/>
              <a:t>Guide the 59% who do to best sites – else give handout</a:t>
            </a:r>
          </a:p>
          <a:p>
            <a:r>
              <a:rPr lang="en-US" sz="2800" dirty="0" smtClean="0"/>
              <a:t>Adults with </a:t>
            </a:r>
            <a:r>
              <a:rPr lang="en-US" sz="2800" dirty="0"/>
              <a:t>chronic disease </a:t>
            </a:r>
            <a:r>
              <a:rPr lang="en-US" sz="2800" dirty="0" smtClean="0"/>
              <a:t>less </a:t>
            </a:r>
            <a:r>
              <a:rPr lang="en-US" sz="2800" dirty="0"/>
              <a:t>likely than healthy adults to have access to the internet </a:t>
            </a:r>
          </a:p>
        </p:txBody>
      </p:sp>
      <p:sp>
        <p:nvSpPr>
          <p:cNvPr id="4" name="TextBox 3"/>
          <p:cNvSpPr txBox="1"/>
          <p:nvPr/>
        </p:nvSpPr>
        <p:spPr>
          <a:xfrm>
            <a:off x="609600" y="6087070"/>
            <a:ext cx="8001000" cy="923330"/>
          </a:xfrm>
          <a:prstGeom prst="rect">
            <a:avLst/>
          </a:prstGeom>
          <a:noFill/>
        </p:spPr>
        <p:txBody>
          <a:bodyPr wrap="square" rtlCol="0">
            <a:spAutoFit/>
          </a:bodyPr>
          <a:lstStyle/>
          <a:p>
            <a:r>
              <a:rPr lang="en-US" sz="1800" dirty="0" smtClean="0">
                <a:latin typeface="Arial" pitchFamily="34" charset="0"/>
                <a:cs typeface="Arial" pitchFamily="34" charset="0"/>
              </a:rPr>
              <a:t>“Health Topics" </a:t>
            </a:r>
            <a:r>
              <a:rPr lang="en-US" sz="1800" dirty="0">
                <a:latin typeface="Arial" pitchFamily="34" charset="0"/>
                <a:cs typeface="Arial" pitchFamily="34" charset="0"/>
              </a:rPr>
              <a:t>(Pew Internet Project: </a:t>
            </a:r>
            <a:r>
              <a:rPr lang="en-US" sz="1800" dirty="0" smtClean="0">
                <a:latin typeface="Arial" pitchFamily="34" charset="0"/>
                <a:cs typeface="Arial" pitchFamily="34" charset="0"/>
              </a:rPr>
              <a:t>February 2011). </a:t>
            </a:r>
            <a:r>
              <a:rPr lang="en-US" sz="1800" dirty="0">
                <a:latin typeface="Arial" pitchFamily="34" charset="0"/>
                <a:cs typeface="Arial" pitchFamily="34" charset="0"/>
              </a:rPr>
              <a:t>Available at: </a:t>
            </a:r>
            <a:r>
              <a:rPr lang="en-US" sz="1800" dirty="0">
                <a:latin typeface="Arial" pitchFamily="34" charset="0"/>
                <a:cs typeface="Arial" pitchFamily="34" charset="0"/>
                <a:hlinkClick r:id="rId3"/>
              </a:rPr>
              <a:t>http://</a:t>
            </a:r>
            <a:r>
              <a:rPr lang="en-US" sz="1800" dirty="0" smtClean="0">
                <a:latin typeface="Arial" pitchFamily="34" charset="0"/>
                <a:cs typeface="Arial" pitchFamily="34" charset="0"/>
                <a:hlinkClick r:id="rId3"/>
              </a:rPr>
              <a:t>www.pewinternet.org/Reports/2011/HealthTopics.aspx</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p>
            <a:endParaRPr lang="en-US" sz="1800" dirty="0"/>
          </a:p>
        </p:txBody>
      </p:sp>
    </p:spTree>
    <p:extLst>
      <p:ext uri="{BB962C8B-B14F-4D97-AF65-F5344CB8AC3E}">
        <p14:creationId xmlns:p14="http://schemas.microsoft.com/office/powerpoint/2010/main" val="2750374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Handouts</a:t>
            </a:r>
            <a:endParaRPr lang="en-US" dirty="0"/>
          </a:p>
        </p:txBody>
      </p:sp>
      <p:sp>
        <p:nvSpPr>
          <p:cNvPr id="5123" name="Content Placeholder 2"/>
          <p:cNvSpPr>
            <a:spLocks noGrp="1"/>
          </p:cNvSpPr>
          <p:nvPr>
            <p:ph idx="1"/>
          </p:nvPr>
        </p:nvSpPr>
        <p:spPr/>
        <p:txBody>
          <a:bodyPr/>
          <a:lstStyle/>
          <a:p>
            <a:r>
              <a:rPr lang="en-US" smtClean="0"/>
              <a:t>Worksheet</a:t>
            </a:r>
          </a:p>
          <a:p>
            <a:r>
              <a:rPr lang="en-US" smtClean="0"/>
              <a:t>PowerPoint</a:t>
            </a:r>
          </a:p>
          <a:p>
            <a:r>
              <a:rPr lang="en-US" smtClean="0"/>
              <a:t>Patient Ed Handout</a:t>
            </a:r>
          </a:p>
          <a:p>
            <a:r>
              <a:rPr lang="en-US" smtClean="0"/>
              <a:t>Evaluation</a:t>
            </a:r>
          </a:p>
          <a:p>
            <a:r>
              <a:rPr lang="en-US" smtClean="0"/>
              <a:t>Please complete your pre-workshop evaluation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they looking up?</a:t>
            </a:r>
            <a:endParaRPr lang="en-US" dirty="0"/>
          </a:p>
        </p:txBody>
      </p:sp>
      <p:sp>
        <p:nvSpPr>
          <p:cNvPr id="3" name="Content Placeholder 2"/>
          <p:cNvSpPr>
            <a:spLocks noGrp="1"/>
          </p:cNvSpPr>
          <p:nvPr>
            <p:ph idx="1"/>
          </p:nvPr>
        </p:nvSpPr>
        <p:spPr/>
        <p:txBody>
          <a:bodyPr/>
          <a:lstStyle/>
          <a:p>
            <a:pPr marL="0" indent="0">
              <a:buNone/>
            </a:pPr>
            <a:r>
              <a:rPr lang="en-US" sz="2800" dirty="0"/>
              <a:t>66</a:t>
            </a:r>
            <a:r>
              <a:rPr lang="en-US" sz="2800" dirty="0" smtClean="0"/>
              <a:t>%: Disease </a:t>
            </a:r>
            <a:r>
              <a:rPr lang="en-US" sz="2800" dirty="0"/>
              <a:t>or medical </a:t>
            </a:r>
            <a:r>
              <a:rPr lang="en-US" sz="2800" dirty="0" smtClean="0"/>
              <a:t>problem</a:t>
            </a:r>
          </a:p>
          <a:p>
            <a:pPr marL="0" indent="0">
              <a:buNone/>
            </a:pPr>
            <a:r>
              <a:rPr lang="en-US" sz="2800" dirty="0"/>
              <a:t>56</a:t>
            </a:r>
            <a:r>
              <a:rPr lang="en-US" sz="2800" dirty="0" smtClean="0"/>
              <a:t>%: </a:t>
            </a:r>
            <a:r>
              <a:rPr lang="en-US" sz="2800" dirty="0"/>
              <a:t>M</a:t>
            </a:r>
            <a:r>
              <a:rPr lang="en-US" sz="2800" dirty="0" smtClean="0"/>
              <a:t>edical </a:t>
            </a:r>
            <a:r>
              <a:rPr lang="en-US" sz="2800" dirty="0"/>
              <a:t>treatment or </a:t>
            </a:r>
            <a:r>
              <a:rPr lang="en-US" sz="2800" dirty="0" smtClean="0"/>
              <a:t>procedure </a:t>
            </a:r>
          </a:p>
          <a:p>
            <a:pPr marL="860425" indent="-860425">
              <a:buNone/>
            </a:pPr>
            <a:r>
              <a:rPr lang="en-US" sz="2800" dirty="0"/>
              <a:t>44</a:t>
            </a:r>
            <a:r>
              <a:rPr lang="en-US" sz="2800" dirty="0" smtClean="0"/>
              <a:t>%: Doctors </a:t>
            </a:r>
            <a:r>
              <a:rPr lang="en-US" sz="2800" dirty="0"/>
              <a:t>or other health </a:t>
            </a:r>
            <a:r>
              <a:rPr lang="en-US" sz="2800" dirty="0" smtClean="0"/>
              <a:t>professionals (Social Media)</a:t>
            </a:r>
          </a:p>
          <a:p>
            <a:pPr marL="0" indent="0">
              <a:buNone/>
            </a:pPr>
            <a:r>
              <a:rPr lang="en-US" sz="2800" dirty="0" smtClean="0"/>
              <a:t>36%: Hospitals </a:t>
            </a:r>
            <a:r>
              <a:rPr lang="en-US" sz="2800" dirty="0"/>
              <a:t>or other medical </a:t>
            </a:r>
            <a:r>
              <a:rPr lang="en-US" sz="2800" dirty="0" smtClean="0"/>
              <a:t>facilities</a:t>
            </a:r>
          </a:p>
          <a:p>
            <a:pPr marL="804863" indent="-804863">
              <a:buNone/>
            </a:pPr>
            <a:r>
              <a:rPr lang="en-US" sz="2800" dirty="0"/>
              <a:t>33</a:t>
            </a:r>
            <a:r>
              <a:rPr lang="en-US" sz="2800" dirty="0" smtClean="0"/>
              <a:t>%: Health </a:t>
            </a:r>
            <a:r>
              <a:rPr lang="en-US" sz="2800" dirty="0"/>
              <a:t>insurance, including private insurance, Medicare or </a:t>
            </a:r>
            <a:r>
              <a:rPr lang="en-US" sz="2800" dirty="0" smtClean="0"/>
              <a:t>Medicaid </a:t>
            </a:r>
          </a:p>
          <a:p>
            <a:pPr marL="0" indent="0">
              <a:buNone/>
            </a:pPr>
            <a:r>
              <a:rPr lang="en-US" sz="2800" dirty="0"/>
              <a:t>29</a:t>
            </a:r>
            <a:r>
              <a:rPr lang="en-US" sz="2800" dirty="0" smtClean="0"/>
              <a:t>%: Food </a:t>
            </a:r>
            <a:r>
              <a:rPr lang="en-US" sz="2800" dirty="0"/>
              <a:t>safety or </a:t>
            </a:r>
            <a:r>
              <a:rPr lang="en-US" sz="2800" dirty="0" smtClean="0"/>
              <a:t>recalls </a:t>
            </a:r>
          </a:p>
          <a:p>
            <a:pPr marL="0" indent="0">
              <a:buNone/>
            </a:pPr>
            <a:r>
              <a:rPr lang="en-US" sz="2800" dirty="0"/>
              <a:t>24</a:t>
            </a:r>
            <a:r>
              <a:rPr lang="en-US" sz="2800" dirty="0" smtClean="0"/>
              <a:t>%: Drug </a:t>
            </a:r>
            <a:r>
              <a:rPr lang="en-US" sz="2800" dirty="0"/>
              <a:t>safety or </a:t>
            </a:r>
            <a:r>
              <a:rPr lang="en-US" sz="2800" dirty="0" smtClean="0"/>
              <a:t>recalls</a:t>
            </a:r>
            <a:r>
              <a:rPr lang="en-US" sz="2800" dirty="0"/>
              <a:t/>
            </a:r>
            <a:br>
              <a:rPr lang="en-US" sz="2800" dirty="0"/>
            </a:br>
            <a:endParaRPr lang="en-US" sz="2800" dirty="0"/>
          </a:p>
        </p:txBody>
      </p:sp>
      <p:sp>
        <p:nvSpPr>
          <p:cNvPr id="4" name="TextBox 3"/>
          <p:cNvSpPr txBox="1"/>
          <p:nvPr/>
        </p:nvSpPr>
        <p:spPr>
          <a:xfrm>
            <a:off x="6705600" y="5791200"/>
            <a:ext cx="715260" cy="461665"/>
          </a:xfrm>
          <a:prstGeom prst="rect">
            <a:avLst/>
          </a:prstGeom>
          <a:noFill/>
        </p:spPr>
        <p:txBody>
          <a:bodyPr wrap="none" rtlCol="0">
            <a:spAutoFit/>
          </a:bodyPr>
          <a:lstStyle/>
          <a:p>
            <a:r>
              <a:rPr lang="en-US" dirty="0" smtClean="0"/>
              <a:t>Pew</a:t>
            </a:r>
            <a:endParaRPr lang="en-US" dirty="0"/>
          </a:p>
        </p:txBody>
      </p:sp>
    </p:spTree>
    <p:extLst>
      <p:ext uri="{BB962C8B-B14F-4D97-AF65-F5344CB8AC3E}">
        <p14:creationId xmlns:p14="http://schemas.microsoft.com/office/powerpoint/2010/main" val="7644674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Reliable Information</a:t>
            </a:r>
            <a:endParaRPr lang="en-US" dirty="0"/>
          </a:p>
        </p:txBody>
      </p:sp>
      <p:sp>
        <p:nvSpPr>
          <p:cNvPr id="3" name="Content Placeholder 2"/>
          <p:cNvSpPr>
            <a:spLocks noGrp="1"/>
          </p:cNvSpPr>
          <p:nvPr>
            <p:ph idx="1"/>
          </p:nvPr>
        </p:nvSpPr>
        <p:spPr/>
        <p:txBody>
          <a:bodyPr/>
          <a:lstStyle/>
          <a:p>
            <a:r>
              <a:rPr lang="en-US" dirty="0" smtClean="0"/>
              <a:t>Let students teach patients to evaluate information found on web</a:t>
            </a:r>
          </a:p>
          <a:p>
            <a:r>
              <a:rPr lang="en-US" dirty="0" smtClean="0"/>
              <a:t>Where did the information come from?</a:t>
            </a:r>
          </a:p>
          <a:p>
            <a:r>
              <a:rPr lang="en-US" dirty="0" smtClean="0"/>
              <a:t>Who wrote it? Is it opinion or fact?</a:t>
            </a:r>
          </a:p>
          <a:p>
            <a:r>
              <a:rPr lang="en-US" dirty="0" smtClean="0"/>
              <a:t>How current is the information?</a:t>
            </a:r>
          </a:p>
          <a:p>
            <a:r>
              <a:rPr lang="en-US" dirty="0" smtClean="0"/>
              <a:t>Who is responsible for the content?</a:t>
            </a:r>
          </a:p>
          <a:p>
            <a:r>
              <a:rPr lang="en-US" dirty="0" smtClean="0"/>
              <a:t>Helpful Handout at Familydoctor.org</a:t>
            </a:r>
            <a:endParaRPr lang="en-US" dirty="0"/>
          </a:p>
        </p:txBody>
      </p:sp>
      <p:sp>
        <p:nvSpPr>
          <p:cNvPr id="4" name="TextBox 3"/>
          <p:cNvSpPr txBox="1"/>
          <p:nvPr/>
        </p:nvSpPr>
        <p:spPr>
          <a:xfrm>
            <a:off x="179611" y="6093766"/>
            <a:ext cx="8784777" cy="276999"/>
          </a:xfrm>
          <a:prstGeom prst="rect">
            <a:avLst/>
          </a:prstGeom>
          <a:noFill/>
        </p:spPr>
        <p:txBody>
          <a:bodyPr wrap="none" rtlCol="0">
            <a:spAutoFit/>
          </a:bodyPr>
          <a:lstStyle/>
          <a:p>
            <a:r>
              <a:rPr lang="en-US" sz="1200" dirty="0">
                <a:hlinkClick r:id="rId2"/>
              </a:rPr>
              <a:t>http://</a:t>
            </a:r>
            <a:r>
              <a:rPr lang="en-US" sz="1200" dirty="0" smtClean="0">
                <a:hlinkClick r:id="rId2"/>
              </a:rPr>
              <a:t>familydoctor.org/familydoctor/en/healthcare-management/self-care/health-information-on-the-web-finding-reliable-information.html</a:t>
            </a:r>
            <a:r>
              <a:rPr lang="en-US" sz="1200" dirty="0" smtClean="0"/>
              <a:t> </a:t>
            </a:r>
            <a:endParaRPr lang="en-US" sz="1200" dirty="0"/>
          </a:p>
        </p:txBody>
      </p:sp>
    </p:spTree>
    <p:extLst>
      <p:ext uri="{BB962C8B-B14F-4D97-AF65-F5344CB8AC3E}">
        <p14:creationId xmlns:p14="http://schemas.microsoft.com/office/powerpoint/2010/main" val="126823712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Knowledge Graphs</a:t>
            </a:r>
            <a:endParaRPr lang="en-US" dirty="0"/>
          </a:p>
        </p:txBody>
      </p:sp>
      <p:sp>
        <p:nvSpPr>
          <p:cNvPr id="3" name="Content Placeholder 2"/>
          <p:cNvSpPr>
            <a:spLocks noGrp="1"/>
          </p:cNvSpPr>
          <p:nvPr>
            <p:ph idx="1"/>
          </p:nvPr>
        </p:nvSpPr>
        <p:spPr/>
        <p:txBody>
          <a:bodyPr/>
          <a:lstStyle/>
          <a:p>
            <a:r>
              <a:rPr lang="en-US" dirty="0" smtClean="0"/>
              <a:t>Google search results </a:t>
            </a:r>
          </a:p>
          <a:p>
            <a:r>
              <a:rPr lang="en-US" dirty="0" smtClean="0"/>
              <a:t>Appears in box at top</a:t>
            </a:r>
          </a:p>
          <a:p>
            <a:r>
              <a:rPr lang="en-US" dirty="0" smtClean="0"/>
              <a:t>Mostly people, history…</a:t>
            </a:r>
          </a:p>
          <a:p>
            <a:r>
              <a:rPr lang="en-US" dirty="0" smtClean="0"/>
              <a:t>Added drugs from NLM </a:t>
            </a:r>
            <a:br>
              <a:rPr lang="en-US" dirty="0" smtClean="0"/>
            </a:br>
            <a:r>
              <a:rPr lang="en-US" dirty="0" smtClean="0"/>
              <a:t>database</a:t>
            </a:r>
          </a:p>
          <a:p>
            <a:r>
              <a:rPr lang="en-US" dirty="0" smtClean="0"/>
              <a:t>Patient level of info</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981200"/>
            <a:ext cx="30670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28351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YouTube.com Videos</a:t>
            </a:r>
            <a:endParaRPr lang="en-US" dirty="0"/>
          </a:p>
        </p:txBody>
      </p:sp>
      <p:sp>
        <p:nvSpPr>
          <p:cNvPr id="3" name="Content Placeholder 2"/>
          <p:cNvSpPr>
            <a:spLocks noGrp="1"/>
          </p:cNvSpPr>
          <p:nvPr>
            <p:ph idx="1"/>
          </p:nvPr>
        </p:nvSpPr>
        <p:spPr/>
        <p:txBody>
          <a:bodyPr/>
          <a:lstStyle/>
          <a:p>
            <a:r>
              <a:rPr lang="en-US" sz="2800" dirty="0" smtClean="0"/>
              <a:t>Healthcare organizations, medical schools, individual physicians posting patient </a:t>
            </a:r>
            <a:r>
              <a:rPr lang="en-US" sz="2800" dirty="0" err="1" smtClean="0"/>
              <a:t>ed</a:t>
            </a:r>
            <a:r>
              <a:rPr lang="en-US" sz="2800" dirty="0" smtClean="0"/>
              <a:t> videos.</a:t>
            </a:r>
          </a:p>
          <a:p>
            <a:r>
              <a:rPr lang="en-US" sz="2800" dirty="0" smtClean="0"/>
              <a:t>Ads occasionally.  </a:t>
            </a:r>
          </a:p>
          <a:p>
            <a:r>
              <a:rPr lang="en-US" sz="2800" dirty="0" smtClean="0"/>
              <a:t>Some animations for sale. </a:t>
            </a:r>
            <a:br>
              <a:rPr lang="en-US" sz="2800" dirty="0" smtClean="0"/>
            </a:br>
            <a:r>
              <a:rPr lang="en-US" sz="2800" dirty="0" smtClean="0"/>
              <a:t>Samples on YouTube</a:t>
            </a:r>
          </a:p>
          <a:p>
            <a:r>
              <a:rPr lang="en-US" sz="2800" dirty="0" smtClean="0"/>
              <a:t>Reviewed by users.</a:t>
            </a:r>
            <a:endParaRPr lang="en-US" sz="2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843"/>
          <a:stretch/>
        </p:blipFill>
        <p:spPr bwMode="auto">
          <a:xfrm>
            <a:off x="5056208" y="3064397"/>
            <a:ext cx="4087792" cy="322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1937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1095703" y="5663376"/>
            <a:ext cx="7162800" cy="830997"/>
          </a:xfrm>
          <a:prstGeom prst="rect">
            <a:avLst/>
          </a:prstGeom>
          <a:noFill/>
        </p:spPr>
        <p:txBody>
          <a:bodyPr wrap="square" rtlCol="0">
            <a:spAutoFit/>
          </a:bodyPr>
          <a:lstStyle/>
          <a:p>
            <a:r>
              <a:rPr lang="en-US" sz="2400" b="1" dirty="0" smtClean="0"/>
              <a:t>Patient Ed Animations</a:t>
            </a:r>
            <a:r>
              <a:rPr lang="en-US" sz="2400" dirty="0" smtClean="0"/>
              <a:t>.  Posted by </a:t>
            </a:r>
            <a:r>
              <a:rPr lang="en-US" sz="2400" dirty="0" err="1" smtClean="0"/>
              <a:t>FSUCoM</a:t>
            </a:r>
            <a:r>
              <a:rPr lang="en-US" sz="2400" dirty="0" smtClean="0"/>
              <a:t>. </a:t>
            </a:r>
          </a:p>
          <a:p>
            <a:r>
              <a:rPr lang="en-US" sz="2400" dirty="0">
                <a:hlinkClick r:id="rId4"/>
              </a:rPr>
              <a:t>https://</a:t>
            </a:r>
            <a:r>
              <a:rPr lang="en-US" sz="2400" dirty="0" smtClean="0">
                <a:hlinkClick r:id="rId4"/>
              </a:rPr>
              <a:t>www.youtube.com/user/FSUMedMedia</a:t>
            </a:r>
            <a:r>
              <a:rPr lang="en-US" sz="2400" dirty="0" smtClean="0"/>
              <a:t>  </a:t>
            </a:r>
          </a:p>
        </p:txBody>
      </p:sp>
      <p:pic>
        <p:nvPicPr>
          <p:cNvPr id="4" name="EIkq1ZePjEk?hl=en_US&amp;version=2&amp;rel=0"/>
          <p:cNvPicPr>
            <a:picLocks noGrp="1" noRot="1" noChangeAspect="1"/>
          </p:cNvPicPr>
          <p:nvPr>
            <p:ph idx="1"/>
            <a:videoFile r:link="rId1"/>
          </p:nvPr>
        </p:nvPicPr>
        <p:blipFill>
          <a:blip r:embed="rId5" cstate="print"/>
          <a:stretch>
            <a:fillRect/>
          </a:stretch>
        </p:blipFill>
        <p:spPr>
          <a:xfrm>
            <a:off x="1981200" y="2120076"/>
            <a:ext cx="4724400" cy="3543300"/>
          </a:xfrm>
          <a:prstGeom prst="rect">
            <a:avLst/>
          </a:prstGeom>
        </p:spPr>
      </p:pic>
    </p:spTree>
    <p:extLst>
      <p:ext uri="{BB962C8B-B14F-4D97-AF65-F5344CB8AC3E}">
        <p14:creationId xmlns:p14="http://schemas.microsoft.com/office/powerpoint/2010/main" val="431694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pPr eaLnBrk="1" hangingPunct="1">
              <a:defRPr/>
            </a:pPr>
            <a:r>
              <a:rPr lang="en-US" sz="3600" dirty="0" smtClean="0"/>
              <a:t>Health and Wellness Resource Center</a:t>
            </a:r>
            <a:endParaRPr lang="en-US" sz="3600" dirty="0"/>
          </a:p>
        </p:txBody>
      </p:sp>
      <p:sp>
        <p:nvSpPr>
          <p:cNvPr id="20483" name="Content Placeholder 2"/>
          <p:cNvSpPr>
            <a:spLocks noGrp="1"/>
          </p:cNvSpPr>
          <p:nvPr>
            <p:ph idx="1"/>
          </p:nvPr>
        </p:nvSpPr>
        <p:spPr>
          <a:xfrm>
            <a:off x="457200" y="1828800"/>
            <a:ext cx="8229600" cy="4678363"/>
          </a:xfrm>
        </p:spPr>
        <p:txBody>
          <a:bodyPr/>
          <a:lstStyle/>
          <a:p>
            <a:pPr eaLnBrk="1" hangingPunct="1"/>
            <a:r>
              <a:rPr lang="en-US" sz="2800" dirty="0" smtClean="0"/>
              <a:t>From GALE group</a:t>
            </a:r>
          </a:p>
          <a:p>
            <a:pPr eaLnBrk="1" hangingPunct="1"/>
            <a:r>
              <a:rPr lang="en-US" sz="2800" dirty="0" smtClean="0"/>
              <a:t>Collection of resources on diseases, conditions, CAM, prevention, videos, Spanish, etc.  </a:t>
            </a:r>
          </a:p>
          <a:p>
            <a:pPr eaLnBrk="1" hangingPunct="1"/>
            <a:r>
              <a:rPr lang="en-US" sz="2800" dirty="0" smtClean="0"/>
              <a:t>Click </a:t>
            </a:r>
            <a:r>
              <a:rPr lang="en-US" sz="2400" b="1" dirty="0" smtClean="0"/>
              <a:t>List of Resources </a:t>
            </a:r>
            <a:r>
              <a:rPr lang="en-US" sz="2800" dirty="0" smtClean="0"/>
              <a:t>to see reading levels</a:t>
            </a:r>
          </a:p>
          <a:p>
            <a:pPr eaLnBrk="1" hangingPunct="1"/>
            <a:r>
              <a:rPr lang="en-US" sz="2800" dirty="0" smtClean="0"/>
              <a:t>Available Free to all FL residents at </a:t>
            </a:r>
            <a:r>
              <a:rPr lang="en-US" sz="2800" dirty="0" smtClean="0">
                <a:hlinkClick r:id="rId3"/>
              </a:rPr>
              <a:t>www.FLeLibrary.org</a:t>
            </a:r>
            <a:r>
              <a:rPr lang="en-US" sz="2800" dirty="0" smtClean="0"/>
              <a:t>   &gt; Health</a:t>
            </a:r>
          </a:p>
        </p:txBody>
      </p:sp>
      <p:pic>
        <p:nvPicPr>
          <p:cNvPr id="51202" name="Picture 2"/>
          <p:cNvPicPr>
            <a:picLocks noChangeAspect="1" noChangeArrowheads="1"/>
          </p:cNvPicPr>
          <p:nvPr/>
        </p:nvPicPr>
        <p:blipFill>
          <a:blip r:embed="rId4" cstate="print"/>
          <a:srcRect/>
          <a:stretch>
            <a:fillRect/>
          </a:stretch>
        </p:blipFill>
        <p:spPr bwMode="auto">
          <a:xfrm>
            <a:off x="1562100" y="4953000"/>
            <a:ext cx="6019800" cy="2209800"/>
          </a:xfrm>
          <a:prstGeom prst="rect">
            <a:avLst/>
          </a:prstGeom>
          <a:ln>
            <a:noFill/>
          </a:ln>
          <a:effectLst>
            <a:outerShdw blurRad="292100" dist="139700" dir="2700000" algn="tl" rotWithShape="0">
              <a:srgbClr val="333333">
                <a:alpha val="65000"/>
              </a:srgbClr>
            </a:outerShdw>
          </a:effectLst>
        </p:spPr>
      </p:pic>
      <p:cxnSp>
        <p:nvCxnSpPr>
          <p:cNvPr id="20485" name="Straight Arrow Connector 5"/>
          <p:cNvCxnSpPr>
            <a:cxnSpLocks noChangeShapeType="1"/>
          </p:cNvCxnSpPr>
          <p:nvPr/>
        </p:nvCxnSpPr>
        <p:spPr bwMode="auto">
          <a:xfrm>
            <a:off x="5562600" y="5410200"/>
            <a:ext cx="533400" cy="1588"/>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991600" cy="609600"/>
          </a:xfrm>
        </p:spPr>
        <p:txBody>
          <a:bodyPr/>
          <a:lstStyle/>
          <a:p>
            <a:pPr eaLnBrk="1" hangingPunct="1">
              <a:defRPr/>
            </a:pPr>
            <a:r>
              <a:rPr lang="en-US" sz="3200" b="1" dirty="0" smtClean="0"/>
              <a:t>Searching Health and Wellness Resource Center</a:t>
            </a:r>
            <a:endParaRPr lang="en-US" sz="3200" b="1" dirty="0"/>
          </a:p>
        </p:txBody>
      </p:sp>
      <p:sp>
        <p:nvSpPr>
          <p:cNvPr id="21507" name="Content Placeholder 2"/>
          <p:cNvSpPr>
            <a:spLocks noGrp="1"/>
          </p:cNvSpPr>
          <p:nvPr>
            <p:ph idx="1"/>
          </p:nvPr>
        </p:nvSpPr>
        <p:spPr/>
        <p:txBody>
          <a:bodyPr/>
          <a:lstStyle/>
          <a:p>
            <a:pPr eaLnBrk="1" hangingPunct="1"/>
            <a:r>
              <a:rPr lang="en-US" smtClean="0"/>
              <a:t>Advanced Search Results</a:t>
            </a:r>
          </a:p>
          <a:p>
            <a:pPr eaLnBrk="1" hangingPunct="1"/>
            <a:r>
              <a:rPr lang="en-US" smtClean="0"/>
              <a:t>Note Tabs</a:t>
            </a:r>
          </a:p>
        </p:txBody>
      </p:sp>
      <p:pic>
        <p:nvPicPr>
          <p:cNvPr id="52226" name="Picture 2"/>
          <p:cNvPicPr>
            <a:picLocks noChangeAspect="1" noChangeArrowheads="1"/>
          </p:cNvPicPr>
          <p:nvPr/>
        </p:nvPicPr>
        <p:blipFill>
          <a:blip r:embed="rId3" cstate="print"/>
          <a:srcRect/>
          <a:stretch>
            <a:fillRect/>
          </a:stretch>
        </p:blipFill>
        <p:spPr bwMode="auto">
          <a:xfrm>
            <a:off x="728662" y="3429000"/>
            <a:ext cx="7686675"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Healthfinder.gov (free)</a:t>
            </a:r>
            <a:endParaRPr lang="en-US" dirty="0"/>
          </a:p>
        </p:txBody>
      </p:sp>
      <p:sp>
        <p:nvSpPr>
          <p:cNvPr id="22531" name="Content Placeholder 2"/>
          <p:cNvSpPr>
            <a:spLocks noGrp="1"/>
          </p:cNvSpPr>
          <p:nvPr>
            <p:ph idx="1"/>
          </p:nvPr>
        </p:nvSpPr>
        <p:spPr/>
        <p:txBody>
          <a:bodyPr/>
          <a:lstStyle/>
          <a:p>
            <a:pPr eaLnBrk="1" hangingPunct="1"/>
            <a:r>
              <a:rPr lang="en-US" dirty="0" smtClean="0"/>
              <a:t>DHHS curated web sites on health topics</a:t>
            </a:r>
          </a:p>
          <a:p>
            <a:pPr eaLnBrk="1" hangingPunct="1"/>
            <a:r>
              <a:rPr lang="en-US" dirty="0" smtClean="0"/>
              <a:t>Organized links to free online resources</a:t>
            </a:r>
          </a:p>
        </p:txBody>
      </p:sp>
      <p:pic>
        <p:nvPicPr>
          <p:cNvPr id="225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3429000"/>
            <a:ext cx="66294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Medline Plus from NLM (free)</a:t>
            </a:r>
            <a:endParaRPr lang="en-US" dirty="0"/>
          </a:p>
        </p:txBody>
      </p:sp>
      <p:sp>
        <p:nvSpPr>
          <p:cNvPr id="23555" name="Content Placeholder 2"/>
          <p:cNvSpPr>
            <a:spLocks noGrp="1"/>
          </p:cNvSpPr>
          <p:nvPr>
            <p:ph idx="1"/>
          </p:nvPr>
        </p:nvSpPr>
        <p:spPr/>
        <p:txBody>
          <a:bodyPr/>
          <a:lstStyle/>
          <a:p>
            <a:pPr eaLnBrk="1" hangingPunct="1"/>
            <a:r>
              <a:rPr lang="en-US" dirty="0" smtClean="0"/>
              <a:t>NLM curated web sites on health topics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90800"/>
            <a:ext cx="7844020" cy="560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334000" y="5105400"/>
            <a:ext cx="2967220" cy="11430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Oval 5"/>
          <p:cNvSpPr/>
          <p:nvPr/>
        </p:nvSpPr>
        <p:spPr bwMode="auto">
          <a:xfrm>
            <a:off x="3048000" y="5105400"/>
            <a:ext cx="2967220" cy="11430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10" y="1066800"/>
            <a:ext cx="8229600" cy="609600"/>
          </a:xfrm>
        </p:spPr>
        <p:txBody>
          <a:bodyPr/>
          <a:lstStyle/>
          <a:p>
            <a:r>
              <a:rPr lang="en-US" dirty="0" smtClean="0"/>
              <a:t>Medline Plus Resources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22946"/>
            <a:ext cx="7943850" cy="5000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7315200" y="4953000"/>
            <a:ext cx="1483610" cy="5715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Oval 5"/>
          <p:cNvSpPr/>
          <p:nvPr/>
        </p:nvSpPr>
        <p:spPr bwMode="auto">
          <a:xfrm>
            <a:off x="4536190" y="5981700"/>
            <a:ext cx="1483610" cy="571500"/>
          </a:xfrm>
          <a:prstGeom prst="ellipse">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933742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43000"/>
            <a:ext cx="8229600" cy="609600"/>
          </a:xfrm>
        </p:spPr>
        <p:txBody>
          <a:bodyPr/>
          <a:lstStyle/>
          <a:p>
            <a:r>
              <a:rPr lang="en-US" dirty="0"/>
              <a:t>Why </a:t>
            </a:r>
            <a:r>
              <a:rPr lang="en-US" dirty="0" smtClean="0"/>
              <a:t>Patient Ed Resources?</a:t>
            </a:r>
            <a:endParaRPr lang="en-US" dirty="0"/>
          </a:p>
        </p:txBody>
      </p:sp>
      <p:sp>
        <p:nvSpPr>
          <p:cNvPr id="8" name="Content Placeholder 7"/>
          <p:cNvSpPr>
            <a:spLocks noGrp="1"/>
          </p:cNvSpPr>
          <p:nvPr>
            <p:ph idx="1"/>
          </p:nvPr>
        </p:nvSpPr>
        <p:spPr/>
        <p:txBody>
          <a:bodyPr/>
          <a:lstStyle/>
          <a:p>
            <a:r>
              <a:rPr lang="en-US" dirty="0"/>
              <a:t>Memory (</a:t>
            </a:r>
            <a:r>
              <a:rPr lang="en-US" dirty="0">
                <a:hlinkClick r:id="rId4"/>
              </a:rPr>
              <a:t>Memory Test</a:t>
            </a:r>
            <a:r>
              <a:rPr lang="en-US" dirty="0"/>
              <a:t>)</a:t>
            </a:r>
          </a:p>
          <a:p>
            <a:r>
              <a:rPr lang="en-US" dirty="0"/>
              <a:t>Anxiety</a:t>
            </a:r>
          </a:p>
          <a:p>
            <a:r>
              <a:rPr lang="en-US" dirty="0"/>
              <a:t>Hearing</a:t>
            </a:r>
          </a:p>
          <a:p>
            <a:r>
              <a:rPr lang="en-US" dirty="0"/>
              <a:t>Demand management</a:t>
            </a:r>
          </a:p>
          <a:p>
            <a:r>
              <a:rPr lang="en-US" dirty="0"/>
              <a:t>Communication</a:t>
            </a:r>
          </a:p>
          <a:p>
            <a:r>
              <a:rPr lang="en-US" dirty="0"/>
              <a:t>Complexity</a:t>
            </a:r>
          </a:p>
        </p:txBody>
      </p:sp>
      <p:sp>
        <p:nvSpPr>
          <p:cNvPr id="6" name="TextBox 5"/>
          <p:cNvSpPr txBox="1"/>
          <p:nvPr/>
        </p:nvSpPr>
        <p:spPr>
          <a:xfrm>
            <a:off x="4952999" y="6170134"/>
            <a:ext cx="3797015" cy="246221"/>
          </a:xfrm>
          <a:prstGeom prst="rect">
            <a:avLst/>
          </a:prstGeom>
          <a:noFill/>
        </p:spPr>
        <p:txBody>
          <a:bodyPr wrap="square">
            <a:spAutoFit/>
          </a:bodyPr>
          <a:lstStyle/>
          <a:p>
            <a:pPr algn="ctr">
              <a:defRPr/>
            </a:pPr>
            <a:r>
              <a:rPr lang="en-US" sz="1000" dirty="0">
                <a:solidFill>
                  <a:srgbClr val="700000"/>
                </a:solidFill>
                <a:latin typeface="+mn-lt"/>
                <a:hlinkClick r:id="rId5"/>
              </a:rPr>
              <a:t>https://</a:t>
            </a:r>
            <a:r>
              <a:rPr lang="en-US" sz="1000" dirty="0" smtClean="0">
                <a:solidFill>
                  <a:srgbClr val="700000"/>
                </a:solidFill>
                <a:latin typeface="+mn-lt"/>
                <a:hlinkClick r:id="rId5"/>
              </a:rPr>
              <a:t>www.youtube.com/watch?v=nvwR74XpKUM</a:t>
            </a:r>
            <a:r>
              <a:rPr lang="en-US" sz="1000" dirty="0" smtClean="0">
                <a:solidFill>
                  <a:srgbClr val="700000"/>
                </a:solidFill>
                <a:latin typeface="+mn-lt"/>
              </a:rPr>
              <a:t> </a:t>
            </a:r>
            <a:endParaRPr lang="en-US" sz="1000" dirty="0">
              <a:solidFill>
                <a:srgbClr val="700000"/>
              </a:solidFill>
              <a:latin typeface="+mn-lt"/>
            </a:endParaRPr>
          </a:p>
        </p:txBody>
      </p:sp>
      <p:pic>
        <p:nvPicPr>
          <p:cNvPr id="2" name="dMAS2S51bM8?hl=en_US&amp;version=2&amp;rel=0"/>
          <p:cNvPicPr>
            <a:picLocks noRot="1" noChangeAspect="1"/>
          </p:cNvPicPr>
          <p:nvPr>
            <a:videoFile r:link="rId1"/>
          </p:nvPr>
        </p:nvPicPr>
        <p:blipFill>
          <a:blip r:embed="rId6" cstate="print"/>
          <a:stretch>
            <a:fillRect/>
          </a:stretch>
        </p:blipFill>
        <p:spPr>
          <a:xfrm>
            <a:off x="4940014" y="3200400"/>
            <a:ext cx="3810000" cy="2857500"/>
          </a:xfrm>
          <a:prstGeom prst="rect">
            <a:avLst/>
          </a:prstGeom>
        </p:spPr>
      </p:pic>
    </p:spTree>
    <p:extLst>
      <p:ext uri="{BB962C8B-B14F-4D97-AF65-F5344CB8AC3E}">
        <p14:creationId xmlns:p14="http://schemas.microsoft.com/office/powerpoint/2010/main" val="3918080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Medline Plus Surgery Videos</a:t>
            </a:r>
          </a:p>
        </p:txBody>
      </p:sp>
      <p:sp>
        <p:nvSpPr>
          <p:cNvPr id="245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solidFill>
                  <a:srgbClr val="660000"/>
                </a:solidFill>
                <a:latin typeface="Arial" charset="0"/>
              </a:rPr>
              <a:t>Session 5</a:t>
            </a:r>
          </a:p>
        </p:txBody>
      </p:sp>
      <p:sp>
        <p:nvSpPr>
          <p:cNvPr id="245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3B23AB-26A3-428B-A389-52E3D3964A2D}" type="slidenum">
              <a:rPr lang="en-US" sz="1400" smtClean="0">
                <a:solidFill>
                  <a:srgbClr val="660000"/>
                </a:solidFill>
                <a:latin typeface="Arial" charset="0"/>
              </a:rPr>
              <a:pPr eaLnBrk="1" hangingPunct="1"/>
              <a:t>40</a:t>
            </a:fld>
            <a:endParaRPr lang="en-US" sz="1400" smtClean="0">
              <a:solidFill>
                <a:srgbClr val="660000"/>
              </a:solidFill>
              <a:latin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84326"/>
            <a:ext cx="7696200" cy="530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505200" y="3886200"/>
            <a:ext cx="2286000" cy="3048000"/>
          </a:xfrm>
          <a:prstGeom prst="ellipse">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smtClean="0">
                <a:hlinkClick r:id="rId2"/>
              </a:rPr>
              <a:t/>
            </a:r>
            <a:br>
              <a:rPr lang="en-US" dirty="0" smtClean="0">
                <a:hlinkClick r:id="rId2"/>
              </a:rPr>
            </a:br>
            <a:r>
              <a:rPr lang="en-US" dirty="0" smtClean="0">
                <a:hlinkClick r:id="rId2"/>
              </a:rPr>
              <a:t>www.CDC.gov</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9229725"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78359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dirty="0" smtClean="0"/>
              <a:t>Prevention, Public Health and Population Resources</a:t>
            </a:r>
          </a:p>
        </p:txBody>
      </p:sp>
      <p:sp>
        <p:nvSpPr>
          <p:cNvPr id="26627" name="Rectangle 3"/>
          <p:cNvSpPr>
            <a:spLocks noGrp="1" noChangeArrowheads="1"/>
          </p:cNvSpPr>
          <p:nvPr>
            <p:ph idx="1"/>
          </p:nvPr>
        </p:nvSpPr>
        <p:spPr>
          <a:xfrm>
            <a:off x="476250" y="2266950"/>
            <a:ext cx="8229600" cy="4144963"/>
          </a:xfrm>
        </p:spPr>
        <p:txBody>
          <a:bodyPr/>
          <a:lstStyle/>
          <a:p>
            <a:pPr eaLnBrk="1" hangingPunct="1">
              <a:buClr>
                <a:schemeClr val="bg2"/>
              </a:buClr>
            </a:pPr>
            <a:r>
              <a:rPr lang="en-US" dirty="0" smtClean="0">
                <a:hlinkClick r:id="rId3"/>
              </a:rPr>
              <a:t>Travelers' Health CDC </a:t>
            </a:r>
            <a:endParaRPr lang="en-US" dirty="0" smtClean="0"/>
          </a:p>
          <a:p>
            <a:pPr eaLnBrk="1" hangingPunct="1"/>
            <a:r>
              <a:rPr lang="en-US" dirty="0" smtClean="0">
                <a:hlinkClick r:id="rId4"/>
              </a:rPr>
              <a:t>Healthy People 2010 (DHHS) </a:t>
            </a:r>
            <a:endParaRPr lang="en-US" dirty="0" smtClean="0"/>
          </a:p>
          <a:p>
            <a:pPr eaLnBrk="1" hangingPunct="1"/>
            <a:r>
              <a:rPr lang="en-US" dirty="0" smtClean="0">
                <a:hlinkClick r:id="rId5"/>
              </a:rPr>
              <a:t>Immunizationed.org</a:t>
            </a:r>
            <a:r>
              <a:rPr lang="en-US" dirty="0" smtClean="0"/>
              <a:t> </a:t>
            </a:r>
          </a:p>
          <a:p>
            <a:pPr eaLnBrk="1" hangingPunct="1"/>
            <a:r>
              <a:rPr lang="en-US" dirty="0" smtClean="0">
                <a:hlinkClick r:id="rId6"/>
              </a:rPr>
              <a:t>National Center for Farm Workers Health </a:t>
            </a:r>
            <a:endParaRPr lang="en-US" dirty="0" smtClean="0"/>
          </a:p>
          <a:p>
            <a:pPr eaLnBrk="1" hangingPunct="1"/>
            <a:endParaRPr lang="en-US" dirty="0" smtClean="0"/>
          </a:p>
        </p:txBody>
      </p:sp>
      <p:sp>
        <p:nvSpPr>
          <p:cNvPr id="4" name="TextBox 3"/>
          <p:cNvSpPr txBox="1"/>
          <p:nvPr/>
        </p:nvSpPr>
        <p:spPr>
          <a:xfrm>
            <a:off x="304800" y="5334000"/>
            <a:ext cx="8382000" cy="1077913"/>
          </a:xfrm>
          <a:prstGeom prst="rect">
            <a:avLst/>
          </a:prstGeom>
          <a:solidFill>
            <a:srgbClr val="700000"/>
          </a:solidFill>
        </p:spPr>
        <p:txBody>
          <a:bodyPr>
            <a:spAutoFit/>
          </a:bodyPr>
          <a:lstStyle/>
          <a:p>
            <a:pPr algn="ctr">
              <a:defRPr/>
            </a:pPr>
            <a:r>
              <a:rPr lang="en-US" sz="3200" dirty="0">
                <a:solidFill>
                  <a:schemeClr val="bg1"/>
                </a:solidFill>
                <a:latin typeface="+mn-lt"/>
              </a:rPr>
              <a:t>Patient asks if they need shots to go on a ‘Nile Cruise’ in Egypt</a:t>
            </a:r>
            <a:r>
              <a:rPr lang="en-US" sz="3200" dirty="0">
                <a:solidFill>
                  <a:srgbClr val="660000"/>
                </a:solidFill>
              </a:rPr>
              <a:t>.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Specialty Organization Sites</a:t>
            </a:r>
            <a:endParaRPr lang="en-US" dirty="0"/>
          </a:p>
        </p:txBody>
      </p:sp>
      <p:sp>
        <p:nvSpPr>
          <p:cNvPr id="27651" name="Content Placeholder 2"/>
          <p:cNvSpPr>
            <a:spLocks noGrp="1"/>
          </p:cNvSpPr>
          <p:nvPr>
            <p:ph idx="1"/>
          </p:nvPr>
        </p:nvSpPr>
        <p:spPr/>
        <p:txBody>
          <a:bodyPr/>
          <a:lstStyle/>
          <a:p>
            <a:r>
              <a:rPr lang="en-US" dirty="0" smtClean="0"/>
              <a:t>AAP sponsored website for patient education : </a:t>
            </a:r>
            <a:r>
              <a:rPr lang="en-US" dirty="0" smtClean="0">
                <a:hlinkClick r:id="rId3"/>
              </a:rPr>
              <a:t>www.healthychildren.org</a:t>
            </a:r>
            <a:endParaRPr lang="en-US" dirty="0"/>
          </a:p>
          <a:p>
            <a:pPr lvl="1"/>
            <a:r>
              <a:rPr lang="en-US" dirty="0" smtClean="0"/>
              <a:t>  </a:t>
            </a:r>
            <a:r>
              <a:rPr lang="en-US" sz="2400" dirty="0"/>
              <a:t>Topics </a:t>
            </a:r>
            <a:r>
              <a:rPr lang="en-US" sz="2400" dirty="0" smtClean="0"/>
              <a:t>reading level ~9</a:t>
            </a:r>
            <a:r>
              <a:rPr lang="en-US" sz="2400" baseline="30000" dirty="0" smtClean="0"/>
              <a:t>th</a:t>
            </a:r>
            <a:r>
              <a:rPr lang="en-US" sz="2400" dirty="0" smtClean="0"/>
              <a:t>  &amp; soon there will also be a version completely in Spanish.</a:t>
            </a:r>
          </a:p>
          <a:p>
            <a:r>
              <a:rPr lang="en-US" dirty="0" smtClean="0"/>
              <a:t>ACOG.org  Patient Education Pamphlets under Publications, reading level 6-7</a:t>
            </a:r>
            <a:r>
              <a:rPr lang="en-US" baseline="30000" dirty="0" smtClean="0"/>
              <a:t>th</a:t>
            </a:r>
            <a:r>
              <a:rPr lang="en-US" dirty="0" smtClean="0"/>
              <a:t> </a:t>
            </a:r>
          </a:p>
          <a:p>
            <a:r>
              <a:rPr lang="en-US" dirty="0" smtClean="0"/>
              <a:t>AACAP.org adolescent psych, nice resources.</a:t>
            </a:r>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Chronic Disease Specific Sites</a:t>
            </a:r>
          </a:p>
        </p:txBody>
      </p:sp>
      <p:sp>
        <p:nvSpPr>
          <p:cNvPr id="28675" name="Rectangle 3"/>
          <p:cNvSpPr>
            <a:spLocks noGrp="1" noChangeArrowheads="1"/>
          </p:cNvSpPr>
          <p:nvPr>
            <p:ph sz="half" idx="1"/>
          </p:nvPr>
        </p:nvSpPr>
        <p:spPr>
          <a:xfrm>
            <a:off x="381000" y="1905000"/>
            <a:ext cx="4419600" cy="4114800"/>
          </a:xfrm>
        </p:spPr>
        <p:txBody>
          <a:bodyPr/>
          <a:lstStyle/>
          <a:p>
            <a:pPr eaLnBrk="1" hangingPunct="1"/>
            <a:r>
              <a:rPr lang="en-US" dirty="0" smtClean="0">
                <a:hlinkClick r:id="rId3"/>
              </a:rPr>
              <a:t>American Diabetic Association </a:t>
            </a:r>
            <a:endParaRPr lang="en-US" dirty="0" smtClean="0"/>
          </a:p>
          <a:p>
            <a:pPr eaLnBrk="1" hangingPunct="1"/>
            <a:r>
              <a:rPr lang="en-US" dirty="0" smtClean="0">
                <a:hlinkClick r:id="rId4"/>
              </a:rPr>
              <a:t>American Lung Association</a:t>
            </a:r>
            <a:r>
              <a:rPr lang="en-US" dirty="0" smtClean="0"/>
              <a:t> </a:t>
            </a:r>
          </a:p>
          <a:p>
            <a:pPr eaLnBrk="1" hangingPunct="1"/>
            <a:r>
              <a:rPr lang="en-US" dirty="0" smtClean="0">
                <a:hlinkClick r:id="rId5"/>
              </a:rPr>
              <a:t>Arthritis Foundation Handouts</a:t>
            </a:r>
            <a:r>
              <a:rPr lang="en-US" dirty="0" smtClean="0"/>
              <a:t> </a:t>
            </a:r>
            <a:endParaRPr lang="en-US" sz="3200" dirty="0" smtClean="0"/>
          </a:p>
          <a:p>
            <a:pPr eaLnBrk="1" hangingPunct="1"/>
            <a:r>
              <a:rPr lang="en-US" dirty="0" smtClean="0">
                <a:hlinkClick r:id="rId6"/>
              </a:rPr>
              <a:t>American Academy Allergy, Asthma, and Immunology</a:t>
            </a:r>
            <a:r>
              <a:rPr lang="en-US" dirty="0" smtClean="0"/>
              <a:t> </a:t>
            </a:r>
          </a:p>
        </p:txBody>
      </p:sp>
      <p:sp>
        <p:nvSpPr>
          <p:cNvPr id="31749" name="Rectangle 5"/>
          <p:cNvSpPr>
            <a:spLocks noGrp="1" noChangeArrowheads="1"/>
          </p:cNvSpPr>
          <p:nvPr>
            <p:ph sz="half" idx="2"/>
          </p:nvPr>
        </p:nvSpPr>
        <p:spPr>
          <a:xfrm>
            <a:off x="5105400" y="2133600"/>
            <a:ext cx="3802063" cy="2895600"/>
          </a:xfrm>
        </p:spPr>
        <p:txBody>
          <a:bodyPr/>
          <a:lstStyle/>
          <a:p>
            <a:pPr eaLnBrk="1" hangingPunct="1">
              <a:lnSpc>
                <a:spcPct val="90000"/>
              </a:lnSpc>
            </a:pPr>
            <a:r>
              <a:rPr lang="en-US" sz="3200" dirty="0" smtClean="0"/>
              <a:t>What they have:</a:t>
            </a:r>
          </a:p>
          <a:p>
            <a:pPr lvl="1" eaLnBrk="1" hangingPunct="1">
              <a:lnSpc>
                <a:spcPct val="90000"/>
              </a:lnSpc>
            </a:pPr>
            <a:r>
              <a:rPr lang="en-US" sz="2800" dirty="0" smtClean="0"/>
              <a:t>Handouts</a:t>
            </a:r>
          </a:p>
          <a:p>
            <a:pPr lvl="1" eaLnBrk="1" hangingPunct="1">
              <a:lnSpc>
                <a:spcPct val="90000"/>
              </a:lnSpc>
            </a:pPr>
            <a:r>
              <a:rPr lang="en-US" sz="2800" dirty="0" smtClean="0"/>
              <a:t>Support groups</a:t>
            </a:r>
          </a:p>
          <a:p>
            <a:pPr lvl="1" eaLnBrk="1" hangingPunct="1">
              <a:lnSpc>
                <a:spcPct val="90000"/>
              </a:lnSpc>
            </a:pPr>
            <a:r>
              <a:rPr lang="en-US" sz="2800" dirty="0" smtClean="0"/>
              <a:t>Local chapter locations</a:t>
            </a:r>
          </a:p>
          <a:p>
            <a:pPr lvl="1" eaLnBrk="1" hangingPunct="1">
              <a:lnSpc>
                <a:spcPct val="90000"/>
              </a:lnSpc>
            </a:pPr>
            <a:r>
              <a:rPr lang="en-US" sz="2800" dirty="0" smtClean="0"/>
              <a:t>Discussion lists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2000"/>
                                        <p:tgtEl>
                                          <p:spTgt spid="317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9">
                                            <p:txEl>
                                              <p:pRg st="1" end="1"/>
                                            </p:txEl>
                                          </p:spTgt>
                                        </p:tgtEl>
                                        <p:attrNameLst>
                                          <p:attrName>style.visibility</p:attrName>
                                        </p:attrNameLst>
                                      </p:cBhvr>
                                      <p:to>
                                        <p:strVal val="visible"/>
                                      </p:to>
                                    </p:set>
                                    <p:animEffect transition="in" filter="fade">
                                      <p:cBhvr>
                                        <p:cTn id="10" dur="2000"/>
                                        <p:tgtEl>
                                          <p:spTgt spid="3174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9">
                                            <p:txEl>
                                              <p:pRg st="2" end="2"/>
                                            </p:txEl>
                                          </p:spTgt>
                                        </p:tgtEl>
                                        <p:attrNameLst>
                                          <p:attrName>style.visibility</p:attrName>
                                        </p:attrNameLst>
                                      </p:cBhvr>
                                      <p:to>
                                        <p:strVal val="visible"/>
                                      </p:to>
                                    </p:set>
                                    <p:animEffect transition="in" filter="fade">
                                      <p:cBhvr>
                                        <p:cTn id="13" dur="2000"/>
                                        <p:tgtEl>
                                          <p:spTgt spid="3174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9">
                                            <p:txEl>
                                              <p:pRg st="3" end="3"/>
                                            </p:txEl>
                                          </p:spTgt>
                                        </p:tgtEl>
                                        <p:attrNameLst>
                                          <p:attrName>style.visibility</p:attrName>
                                        </p:attrNameLst>
                                      </p:cBhvr>
                                      <p:to>
                                        <p:strVal val="visible"/>
                                      </p:to>
                                    </p:set>
                                    <p:animEffect transition="in" filter="fade">
                                      <p:cBhvr>
                                        <p:cTn id="16" dur="2000"/>
                                        <p:tgtEl>
                                          <p:spTgt spid="3174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49">
                                            <p:txEl>
                                              <p:pRg st="4" end="4"/>
                                            </p:txEl>
                                          </p:spTgt>
                                        </p:tgtEl>
                                        <p:attrNameLst>
                                          <p:attrName>style.visibility</p:attrName>
                                        </p:attrNameLst>
                                      </p:cBhvr>
                                      <p:to>
                                        <p:strVal val="visible"/>
                                      </p:to>
                                    </p:set>
                                    <p:animEffect transition="in" filter="fade">
                                      <p:cBhvr>
                                        <p:cTn id="19" dur="2000"/>
                                        <p:tgtEl>
                                          <p:spTgt spid="31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411"/>
            <a:ext cx="8229600" cy="609600"/>
          </a:xfrm>
        </p:spPr>
        <p:txBody>
          <a:bodyPr/>
          <a:lstStyle/>
          <a:p>
            <a:r>
              <a:rPr lang="en-US" dirty="0" smtClean="0"/>
              <a:t>Social Media Sites for Pt Ed</a:t>
            </a:r>
            <a:endParaRPr lang="en-US" dirty="0"/>
          </a:p>
        </p:txBody>
      </p:sp>
      <p:sp>
        <p:nvSpPr>
          <p:cNvPr id="6" name="TextBox 5"/>
          <p:cNvSpPr txBox="1"/>
          <p:nvPr/>
        </p:nvSpPr>
        <p:spPr>
          <a:xfrm>
            <a:off x="609600" y="6359899"/>
            <a:ext cx="8534400" cy="707886"/>
          </a:xfrm>
          <a:prstGeom prst="rect">
            <a:avLst/>
          </a:prstGeom>
          <a:noFill/>
        </p:spPr>
        <p:txBody>
          <a:bodyPr wrap="square" rtlCol="0">
            <a:spAutoFit/>
          </a:bodyPr>
          <a:lstStyle/>
          <a:p>
            <a:r>
              <a:rPr lang="en-US" sz="2000" dirty="0"/>
              <a:t>Diabetes Hands Foundation. </a:t>
            </a:r>
            <a:r>
              <a:rPr lang="en-US" sz="2000" u="sng" dirty="0">
                <a:hlinkClick r:id="rId2"/>
              </a:rPr>
              <a:t>http://www.tudiabetes.org</a:t>
            </a:r>
            <a:endParaRPr lang="en-US" sz="2000" dirty="0"/>
          </a:p>
          <a:p>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05000"/>
            <a:ext cx="6413500" cy="434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486400" y="2514600"/>
            <a:ext cx="33528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Social Media for Chronic </a:t>
            </a:r>
            <a:r>
              <a:rPr lang="en-US" sz="3200" dirty="0"/>
              <a:t>disease </a:t>
            </a:r>
          </a:p>
          <a:p>
            <a:pPr marL="285750" indent="-285750">
              <a:buFont typeface="Arial" pitchFamily="34" charset="0"/>
              <a:buChar char="•"/>
            </a:pPr>
            <a:r>
              <a:rPr lang="en-US" sz="3200" dirty="0"/>
              <a:t>Awareness</a:t>
            </a:r>
          </a:p>
          <a:p>
            <a:pPr marL="285750" indent="-285750">
              <a:buFont typeface="Arial" pitchFamily="34" charset="0"/>
              <a:buChar char="•"/>
            </a:pPr>
            <a:r>
              <a:rPr lang="en-US" sz="3200" dirty="0"/>
              <a:t>Support</a:t>
            </a:r>
          </a:p>
          <a:p>
            <a:pPr marL="285750" indent="-285750">
              <a:buFont typeface="Arial" pitchFamily="34" charset="0"/>
              <a:buChar char="•"/>
            </a:pPr>
            <a:r>
              <a:rPr lang="en-US" sz="3200" dirty="0"/>
              <a:t>Education</a:t>
            </a:r>
          </a:p>
        </p:txBody>
      </p:sp>
    </p:spTree>
    <p:extLst>
      <p:ext uri="{BB962C8B-B14F-4D97-AF65-F5344CB8AC3E}">
        <p14:creationId xmlns:p14="http://schemas.microsoft.com/office/powerpoint/2010/main" val="102383554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Curated Medical Social Media Sites </a:t>
            </a:r>
            <a:endParaRPr lang="en-US" dirty="0"/>
          </a:p>
        </p:txBody>
      </p:sp>
      <p:sp>
        <p:nvSpPr>
          <p:cNvPr id="5" name="Content Placeholder 4"/>
          <p:cNvSpPr>
            <a:spLocks noGrp="1"/>
          </p:cNvSpPr>
          <p:nvPr>
            <p:ph idx="1"/>
          </p:nvPr>
        </p:nvSpPr>
        <p:spPr/>
        <p:txBody>
          <a:bodyPr/>
          <a:lstStyle/>
          <a:p>
            <a:r>
              <a:rPr lang="en-US" dirty="0">
                <a:hlinkClick r:id="rId3"/>
              </a:rPr>
              <a:t>http://www.webicina.com/?</a:t>
            </a:r>
            <a:r>
              <a:rPr lang="en-US" dirty="0" smtClean="0">
                <a:hlinkClick r:id="rId3"/>
              </a:rPr>
              <a:t>select=patient</a:t>
            </a:r>
            <a:r>
              <a:rPr lang="en-US" dirty="0" smtClean="0"/>
              <a:t>  </a:t>
            </a:r>
            <a:endParaRPr lang="en-US" dirty="0"/>
          </a:p>
        </p:txBody>
      </p:sp>
      <p:pic>
        <p:nvPicPr>
          <p:cNvPr id="102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053" y="2610288"/>
            <a:ext cx="72517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29438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Selecting Web Sites</a:t>
            </a:r>
          </a:p>
        </p:txBody>
      </p:sp>
      <p:sp>
        <p:nvSpPr>
          <p:cNvPr id="29699" name="Rectangle 3"/>
          <p:cNvSpPr>
            <a:spLocks noGrp="1" noChangeArrowheads="1"/>
          </p:cNvSpPr>
          <p:nvPr>
            <p:ph idx="1"/>
          </p:nvPr>
        </p:nvSpPr>
        <p:spPr/>
        <p:txBody>
          <a:bodyPr/>
          <a:lstStyle/>
          <a:p>
            <a:pPr eaLnBrk="1" hangingPunct="1"/>
            <a:r>
              <a:rPr lang="en-US" dirty="0" smtClean="0"/>
              <a:t>Reviewing a site </a:t>
            </a:r>
          </a:p>
          <a:p>
            <a:pPr lvl="1" eaLnBrk="1" hangingPunct="1"/>
            <a:r>
              <a:rPr lang="en-US" dirty="0" smtClean="0"/>
              <a:t>ease of use </a:t>
            </a:r>
          </a:p>
          <a:p>
            <a:pPr lvl="1" eaLnBrk="1" hangingPunct="1"/>
            <a:r>
              <a:rPr lang="en-US" dirty="0" smtClean="0"/>
              <a:t>quality of handouts/videos/images</a:t>
            </a:r>
          </a:p>
          <a:p>
            <a:pPr lvl="1" eaLnBrk="1" hangingPunct="1"/>
            <a:r>
              <a:rPr lang="en-US" dirty="0" smtClean="0"/>
              <a:t>number of available topics</a:t>
            </a:r>
          </a:p>
          <a:p>
            <a:pPr lvl="1" eaLnBrk="1" hangingPunct="1"/>
            <a:r>
              <a:rPr lang="en-US" dirty="0" smtClean="0"/>
              <a:t>type of patients/handouts</a:t>
            </a:r>
          </a:p>
          <a:p>
            <a:pPr lvl="1" eaLnBrk="1" hangingPunct="1"/>
            <a:r>
              <a:rPr lang="en-US" dirty="0" smtClean="0"/>
              <a:t>whether you might use this site</a:t>
            </a:r>
          </a:p>
          <a:p>
            <a:pPr lvl="1" eaLnBrk="1" hangingPunct="1"/>
            <a:r>
              <a:rPr lang="en-US" dirty="0" smtClean="0"/>
              <a:t>Bookmark the site</a:t>
            </a:r>
          </a:p>
          <a:p>
            <a:pPr lvl="1" eaLnBrk="1" hangingPunct="1"/>
            <a:r>
              <a:rPr lang="en-US" dirty="0" smtClean="0"/>
              <a:t>Make a handout with recommended web sites to give to patients</a:t>
            </a:r>
          </a:p>
          <a:p>
            <a:pPr lvl="1" eaLnBrk="1" hangingPunct="1">
              <a:buFontTx/>
              <a:buNone/>
            </a:pPr>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p:txBody>
          <a:bodyPr/>
          <a:lstStyle/>
          <a:p>
            <a:r>
              <a:rPr lang="en-US" dirty="0" smtClean="0"/>
              <a:t>Build lists of links for clinic patient population</a:t>
            </a:r>
          </a:p>
          <a:p>
            <a:r>
              <a:rPr lang="en-US" dirty="0" smtClean="0"/>
              <a:t>Channels in YouTube (ask if patient has a computer at home, internet connection, speakers,…)</a:t>
            </a:r>
          </a:p>
          <a:p>
            <a:r>
              <a:rPr lang="en-US" dirty="0" smtClean="0"/>
              <a:t>Email links to patients with questions or for further explanation</a:t>
            </a:r>
          </a:p>
          <a:p>
            <a:endParaRPr lang="en-US" dirty="0"/>
          </a:p>
        </p:txBody>
      </p:sp>
    </p:spTree>
    <p:extLst>
      <p:ext uri="{BB962C8B-B14F-4D97-AF65-F5344CB8AC3E}">
        <p14:creationId xmlns:p14="http://schemas.microsoft.com/office/powerpoint/2010/main" val="233953631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95925"/>
            <a:ext cx="7772400" cy="1362075"/>
          </a:xfrm>
        </p:spPr>
        <p:txBody>
          <a:bodyPr/>
          <a:lstStyle/>
          <a:p>
            <a:r>
              <a:rPr lang="en-US" dirty="0" smtClean="0"/>
              <a:t>Mobile Apps for Patient Ed</a:t>
            </a:r>
            <a:endParaRPr lang="en-US" dirty="0"/>
          </a:p>
        </p:txBody>
      </p:sp>
      <p:sp>
        <p:nvSpPr>
          <p:cNvPr id="5" name="Text Placeholder 4"/>
          <p:cNvSpPr>
            <a:spLocks noGrp="1"/>
          </p:cNvSpPr>
          <p:nvPr>
            <p:ph type="body"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716" y="1066800"/>
            <a:ext cx="5790069"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167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Literacy</a:t>
            </a:r>
            <a:endParaRPr lang="en-US" dirty="0"/>
          </a:p>
        </p:txBody>
      </p:sp>
      <p:sp>
        <p:nvSpPr>
          <p:cNvPr id="7171" name="Content Placeholder 2"/>
          <p:cNvSpPr>
            <a:spLocks noGrp="1"/>
          </p:cNvSpPr>
          <p:nvPr>
            <p:ph idx="1"/>
          </p:nvPr>
        </p:nvSpPr>
        <p:spPr/>
        <p:txBody>
          <a:bodyPr/>
          <a:lstStyle/>
          <a:p>
            <a:pPr>
              <a:buFontTx/>
              <a:buNone/>
            </a:pPr>
            <a:r>
              <a:rPr lang="en-US" smtClean="0"/>
              <a:t>According to the National Assessment of Adult Literacy:</a:t>
            </a:r>
          </a:p>
          <a:p>
            <a:r>
              <a:rPr lang="en-US" smtClean="0"/>
              <a:t>Only 12% of adults have Proficient health literacy. </a:t>
            </a:r>
          </a:p>
          <a:p>
            <a:r>
              <a:rPr lang="en-US" smtClean="0"/>
              <a:t>9 out of 10 adults may lack the skills needed to manage their health and prevent disease.  </a:t>
            </a:r>
          </a:p>
          <a:p>
            <a:r>
              <a:rPr lang="en-US" smtClean="0"/>
              <a:t>14% of adults (30 million people) have Below Basic health literacy. </a:t>
            </a:r>
          </a:p>
          <a:p>
            <a:endParaRPr lang="en-US"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Mobile Apps with Patients</a:t>
            </a:r>
            <a:endParaRPr lang="en-US" dirty="0"/>
          </a:p>
        </p:txBody>
      </p:sp>
      <p:sp>
        <p:nvSpPr>
          <p:cNvPr id="7" name="Content Placeholder 6"/>
          <p:cNvSpPr>
            <a:spLocks noGrp="1"/>
          </p:cNvSpPr>
          <p:nvPr>
            <p:ph idx="1"/>
          </p:nvPr>
        </p:nvSpPr>
        <p:spPr/>
        <p:txBody>
          <a:bodyPr/>
          <a:lstStyle/>
          <a:p>
            <a:r>
              <a:rPr lang="en-US" dirty="0" smtClean="0"/>
              <a:t>Larger screen devices better than smartphones</a:t>
            </a:r>
          </a:p>
          <a:p>
            <a:r>
              <a:rPr lang="en-US" dirty="0" smtClean="0"/>
              <a:t>Interactive anatomical illustrations </a:t>
            </a:r>
            <a:r>
              <a:rPr lang="en-US" dirty="0"/>
              <a:t>that can be emailed to </a:t>
            </a:r>
            <a:r>
              <a:rPr lang="en-US" dirty="0" smtClean="0"/>
              <a:t>patient instead of models </a:t>
            </a:r>
          </a:p>
          <a:p>
            <a:r>
              <a:rPr lang="en-US" dirty="0" smtClean="0"/>
              <a:t>Animations of conditions, like asthma, murmurs</a:t>
            </a:r>
          </a:p>
          <a:p>
            <a:r>
              <a:rPr lang="en-US" dirty="0" smtClean="0"/>
              <a:t>Video demonstrations of skills at fingertips</a:t>
            </a:r>
          </a:p>
          <a:p>
            <a:endParaRPr lang="en-US" dirty="0"/>
          </a:p>
        </p:txBody>
      </p:sp>
    </p:spTree>
    <p:extLst>
      <p:ext uri="{BB962C8B-B14F-4D97-AF65-F5344CB8AC3E}">
        <p14:creationId xmlns:p14="http://schemas.microsoft.com/office/powerpoint/2010/main" val="243822324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Prescribing Mobile Apps</a:t>
            </a:r>
            <a:endParaRPr lang="en-US" dirty="0"/>
          </a:p>
        </p:txBody>
      </p:sp>
      <p:sp>
        <p:nvSpPr>
          <p:cNvPr id="3" name="Content Placeholder 2"/>
          <p:cNvSpPr>
            <a:spLocks noGrp="1"/>
          </p:cNvSpPr>
          <p:nvPr>
            <p:ph idx="1"/>
          </p:nvPr>
        </p:nvSpPr>
        <p:spPr>
          <a:xfrm>
            <a:off x="304800" y="1981200"/>
            <a:ext cx="8229600" cy="4144963"/>
          </a:xfrm>
        </p:spPr>
        <p:txBody>
          <a:bodyPr/>
          <a:lstStyle/>
          <a:p>
            <a:r>
              <a:rPr lang="en-US" dirty="0" smtClean="0"/>
              <a:t>If the patient has a smartphone or tablet, recommend apps for:</a:t>
            </a:r>
          </a:p>
          <a:p>
            <a:pPr lvl="1"/>
            <a:r>
              <a:rPr lang="en-US" dirty="0" smtClean="0"/>
              <a:t>Medical </a:t>
            </a:r>
            <a:r>
              <a:rPr lang="en-US" dirty="0"/>
              <a:t>reference</a:t>
            </a:r>
          </a:p>
          <a:p>
            <a:pPr lvl="1"/>
            <a:r>
              <a:rPr lang="en-US" dirty="0"/>
              <a:t>Health and fitness</a:t>
            </a:r>
          </a:p>
          <a:p>
            <a:pPr lvl="1"/>
            <a:r>
              <a:rPr lang="en-US" dirty="0"/>
              <a:t>Personal health record</a:t>
            </a:r>
          </a:p>
          <a:p>
            <a:pPr lvl="1"/>
            <a:r>
              <a:rPr lang="en-US" dirty="0"/>
              <a:t>Medical social media</a:t>
            </a:r>
          </a:p>
          <a:p>
            <a:pPr lvl="1"/>
            <a:r>
              <a:rPr lang="en-US" dirty="0"/>
              <a:t>Monitor and manage illness </a:t>
            </a:r>
          </a:p>
          <a:p>
            <a:endParaRPr lang="en-US" dirty="0"/>
          </a:p>
        </p:txBody>
      </p:sp>
      <p:pic>
        <p:nvPicPr>
          <p:cNvPr id="4" name="Picture 6" descr="http://img.scoop.it/fGzw2xKkA9NHM_gquwc_MTl72eJkfbmt4t8yenImKBVaiQDB_Rd1H6kmuBWtceBJ"/>
          <p:cNvPicPr>
            <a:picLocks noChangeAspect="1" noChangeArrowheads="1"/>
          </p:cNvPicPr>
          <p:nvPr/>
        </p:nvPicPr>
        <p:blipFill>
          <a:blip r:embed="rId3" cstate="print"/>
          <a:srcRect/>
          <a:stretch>
            <a:fillRect/>
          </a:stretch>
        </p:blipFill>
        <p:spPr bwMode="auto">
          <a:xfrm>
            <a:off x="4572000" y="2667000"/>
            <a:ext cx="4286250" cy="222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658" y="5788965"/>
            <a:ext cx="8532592" cy="523220"/>
          </a:xfrm>
          <a:prstGeom prst="rect">
            <a:avLst/>
          </a:prstGeom>
          <a:noFill/>
        </p:spPr>
        <p:txBody>
          <a:bodyPr wrap="none" rtlCol="0">
            <a:spAutoFit/>
          </a:bodyPr>
          <a:lstStyle/>
          <a:p>
            <a:r>
              <a:rPr lang="en-US" sz="2800" b="1" dirty="0" smtClean="0"/>
              <a:t>What apps are you using for your own health</a:t>
            </a:r>
            <a:r>
              <a:rPr lang="en-US" sz="2800" b="1" dirty="0"/>
              <a:t> </a:t>
            </a:r>
            <a:r>
              <a:rPr lang="en-US" sz="2800" b="1" dirty="0" smtClean="0"/>
              <a:t>or fitness?</a:t>
            </a:r>
            <a:endParaRPr lang="en-US" sz="2800" b="1" dirty="0"/>
          </a:p>
        </p:txBody>
      </p:sp>
    </p:spTree>
    <p:extLst>
      <p:ext uri="{BB962C8B-B14F-4D97-AF65-F5344CB8AC3E}">
        <p14:creationId xmlns:p14="http://schemas.microsoft.com/office/powerpoint/2010/main" val="203831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dirty="0" smtClean="0"/>
              <a:t>Assessing Quality and Usefulness</a:t>
            </a:r>
            <a:endParaRPr lang="en-US" dirty="0"/>
          </a:p>
        </p:txBody>
      </p:sp>
      <p:sp>
        <p:nvSpPr>
          <p:cNvPr id="3" name="Content Placeholder 2"/>
          <p:cNvSpPr>
            <a:spLocks noGrp="1"/>
          </p:cNvSpPr>
          <p:nvPr>
            <p:ph idx="1"/>
          </p:nvPr>
        </p:nvSpPr>
        <p:spPr>
          <a:xfrm>
            <a:off x="457200" y="1676400"/>
            <a:ext cx="8229600" cy="4144963"/>
          </a:xfrm>
        </p:spPr>
        <p:txBody>
          <a:bodyPr/>
          <a:lstStyle/>
          <a:p>
            <a:r>
              <a:rPr lang="en-US" dirty="0" smtClean="0"/>
              <a:t>iTunes does not discriminate medical apps into categories </a:t>
            </a:r>
          </a:p>
          <a:p>
            <a:r>
              <a:rPr lang="en-US" dirty="0" smtClean="0"/>
              <a:t>Hundreds of apps for patients vs healthcare professionals - Search ‘diabetes’ get 600 apps</a:t>
            </a:r>
          </a:p>
          <a:p>
            <a:r>
              <a:rPr lang="en-US" dirty="0" smtClean="0"/>
              <a:t>Check Dx organizations for reviewed apps</a:t>
            </a:r>
          </a:p>
          <a:p>
            <a:r>
              <a:rPr lang="en-US" dirty="0" smtClean="0"/>
              <a:t>New effort to curate med apps like HON code, </a:t>
            </a:r>
            <a:r>
              <a:rPr lang="en-US" dirty="0" smtClean="0">
                <a:hlinkClick r:id="rId3"/>
              </a:rPr>
              <a:t>http</a:t>
            </a:r>
            <a:r>
              <a:rPr lang="en-US" dirty="0">
                <a:hlinkClick r:id="rId3"/>
              </a:rPr>
              <a:t>://www.happtique.com</a:t>
            </a:r>
            <a:r>
              <a:rPr lang="en-US" dirty="0" smtClean="0">
                <a:hlinkClick r:id="rId3"/>
              </a:rPr>
              <a:t>/</a:t>
            </a:r>
            <a:r>
              <a:rPr lang="en-US" dirty="0" smtClean="0"/>
              <a:t> </a:t>
            </a:r>
          </a:p>
          <a:p>
            <a:r>
              <a:rPr lang="en-US" dirty="0" smtClean="0"/>
              <a:t>New </a:t>
            </a:r>
            <a:r>
              <a:rPr lang="en-US" dirty="0" smtClean="0">
                <a:hlinkClick r:id="rId4"/>
              </a:rPr>
              <a:t>www.medicalappjournal.com</a:t>
            </a:r>
            <a:r>
              <a:rPr lang="en-US" dirty="0" smtClean="0"/>
              <a:t> reviews</a:t>
            </a:r>
            <a:endParaRPr lang="en-US" dirty="0"/>
          </a:p>
        </p:txBody>
      </p:sp>
      <p:sp>
        <p:nvSpPr>
          <p:cNvPr id="4" name="TextBox 3"/>
          <p:cNvSpPr txBox="1"/>
          <p:nvPr/>
        </p:nvSpPr>
        <p:spPr>
          <a:xfrm>
            <a:off x="304800" y="6172200"/>
            <a:ext cx="8686800" cy="400110"/>
          </a:xfrm>
          <a:prstGeom prst="rect">
            <a:avLst/>
          </a:prstGeom>
          <a:noFill/>
        </p:spPr>
        <p:txBody>
          <a:bodyPr wrap="square" rtlCol="0">
            <a:spAutoFit/>
          </a:bodyPr>
          <a:lstStyle/>
          <a:p>
            <a:r>
              <a:rPr lang="en-US" sz="2000" dirty="0" smtClean="0"/>
              <a:t>Peck, Andrea. A solution to app overload.  </a:t>
            </a:r>
            <a:r>
              <a:rPr lang="en-US" sz="2000" i="1" dirty="0" smtClean="0"/>
              <a:t>Medical Economics.  Dec 25, 2011. </a:t>
            </a:r>
            <a:endParaRPr lang="en-US" sz="2000" dirty="0"/>
          </a:p>
        </p:txBody>
      </p:sp>
    </p:spTree>
    <p:extLst>
      <p:ext uri="{BB962C8B-B14F-4D97-AF65-F5344CB8AC3E}">
        <p14:creationId xmlns:p14="http://schemas.microsoft.com/office/powerpoint/2010/main" val="393861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Keeping up with Medical Apps</a:t>
            </a:r>
          </a:p>
        </p:txBody>
      </p:sp>
      <p:sp>
        <p:nvSpPr>
          <p:cNvPr id="45059" name="Content Placeholder 2"/>
          <p:cNvSpPr>
            <a:spLocks noGrp="1"/>
          </p:cNvSpPr>
          <p:nvPr>
            <p:ph idx="1"/>
          </p:nvPr>
        </p:nvSpPr>
        <p:spPr/>
        <p:txBody>
          <a:bodyPr/>
          <a:lstStyle/>
          <a:p>
            <a:pPr eaLnBrk="1" hangingPunct="1"/>
            <a:endParaRPr lang="en-US" smtClean="0"/>
          </a:p>
        </p:txBody>
      </p:sp>
      <p:sp>
        <p:nvSpPr>
          <p:cNvPr id="4" name="Date Placeholder 3"/>
          <p:cNvSpPr>
            <a:spLocks noGrp="1"/>
          </p:cNvSpPr>
          <p:nvPr>
            <p:ph type="dt" sz="quarter" idx="10"/>
          </p:nvPr>
        </p:nvSpPr>
        <p:spPr/>
        <p:txBody>
          <a:bodyPr/>
          <a:lstStyle/>
          <a:p>
            <a:pPr>
              <a:defRPr/>
            </a:pPr>
            <a:r>
              <a:rPr lang="en-US" smtClean="0"/>
              <a:t>Summer 2012</a:t>
            </a:r>
            <a:endParaRPr lang="en-US"/>
          </a:p>
        </p:txBody>
      </p:sp>
      <p:sp>
        <p:nvSpPr>
          <p:cNvPr id="5" name="Slide Number Placeholder 4"/>
          <p:cNvSpPr>
            <a:spLocks noGrp="1"/>
          </p:cNvSpPr>
          <p:nvPr>
            <p:ph type="sldNum" sz="quarter" idx="12"/>
          </p:nvPr>
        </p:nvSpPr>
        <p:spPr/>
        <p:txBody>
          <a:bodyPr/>
          <a:lstStyle/>
          <a:p>
            <a:pPr>
              <a:defRPr/>
            </a:pPr>
            <a:fld id="{74EE4FBB-9186-4DAA-895B-6F7D1FA95F4B}" type="slidenum">
              <a:rPr lang="en-US" smtClean="0"/>
              <a:pPr>
                <a:defRPr/>
              </a:pPr>
              <a:t>53</a:t>
            </a:fld>
            <a:endParaRPr lang="en-US"/>
          </a:p>
        </p:txBody>
      </p:sp>
      <p:pic>
        <p:nvPicPr>
          <p:cNvPr id="4506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 y="2057400"/>
            <a:ext cx="8153400" cy="397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3" name="TextBox 5"/>
          <p:cNvSpPr txBox="1">
            <a:spLocks noChangeArrowheads="1"/>
          </p:cNvSpPr>
          <p:nvPr/>
        </p:nvSpPr>
        <p:spPr bwMode="auto">
          <a:xfrm>
            <a:off x="2933700" y="60960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iMedicalApps.com</a:t>
            </a:r>
          </a:p>
        </p:txBody>
      </p:sp>
    </p:spTree>
    <p:extLst>
      <p:ext uri="{BB962C8B-B14F-4D97-AF65-F5344CB8AC3E}">
        <p14:creationId xmlns:p14="http://schemas.microsoft.com/office/powerpoint/2010/main" val="213248536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for Patient Education</a:t>
            </a:r>
            <a:endParaRPr lang="en-US" dirty="0"/>
          </a:p>
        </p:txBody>
      </p:sp>
      <p:sp>
        <p:nvSpPr>
          <p:cNvPr id="4" name="Content Placeholder 3"/>
          <p:cNvSpPr>
            <a:spLocks noGrp="1"/>
          </p:cNvSpPr>
          <p:nvPr>
            <p:ph idx="1"/>
          </p:nvPr>
        </p:nvSpPr>
        <p:spPr/>
        <p:txBody>
          <a:bodyPr/>
          <a:lstStyle/>
          <a:p>
            <a:endParaRPr lang="en-US"/>
          </a:p>
        </p:txBody>
      </p:sp>
      <p:sp>
        <p:nvSpPr>
          <p:cNvPr id="5" name="TextBox 4"/>
          <p:cNvSpPr txBox="1"/>
          <p:nvPr/>
        </p:nvSpPr>
        <p:spPr>
          <a:xfrm>
            <a:off x="3673868" y="6400800"/>
            <a:ext cx="1765227" cy="461665"/>
          </a:xfrm>
          <a:prstGeom prst="rect">
            <a:avLst/>
          </a:prstGeom>
          <a:noFill/>
        </p:spPr>
        <p:txBody>
          <a:bodyPr wrap="none" rtlCol="0">
            <a:spAutoFit/>
          </a:bodyPr>
          <a:lstStyle/>
          <a:p>
            <a:r>
              <a:rPr lang="en-US" dirty="0" smtClean="0"/>
              <a:t>See Handout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85" y="1981200"/>
            <a:ext cx="861079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5102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DrawMD</a:t>
            </a:r>
            <a:r>
              <a:rPr lang="en-US" dirty="0" smtClean="0"/>
              <a:t> Demo</a:t>
            </a:r>
            <a:endParaRPr lang="en-US" dirty="0"/>
          </a:p>
        </p:txBody>
      </p:sp>
      <p:sp>
        <p:nvSpPr>
          <p:cNvPr id="5" name="TextBox 4"/>
          <p:cNvSpPr txBox="1"/>
          <p:nvPr/>
        </p:nvSpPr>
        <p:spPr>
          <a:xfrm>
            <a:off x="1066800" y="6269620"/>
            <a:ext cx="6629400" cy="369332"/>
          </a:xfrm>
          <a:prstGeom prst="rect">
            <a:avLst/>
          </a:prstGeom>
          <a:noFill/>
        </p:spPr>
        <p:txBody>
          <a:bodyPr wrap="square" rtlCol="0">
            <a:spAutoFit/>
          </a:bodyPr>
          <a:lstStyle/>
          <a:p>
            <a:pPr algn="ctr"/>
            <a:r>
              <a:rPr lang="en-US" sz="1800" dirty="0">
                <a:hlinkClick r:id="rId3"/>
              </a:rPr>
              <a:t>http://</a:t>
            </a:r>
            <a:r>
              <a:rPr lang="en-US" sz="1800" dirty="0" smtClean="0">
                <a:hlinkClick r:id="rId3"/>
              </a:rPr>
              <a:t>www.youtube.com/watch?v=OcV2A85tln0</a:t>
            </a:r>
            <a:r>
              <a:rPr lang="en-US" sz="1800" dirty="0" smtClean="0"/>
              <a:t> </a:t>
            </a:r>
            <a:endParaRPr lang="en-US" sz="1800" dirty="0"/>
          </a:p>
        </p:txBody>
      </p:sp>
      <p:pic>
        <p:nvPicPr>
          <p:cNvPr id="6" name="OcV2A85tln0?version=2&amp;hl=en_US&amp;rel=0"/>
          <p:cNvPicPr>
            <a:picLocks noGrp="1" noRot="1" noChangeAspect="1"/>
          </p:cNvPicPr>
          <p:nvPr>
            <p:ph idx="1"/>
            <a:videoFile r:link="rId1"/>
          </p:nvPr>
        </p:nvPicPr>
        <p:blipFill>
          <a:blip r:embed="rId4" cstate="print"/>
          <a:stretch>
            <a:fillRect/>
          </a:stretch>
        </p:blipFill>
        <p:spPr>
          <a:xfrm>
            <a:off x="1752600" y="2133600"/>
            <a:ext cx="5384800" cy="4038600"/>
          </a:xfrm>
          <a:prstGeom prst="rect">
            <a:avLst/>
          </a:prstGeom>
        </p:spPr>
      </p:pic>
    </p:spTree>
    <p:extLst>
      <p:ext uri="{BB962C8B-B14F-4D97-AF65-F5344CB8AC3E}">
        <p14:creationId xmlns:p14="http://schemas.microsoft.com/office/powerpoint/2010/main" val="186068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Mobile Apps Mature</a:t>
            </a:r>
            <a:endParaRPr lang="en-US" dirty="0"/>
          </a:p>
        </p:txBody>
      </p:sp>
      <p:sp>
        <p:nvSpPr>
          <p:cNvPr id="3" name="Content Placeholder 2"/>
          <p:cNvSpPr>
            <a:spLocks noGrp="1"/>
          </p:cNvSpPr>
          <p:nvPr>
            <p:ph idx="1"/>
          </p:nvPr>
        </p:nvSpPr>
        <p:spPr/>
        <p:txBody>
          <a:bodyPr/>
          <a:lstStyle/>
          <a:p>
            <a:r>
              <a:rPr lang="en-US" dirty="0" smtClean="0"/>
              <a:t>Learn from your patients</a:t>
            </a:r>
          </a:p>
          <a:p>
            <a:r>
              <a:rPr lang="en-US" dirty="0"/>
              <a:t>Learn from </a:t>
            </a:r>
            <a:r>
              <a:rPr lang="en-US" dirty="0" smtClean="0"/>
              <a:t>students and peers</a:t>
            </a:r>
            <a:endParaRPr lang="en-US" dirty="0"/>
          </a:p>
          <a:p>
            <a:r>
              <a:rPr lang="en-US" dirty="0" smtClean="0"/>
              <a:t>Ask what apps they find helpful</a:t>
            </a:r>
          </a:p>
          <a:p>
            <a:r>
              <a:rPr lang="en-US" dirty="0" smtClean="0"/>
              <a:t>Include mobile apps recommendations into CME sessions on disease topics</a:t>
            </a:r>
          </a:p>
          <a:p>
            <a:r>
              <a:rPr lang="en-US" dirty="0" smtClean="0"/>
              <a:t>Watch for more efforts to curate medical apps</a:t>
            </a:r>
          </a:p>
          <a:p>
            <a:endParaRPr lang="en-US" dirty="0" smtClean="0"/>
          </a:p>
        </p:txBody>
      </p:sp>
    </p:spTree>
    <p:extLst>
      <p:ext uri="{BB962C8B-B14F-4D97-AF65-F5344CB8AC3E}">
        <p14:creationId xmlns:p14="http://schemas.microsoft.com/office/powerpoint/2010/main" val="314319936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More on Considerations</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609600"/>
          </a:xfrm>
        </p:spPr>
        <p:txBody>
          <a:bodyPr/>
          <a:lstStyle/>
          <a:p>
            <a:pPr eaLnBrk="1" hangingPunct="1">
              <a:defRPr/>
            </a:pPr>
            <a:r>
              <a:rPr lang="en-US" dirty="0" smtClean="0"/>
              <a:t>Scary Reading Statistics</a:t>
            </a:r>
            <a:endParaRPr lang="en-US" dirty="0"/>
          </a:p>
        </p:txBody>
      </p:sp>
      <p:sp>
        <p:nvSpPr>
          <p:cNvPr id="32771" name="Content Placeholder 2"/>
          <p:cNvSpPr>
            <a:spLocks noGrp="1"/>
          </p:cNvSpPr>
          <p:nvPr>
            <p:ph idx="1"/>
          </p:nvPr>
        </p:nvSpPr>
        <p:spPr>
          <a:xfrm>
            <a:off x="457200" y="1752600"/>
            <a:ext cx="8229600" cy="4525963"/>
          </a:xfrm>
        </p:spPr>
        <p:txBody>
          <a:bodyPr/>
          <a:lstStyle/>
          <a:p>
            <a:pPr eaLnBrk="1" hangingPunct="1"/>
            <a:r>
              <a:rPr lang="en-US" sz="2600" dirty="0" smtClean="0"/>
              <a:t>35 million adults in the United states as functionally illiterate. </a:t>
            </a:r>
          </a:p>
          <a:p>
            <a:pPr algn="ctr" eaLnBrk="1" hangingPunct="1">
              <a:buFontTx/>
              <a:buNone/>
            </a:pPr>
            <a:r>
              <a:rPr lang="en-US" sz="2600" b="1" dirty="0" smtClean="0"/>
              <a:t>one in five adults cannot read </a:t>
            </a:r>
          </a:p>
          <a:p>
            <a:pPr eaLnBrk="1" hangingPunct="1"/>
            <a:r>
              <a:rPr lang="en-US" sz="2600" dirty="0" smtClean="0"/>
              <a:t>20 million adults in the United States have an 8th grade reading level</a:t>
            </a:r>
          </a:p>
          <a:p>
            <a:pPr eaLnBrk="1" hangingPunct="1"/>
            <a:r>
              <a:rPr lang="en-US" sz="2600" dirty="0" smtClean="0"/>
              <a:t>20 million more have a reading level of 4th grade or below.</a:t>
            </a:r>
          </a:p>
          <a:p>
            <a:pPr eaLnBrk="1" hangingPunct="1"/>
            <a:r>
              <a:rPr lang="en-US" sz="2600" dirty="0" smtClean="0"/>
              <a:t>Assume that the reading ability of your patient is below the level of education that  they have completed.</a:t>
            </a:r>
          </a:p>
          <a:p>
            <a:pPr eaLnBrk="1" hangingPunct="1"/>
            <a:r>
              <a:rPr lang="en-US" sz="2600" dirty="0" smtClean="0"/>
              <a:t>Health Literacy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Reading Level</a:t>
            </a:r>
            <a:endParaRPr lang="en-US" dirty="0"/>
          </a:p>
        </p:txBody>
      </p:sp>
      <p:sp>
        <p:nvSpPr>
          <p:cNvPr id="3" name="Content Placeholder 2"/>
          <p:cNvSpPr>
            <a:spLocks noGrp="1"/>
          </p:cNvSpPr>
          <p:nvPr>
            <p:ph idx="1"/>
          </p:nvPr>
        </p:nvSpPr>
        <p:spPr/>
        <p:txBody>
          <a:bodyPr/>
          <a:lstStyle/>
          <a:p>
            <a:pPr eaLnBrk="1" hangingPunct="1">
              <a:defRPr/>
            </a:pPr>
            <a:r>
              <a:rPr lang="en-US" sz="2800" dirty="0" smtClean="0"/>
              <a:t>To conduct your own quick assessment of a handout, keep these general guidelines in mind as you read:</a:t>
            </a:r>
          </a:p>
          <a:p>
            <a:pPr lvl="1" eaLnBrk="1" hangingPunct="1">
              <a:defRPr/>
            </a:pPr>
            <a:r>
              <a:rPr lang="en-US" sz="2400" dirty="0" smtClean="0">
                <a:ea typeface="+mn-ea"/>
                <a:cs typeface="+mn-cs"/>
              </a:rPr>
              <a:t>one or two syllables per word</a:t>
            </a:r>
          </a:p>
          <a:p>
            <a:pPr lvl="1" eaLnBrk="1" hangingPunct="1">
              <a:defRPr/>
            </a:pPr>
            <a:r>
              <a:rPr lang="en-US" sz="2400" dirty="0" smtClean="0">
                <a:ea typeface="+mn-ea"/>
                <a:cs typeface="+mn-cs"/>
              </a:rPr>
              <a:t>one idea per sentence</a:t>
            </a:r>
          </a:p>
          <a:p>
            <a:pPr lvl="1" eaLnBrk="1" hangingPunct="1">
              <a:defRPr/>
            </a:pPr>
            <a:r>
              <a:rPr lang="en-US" sz="2400" dirty="0" smtClean="0">
                <a:ea typeface="+mn-ea"/>
                <a:cs typeface="+mn-cs"/>
              </a:rPr>
              <a:t>one concept per paragraph</a:t>
            </a:r>
          </a:p>
          <a:p>
            <a:pPr lvl="1" eaLnBrk="1" hangingPunct="1">
              <a:defRPr/>
            </a:pPr>
            <a:r>
              <a:rPr lang="en-US" sz="2400" dirty="0" smtClean="0">
                <a:ea typeface="+mn-ea"/>
                <a:cs typeface="+mn-cs"/>
              </a:rPr>
              <a:t>no more than five key points per handout</a:t>
            </a:r>
          </a:p>
          <a:p>
            <a:pPr lvl="1" eaLnBrk="1" hangingPunct="1">
              <a:defRPr/>
            </a:pPr>
            <a:r>
              <a:rPr lang="en-US" sz="2400" dirty="0" smtClean="0">
                <a:ea typeface="+mn-ea"/>
                <a:cs typeface="+mn-cs"/>
              </a:rPr>
              <a:t>medical terminology should be avoided whenever possible.</a:t>
            </a:r>
          </a:p>
          <a:p>
            <a:pPr lvl="1" eaLnBrk="1" hangingPunct="1">
              <a:defRPr/>
            </a:pP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a:t>
            </a:r>
            <a:endParaRPr lang="en-US" dirty="0"/>
          </a:p>
        </p:txBody>
      </p:sp>
      <p:sp>
        <p:nvSpPr>
          <p:cNvPr id="5" name="TextBox 4"/>
          <p:cNvSpPr txBox="1"/>
          <p:nvPr/>
        </p:nvSpPr>
        <p:spPr>
          <a:xfrm>
            <a:off x="203200" y="5715000"/>
            <a:ext cx="8915400" cy="923330"/>
          </a:xfrm>
          <a:prstGeom prst="rect">
            <a:avLst/>
          </a:prstGeom>
          <a:noFill/>
        </p:spPr>
        <p:txBody>
          <a:bodyPr wrap="square" rtlCol="0">
            <a:spAutoFit/>
          </a:bodyPr>
          <a:lstStyle/>
          <a:p>
            <a:r>
              <a:rPr lang="en-US" sz="1800" dirty="0" smtClean="0"/>
              <a:t>Excerpt from </a:t>
            </a:r>
            <a:r>
              <a:rPr lang="en-US" sz="1800" b="1" dirty="0" smtClean="0"/>
              <a:t>“Health </a:t>
            </a:r>
            <a:r>
              <a:rPr lang="en-US" sz="1800" b="1" dirty="0"/>
              <a:t>literacy and patient safety: Help patients </a:t>
            </a:r>
            <a:r>
              <a:rPr lang="en-US" sz="1800" b="1" dirty="0" smtClean="0"/>
              <a:t>understand,“ </a:t>
            </a:r>
            <a:r>
              <a:rPr lang="en-US" sz="1800" dirty="0" smtClean="0"/>
              <a:t>AMA Foundation </a:t>
            </a:r>
            <a:r>
              <a:rPr lang="en-US" sz="1800" dirty="0"/>
              <a:t>(23 minutes</a:t>
            </a:r>
            <a:r>
              <a:rPr lang="en-US" sz="1800" dirty="0" smtClean="0"/>
              <a:t>), (</a:t>
            </a:r>
            <a:r>
              <a:rPr lang="en-US" sz="1800" dirty="0"/>
              <a:t>YouTube</a:t>
            </a:r>
            <a:r>
              <a:rPr lang="en-US" sz="1800" dirty="0" smtClean="0"/>
              <a:t>), URL</a:t>
            </a:r>
            <a:r>
              <a:rPr lang="en-US" sz="1800" dirty="0"/>
              <a:t>: </a:t>
            </a:r>
            <a:r>
              <a:rPr lang="en-US" sz="1800" dirty="0">
                <a:hlinkClick r:id="rId4"/>
              </a:rPr>
              <a:t>http://</a:t>
            </a:r>
            <a:r>
              <a:rPr lang="en-US" sz="1800" dirty="0" smtClean="0">
                <a:hlinkClick r:id="rId4"/>
              </a:rPr>
              <a:t>www.youtube.com/watch?v=cGtTZ_vxjyA</a:t>
            </a:r>
            <a:r>
              <a:rPr lang="en-US" sz="1800" dirty="0" smtClean="0"/>
              <a:t> </a:t>
            </a:r>
            <a:endParaRPr lang="en-US" sz="1800" dirty="0"/>
          </a:p>
          <a:p>
            <a:endParaRPr lang="en-US" sz="1800" dirty="0"/>
          </a:p>
        </p:txBody>
      </p:sp>
      <p:sp>
        <p:nvSpPr>
          <p:cNvPr id="7" name="TextBox 6"/>
          <p:cNvSpPr txBox="1"/>
          <p:nvPr/>
        </p:nvSpPr>
        <p:spPr>
          <a:xfrm>
            <a:off x="1600200" y="6334780"/>
            <a:ext cx="5390121" cy="523220"/>
          </a:xfrm>
          <a:prstGeom prst="rect">
            <a:avLst/>
          </a:prstGeom>
          <a:noFill/>
        </p:spPr>
        <p:txBody>
          <a:bodyPr wrap="square" rtlCol="0">
            <a:spAutoFit/>
          </a:bodyPr>
          <a:lstStyle/>
          <a:p>
            <a:r>
              <a:rPr lang="en-US" sz="1400" u="sng" dirty="0">
                <a:latin typeface="Arial" charset="0"/>
                <a:hlinkClick r:id="rId5"/>
              </a:rPr>
              <a:t>http://</a:t>
            </a:r>
            <a:r>
              <a:rPr lang="en-US" sz="1400" u="sng" dirty="0" smtClean="0">
                <a:latin typeface="Arial" charset="0"/>
                <a:hlinkClick r:id="rId5"/>
              </a:rPr>
              <a:t>www.youtube.com/watch?v=BgTuD7l7LG8</a:t>
            </a:r>
            <a:r>
              <a:rPr lang="en-US" sz="1400" dirty="0" smtClean="0">
                <a:latin typeface="Arial" charset="0"/>
              </a:rPr>
              <a:t>  4 min excerpt </a:t>
            </a:r>
            <a:endParaRPr lang="en-US" sz="1400" dirty="0">
              <a:latin typeface="Arial" charset="0"/>
            </a:endParaRPr>
          </a:p>
          <a:p>
            <a:endParaRPr lang="en-US" sz="1400" dirty="0"/>
          </a:p>
        </p:txBody>
      </p:sp>
      <p:pic>
        <p:nvPicPr>
          <p:cNvPr id="4" name="BgTuD7l7LG8?hl=en_US&amp;version=2&amp;rel=0"/>
          <p:cNvPicPr>
            <a:picLocks noGrp="1" noRot="1" noChangeAspect="1"/>
          </p:cNvPicPr>
          <p:nvPr>
            <p:ph idx="1"/>
            <a:videoFile r:link="rId1"/>
          </p:nvPr>
        </p:nvPicPr>
        <p:blipFill>
          <a:blip r:embed="rId6" cstate="print"/>
          <a:stretch>
            <a:fillRect/>
          </a:stretch>
        </p:blipFill>
        <p:spPr>
          <a:xfrm>
            <a:off x="2133600" y="2133600"/>
            <a:ext cx="4572000" cy="3429000"/>
          </a:xfrm>
          <a:prstGeom prst="rect">
            <a:avLst/>
          </a:prstGeom>
        </p:spPr>
      </p:pic>
    </p:spTree>
    <p:extLst>
      <p:ext uri="{BB962C8B-B14F-4D97-AF65-F5344CB8AC3E}">
        <p14:creationId xmlns:p14="http://schemas.microsoft.com/office/powerpoint/2010/main" val="3424176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Web Site that Checks Readability</a:t>
            </a:r>
            <a:endParaRPr lang="en-US" dirty="0"/>
          </a:p>
        </p:txBody>
      </p:sp>
      <p:sp>
        <p:nvSpPr>
          <p:cNvPr id="34820" name="Content Placeholder 2"/>
          <p:cNvSpPr>
            <a:spLocks noGrp="1"/>
          </p:cNvSpPr>
          <p:nvPr>
            <p:ph sz="half" idx="1"/>
          </p:nvPr>
        </p:nvSpPr>
        <p:spPr/>
        <p:txBody>
          <a:bodyPr/>
          <a:lstStyle/>
          <a:p>
            <a:r>
              <a:rPr lang="en-US" dirty="0" smtClean="0"/>
              <a:t>Copy URL of handout and paste into one of these: </a:t>
            </a:r>
            <a:endParaRPr lang="en-US" dirty="0" smtClean="0">
              <a:hlinkClick r:id=""/>
            </a:endParaRPr>
          </a:p>
          <a:p>
            <a:pPr lvl="1"/>
            <a:r>
              <a:rPr lang="en-US" dirty="0" smtClean="0">
                <a:hlinkClick r:id=""/>
              </a:rPr>
              <a:t>http://juicystudio.com/services/readability.php</a:t>
            </a:r>
          </a:p>
          <a:p>
            <a:pPr lvl="1"/>
            <a:r>
              <a:rPr lang="en-US" dirty="0" smtClean="0">
                <a:hlinkClick r:id="rId3"/>
              </a:rPr>
              <a:t>http</a:t>
            </a:r>
            <a:r>
              <a:rPr lang="en-US" dirty="0">
                <a:hlinkClick r:id="rId3"/>
              </a:rPr>
              <a:t>://www.read-able.com/ </a:t>
            </a:r>
            <a:endParaRPr lang="en-US" dirty="0" smtClean="0"/>
          </a:p>
          <a:p>
            <a:pPr lvl="1"/>
            <a:r>
              <a:rPr lang="en-US" dirty="0" smtClean="0"/>
              <a:t>Problem with PDFs</a:t>
            </a:r>
          </a:p>
          <a:p>
            <a:r>
              <a:rPr lang="en-US" dirty="0" smtClean="0"/>
              <a:t>Copy and paste text into </a:t>
            </a:r>
            <a:r>
              <a:rPr lang="en-US" sz="2400" dirty="0" smtClean="0">
                <a:hlinkClick r:id="rId4"/>
              </a:rPr>
              <a:t>http</a:t>
            </a:r>
            <a:r>
              <a:rPr lang="en-US" sz="2400" dirty="0">
                <a:hlinkClick r:id="rId4"/>
              </a:rPr>
              <a:t>://www.readability-score.com</a:t>
            </a:r>
            <a:r>
              <a:rPr lang="en-US" sz="2400" dirty="0" smtClean="0">
                <a:hlinkClick r:id="rId4"/>
              </a:rPr>
              <a:t>/</a:t>
            </a:r>
            <a:r>
              <a:rPr lang="en-US" sz="2400" dirty="0" smtClean="0"/>
              <a:t> </a:t>
            </a:r>
          </a:p>
        </p:txBody>
      </p:sp>
      <p:sp>
        <p:nvSpPr>
          <p:cNvPr id="3" name="Content Placeholder 2"/>
          <p:cNvSpPr>
            <a:spLocks noGrp="1"/>
          </p:cNvSpPr>
          <p:nvPr>
            <p:ph sz="half" idx="2"/>
          </p:nvPr>
        </p:nvSpPr>
        <p:spPr/>
        <p:txBody>
          <a:bodyPr/>
          <a:lstStyle/>
          <a:p>
            <a:endParaRPr lang="en-US"/>
          </a:p>
        </p:txBody>
      </p:sp>
      <p:pic>
        <p:nvPicPr>
          <p:cNvPr id="297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133600"/>
            <a:ext cx="4392202"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4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fade">
                                      <p:cBhvr>
                                        <p:cTn id="7" dur="20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5775" y="914400"/>
            <a:ext cx="8229600" cy="609600"/>
          </a:xfrm>
        </p:spPr>
        <p:txBody>
          <a:bodyPr/>
          <a:lstStyle/>
          <a:p>
            <a:pPr eaLnBrk="1" hangingPunct="1">
              <a:defRPr/>
            </a:pPr>
            <a:r>
              <a:rPr lang="en-US" sz="4000" dirty="0" smtClean="0"/>
              <a:t>Using Word Check Reading Level</a:t>
            </a:r>
          </a:p>
        </p:txBody>
      </p:sp>
      <p:sp>
        <p:nvSpPr>
          <p:cNvPr id="35843" name="Rectangle 3"/>
          <p:cNvSpPr>
            <a:spLocks noGrp="1" noChangeArrowheads="1"/>
          </p:cNvSpPr>
          <p:nvPr>
            <p:ph idx="1"/>
          </p:nvPr>
        </p:nvSpPr>
        <p:spPr>
          <a:xfrm>
            <a:off x="295275" y="1628775"/>
            <a:ext cx="8458200" cy="4114800"/>
          </a:xfrm>
        </p:spPr>
        <p:txBody>
          <a:bodyPr/>
          <a:lstStyle/>
          <a:p>
            <a:pPr marL="533400" indent="-533400" eaLnBrk="1" hangingPunct="1"/>
            <a:r>
              <a:rPr lang="en-US" sz="2800" b="1" dirty="0" smtClean="0"/>
              <a:t>Tools</a:t>
            </a:r>
            <a:r>
              <a:rPr lang="en-US" sz="2800" dirty="0" smtClean="0"/>
              <a:t> menu, </a:t>
            </a:r>
            <a:r>
              <a:rPr lang="en-US" sz="2800" b="1" dirty="0" smtClean="0"/>
              <a:t>Options</a:t>
            </a:r>
            <a:r>
              <a:rPr lang="en-US" sz="2800" dirty="0" smtClean="0"/>
              <a:t>,</a:t>
            </a:r>
            <a:br>
              <a:rPr lang="en-US" sz="2800" dirty="0" smtClean="0"/>
            </a:br>
            <a:r>
              <a:rPr lang="en-US" sz="2800" b="1" dirty="0" smtClean="0"/>
              <a:t>Spelling &amp; Grammar</a:t>
            </a:r>
            <a:r>
              <a:rPr lang="en-US" sz="2800" dirty="0" smtClean="0"/>
              <a:t> tab. </a:t>
            </a:r>
          </a:p>
          <a:p>
            <a:pPr marL="533400" indent="-533400" eaLnBrk="1" hangingPunct="1"/>
            <a:r>
              <a:rPr lang="en-US" sz="2800" b="1" dirty="0" smtClean="0"/>
              <a:t>Check grammar with</a:t>
            </a:r>
            <a:br>
              <a:rPr lang="en-US" sz="2800" b="1" dirty="0" smtClean="0"/>
            </a:br>
            <a:r>
              <a:rPr lang="en-US" sz="2800" b="1" dirty="0" smtClean="0"/>
              <a:t>spelling,</a:t>
            </a:r>
            <a:r>
              <a:rPr lang="en-US" sz="2800" dirty="0" smtClean="0"/>
              <a:t> </a:t>
            </a:r>
            <a:r>
              <a:rPr lang="en-US" sz="2800" b="1" dirty="0" smtClean="0"/>
              <a:t>yes</a:t>
            </a:r>
          </a:p>
          <a:p>
            <a:pPr marL="533400" indent="-533400" eaLnBrk="1" hangingPunct="1"/>
            <a:r>
              <a:rPr lang="en-US" sz="2800" b="1" dirty="0" smtClean="0"/>
              <a:t>Show readability </a:t>
            </a:r>
            <a:br>
              <a:rPr lang="en-US" sz="2800" b="1" dirty="0" smtClean="0"/>
            </a:br>
            <a:r>
              <a:rPr lang="en-US" sz="2800" b="1" dirty="0" smtClean="0"/>
              <a:t>statistics, yes</a:t>
            </a:r>
            <a:endParaRPr lang="en-US" sz="2800" dirty="0" smtClean="0"/>
          </a:p>
          <a:p>
            <a:pPr marL="533400" indent="-533400" eaLnBrk="1" hangingPunct="1"/>
            <a:r>
              <a:rPr lang="en-US" sz="2800" b="1" dirty="0" smtClean="0"/>
              <a:t>OK</a:t>
            </a:r>
            <a:r>
              <a:rPr lang="en-US" sz="2800" dirty="0" smtClean="0"/>
              <a:t>.</a:t>
            </a:r>
          </a:p>
          <a:p>
            <a:pPr marL="533400" indent="-533400" eaLnBrk="1" hangingPunct="1"/>
            <a:r>
              <a:rPr lang="en-US" sz="2800" b="1" dirty="0" smtClean="0"/>
              <a:t>Check Spelling </a:t>
            </a:r>
          </a:p>
          <a:p>
            <a:pPr marL="533400" indent="-533400" eaLnBrk="1" hangingPunct="1"/>
            <a:r>
              <a:rPr lang="en-US" sz="2800" dirty="0" smtClean="0"/>
              <a:t>When Microsoft Word finishes checking spelling and grammar, it displays information about the reading level of the document. </a:t>
            </a:r>
          </a:p>
        </p:txBody>
      </p:sp>
      <p:pic>
        <p:nvPicPr>
          <p:cNvPr id="358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5718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Searching </a:t>
            </a:r>
            <a:endParaRPr lang="en-US" dirty="0"/>
          </a:p>
        </p:txBody>
      </p:sp>
      <p:sp>
        <p:nvSpPr>
          <p:cNvPr id="3" name="Content Placeholder 2"/>
          <p:cNvSpPr>
            <a:spLocks noGrp="1"/>
          </p:cNvSpPr>
          <p:nvPr>
            <p:ph idx="1"/>
          </p:nvPr>
        </p:nvSpPr>
        <p:spPr>
          <a:xfrm>
            <a:off x="533400" y="1981200"/>
            <a:ext cx="2514600" cy="4144963"/>
          </a:xfrm>
        </p:spPr>
        <p:txBody>
          <a:bodyPr/>
          <a:lstStyle/>
          <a:p>
            <a:r>
              <a:rPr lang="en-US" dirty="0" smtClean="0"/>
              <a:t>Google now lets you search by reading level</a:t>
            </a:r>
          </a:p>
          <a:p>
            <a:r>
              <a:rPr lang="en-US" dirty="0" smtClean="0"/>
              <a:t>Top “All Results</a:t>
            </a:r>
          </a:p>
          <a:p>
            <a:r>
              <a:rPr lang="en-US" dirty="0" smtClean="0"/>
              <a:t>Pick </a:t>
            </a:r>
            <a:r>
              <a:rPr lang="en-US" b="1" dirty="0" smtClean="0"/>
              <a:t>Basic</a:t>
            </a: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07" t="25124" r="45546" b="22313"/>
          <a:stretch/>
        </p:blipFill>
        <p:spPr bwMode="auto">
          <a:xfrm>
            <a:off x="3276600" y="2205037"/>
            <a:ext cx="5553075" cy="4005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819400" y="5591174"/>
            <a:ext cx="609600" cy="657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5889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When Language is a Problem</a:t>
            </a:r>
          </a:p>
        </p:txBody>
      </p:sp>
      <p:sp>
        <p:nvSpPr>
          <p:cNvPr id="36867" name="Rectangle 3"/>
          <p:cNvSpPr>
            <a:spLocks noGrp="1" noChangeArrowheads="1"/>
          </p:cNvSpPr>
          <p:nvPr>
            <p:ph idx="1"/>
          </p:nvPr>
        </p:nvSpPr>
        <p:spPr>
          <a:xfrm>
            <a:off x="381000" y="1981200"/>
            <a:ext cx="8305800" cy="4343400"/>
          </a:xfrm>
        </p:spPr>
        <p:txBody>
          <a:bodyPr/>
          <a:lstStyle/>
          <a:p>
            <a:pPr eaLnBrk="1" hangingPunct="1"/>
            <a:r>
              <a:rPr lang="en-US" dirty="0" smtClean="0"/>
              <a:t>Using Google to Translate </a:t>
            </a:r>
          </a:p>
          <a:p>
            <a:pPr eaLnBrk="1" hangingPunct="1"/>
            <a:r>
              <a:rPr lang="en-US" dirty="0" smtClean="0"/>
              <a:t>Find handout and copy it or if online copy the URL</a:t>
            </a:r>
          </a:p>
          <a:p>
            <a:pPr eaLnBrk="1" hangingPunct="1"/>
            <a:r>
              <a:rPr lang="en-US" dirty="0" smtClean="0"/>
              <a:t>Go to </a:t>
            </a:r>
            <a:r>
              <a:rPr lang="en-US" u="sng" dirty="0" smtClean="0">
                <a:hlinkClick r:id="rId3"/>
              </a:rPr>
              <a:t>translate.google.com</a:t>
            </a:r>
            <a:r>
              <a:rPr lang="en-US" u="sng" dirty="0" smtClean="0"/>
              <a:t> </a:t>
            </a:r>
            <a:r>
              <a:rPr lang="en-US" dirty="0" smtClean="0"/>
              <a:t>(type it in)</a:t>
            </a:r>
          </a:p>
          <a:p>
            <a:pPr eaLnBrk="1" hangingPunct="1"/>
            <a:r>
              <a:rPr lang="en-US" dirty="0" smtClean="0"/>
              <a:t>Select language to translate</a:t>
            </a:r>
          </a:p>
          <a:p>
            <a:r>
              <a:rPr lang="en-US" dirty="0" smtClean="0"/>
              <a:t>Paste URL or text </a:t>
            </a:r>
            <a:r>
              <a:rPr lang="en-US" sz="2800" dirty="0"/>
              <a:t>into the </a:t>
            </a:r>
            <a:r>
              <a:rPr lang="en-US" sz="2800" dirty="0" smtClean="0"/>
              <a:t>box</a:t>
            </a:r>
            <a:endParaRPr lang="en-US" sz="2400" dirty="0" smtClean="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your Website</a:t>
            </a:r>
            <a:endParaRPr lang="en-US" dirty="0"/>
          </a:p>
        </p:txBody>
      </p:sp>
      <p:sp>
        <p:nvSpPr>
          <p:cNvPr id="3" name="Content Placeholder 2"/>
          <p:cNvSpPr>
            <a:spLocks noGrp="1"/>
          </p:cNvSpPr>
          <p:nvPr>
            <p:ph idx="1"/>
          </p:nvPr>
        </p:nvSpPr>
        <p:spPr/>
        <p:txBody>
          <a:bodyPr/>
          <a:lstStyle/>
          <a:p>
            <a:r>
              <a:rPr lang="en-US" dirty="0">
                <a:hlinkClick r:id="rId2"/>
              </a:rPr>
              <a:t>http://translate.google.com/manager/website/?</a:t>
            </a:r>
            <a:r>
              <a:rPr lang="en-US" dirty="0" smtClean="0">
                <a:hlinkClick r:id="rId2"/>
              </a:rPr>
              <a:t>hl=en</a:t>
            </a:r>
            <a:endParaRPr lang="en-US" dirty="0" smtClean="0"/>
          </a:p>
          <a:p>
            <a:r>
              <a:rPr lang="en-US" dirty="0" smtClean="0"/>
              <a:t>Supposedly your website can instantly be translated in 60+ languages automatically through the Google Chrome </a:t>
            </a:r>
            <a:r>
              <a:rPr lang="en-US" u="sng" dirty="0" smtClean="0">
                <a:solidFill>
                  <a:srgbClr val="0000FF"/>
                </a:solidFill>
              </a:rPr>
              <a:t>Website Translator</a:t>
            </a:r>
            <a:endParaRPr lang="en-US" u="sng" dirty="0">
              <a:solidFill>
                <a:srgbClr val="0000FF"/>
              </a:solidFill>
            </a:endParaRPr>
          </a:p>
        </p:txBody>
      </p:sp>
    </p:spTree>
    <p:extLst>
      <p:ext uri="{BB962C8B-B14F-4D97-AF65-F5344CB8AC3E}">
        <p14:creationId xmlns:p14="http://schemas.microsoft.com/office/powerpoint/2010/main" val="328734043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Using Word to Translate </a:t>
            </a:r>
          </a:p>
        </p:txBody>
      </p:sp>
      <p:sp>
        <p:nvSpPr>
          <p:cNvPr id="37891" name="Rectangle 3"/>
          <p:cNvSpPr>
            <a:spLocks noGrp="1" noChangeArrowheads="1"/>
          </p:cNvSpPr>
          <p:nvPr>
            <p:ph idx="1"/>
          </p:nvPr>
        </p:nvSpPr>
        <p:spPr>
          <a:xfrm>
            <a:off x="457200" y="1905000"/>
            <a:ext cx="8335963" cy="4572000"/>
          </a:xfrm>
        </p:spPr>
        <p:txBody>
          <a:bodyPr/>
          <a:lstStyle/>
          <a:p>
            <a:pPr eaLnBrk="1" hangingPunct="1"/>
            <a:r>
              <a:rPr lang="en-US" dirty="0" smtClean="0"/>
              <a:t>Highlight text to translate </a:t>
            </a:r>
          </a:p>
          <a:p>
            <a:pPr eaLnBrk="1" hangingPunct="1"/>
            <a:r>
              <a:rPr lang="en-US" dirty="0" smtClean="0"/>
              <a:t>Under the Review (2007-10)</a:t>
            </a:r>
          </a:p>
          <a:p>
            <a:pPr eaLnBrk="1" hangingPunct="1"/>
            <a:r>
              <a:rPr lang="en-US" dirty="0" smtClean="0"/>
              <a:t>Select Translate…</a:t>
            </a:r>
          </a:p>
          <a:p>
            <a:pPr eaLnBrk="1" hangingPunct="1"/>
            <a:r>
              <a:rPr lang="en-US" dirty="0" smtClean="0"/>
              <a:t>Translate Document</a:t>
            </a:r>
          </a:p>
          <a:p>
            <a:pPr eaLnBrk="1" hangingPunct="1"/>
            <a:r>
              <a:rPr lang="en-US" dirty="0" smtClean="0"/>
              <a:t>From English to …Pick language</a:t>
            </a:r>
          </a:p>
          <a:p>
            <a:pPr eaLnBrk="1" hangingPunct="1"/>
            <a:r>
              <a:rPr lang="en-US" dirty="0" smtClean="0"/>
              <a:t>Hit arrow</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Using Word to Translate </a:t>
            </a:r>
          </a:p>
        </p:txBody>
      </p:sp>
      <p:sp>
        <p:nvSpPr>
          <p:cNvPr id="38915" name="Rectangle 3"/>
          <p:cNvSpPr>
            <a:spLocks noGrp="1" noChangeArrowheads="1"/>
          </p:cNvSpPr>
          <p:nvPr>
            <p:ph idx="1"/>
          </p:nvPr>
        </p:nvSpPr>
        <p:spPr/>
        <p:txBody>
          <a:bodyPr/>
          <a:lstStyle/>
          <a:p>
            <a:pPr eaLnBrk="1" hangingPunct="1"/>
            <a:r>
              <a:rPr lang="es-ES" dirty="0" smtClean="0"/>
              <a:t>Bajo menú de las herramientas</a:t>
            </a:r>
          </a:p>
          <a:p>
            <a:pPr eaLnBrk="1" hangingPunct="1"/>
            <a:r>
              <a:rPr lang="en-US" dirty="0" err="1" smtClean="0"/>
              <a:t>adjetivo</a:t>
            </a:r>
            <a:r>
              <a:rPr lang="en-US" dirty="0" smtClean="0"/>
              <a:t> </a:t>
            </a:r>
            <a:r>
              <a:rPr lang="en-US" dirty="0" err="1" smtClean="0"/>
              <a:t>selecto</a:t>
            </a:r>
            <a:endParaRPr lang="en-US" dirty="0" smtClean="0"/>
          </a:p>
          <a:p>
            <a:pPr eaLnBrk="1" hangingPunct="1"/>
            <a:r>
              <a:rPr lang="es-ES" dirty="0" smtClean="0"/>
              <a:t>Debajo De los Libros De Consulta, seleccione la traducción</a:t>
            </a:r>
          </a:p>
          <a:p>
            <a:pPr eaLnBrk="1" hangingPunct="1"/>
            <a:r>
              <a:rPr lang="es-ES" dirty="0" smtClean="0"/>
              <a:t>De inglés... a la lengua de la selección</a:t>
            </a:r>
            <a:endParaRPr lang="en-US" dirty="0" smtClean="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sing a Mac computer to Translate</a:t>
            </a:r>
            <a:endParaRPr lang="en-US" dirty="0"/>
          </a:p>
        </p:txBody>
      </p:sp>
      <p:sp>
        <p:nvSpPr>
          <p:cNvPr id="3" name="Content Placeholder 2"/>
          <p:cNvSpPr>
            <a:spLocks noGrp="1"/>
          </p:cNvSpPr>
          <p:nvPr>
            <p:ph idx="1"/>
          </p:nvPr>
        </p:nvSpPr>
        <p:spPr>
          <a:xfrm>
            <a:off x="457200" y="1981200"/>
            <a:ext cx="8229600" cy="4800600"/>
          </a:xfrm>
        </p:spPr>
        <p:txBody>
          <a:bodyPr/>
          <a:lstStyle/>
          <a:p>
            <a:r>
              <a:rPr lang="en-US" sz="2800" dirty="0" smtClean="0"/>
              <a:t>In Word Mac 2011 open your document</a:t>
            </a:r>
          </a:p>
          <a:p>
            <a:r>
              <a:rPr lang="en-US" sz="2800" dirty="0" smtClean="0"/>
              <a:t>In Tab Menu, under </a:t>
            </a:r>
            <a:r>
              <a:rPr lang="en-US" sz="2800" dirty="0" smtClean="0">
                <a:solidFill>
                  <a:srgbClr val="0000FF"/>
                </a:solidFill>
              </a:rPr>
              <a:t>View</a:t>
            </a:r>
            <a:r>
              <a:rPr lang="en-US" sz="2800" dirty="0" smtClean="0"/>
              <a:t>, click on </a:t>
            </a:r>
            <a:r>
              <a:rPr lang="en-US" sz="2800" dirty="0" smtClean="0">
                <a:solidFill>
                  <a:srgbClr val="0000FF"/>
                </a:solidFill>
              </a:rPr>
              <a:t>“Reference Tools”</a:t>
            </a:r>
          </a:p>
          <a:p>
            <a:r>
              <a:rPr lang="en-US" sz="2800" dirty="0" smtClean="0"/>
              <a:t>In pop-up menu scroll down to </a:t>
            </a:r>
            <a:r>
              <a:rPr lang="en-US" sz="2800" dirty="0" smtClean="0">
                <a:solidFill>
                  <a:srgbClr val="0000FF"/>
                </a:solidFill>
              </a:rPr>
              <a:t>“Translation</a:t>
            </a:r>
            <a:r>
              <a:rPr lang="en-US" sz="2800" dirty="0" smtClean="0"/>
              <a:t>”; select languages to translate from &amp; to</a:t>
            </a:r>
          </a:p>
          <a:p>
            <a:r>
              <a:rPr lang="en-US" sz="2800" dirty="0" smtClean="0"/>
              <a:t>Click on </a:t>
            </a:r>
            <a:r>
              <a:rPr lang="en-US" sz="2800" dirty="0" smtClean="0">
                <a:solidFill>
                  <a:srgbClr val="0000FF"/>
                </a:solidFill>
              </a:rPr>
              <a:t>Translate this document</a:t>
            </a:r>
          </a:p>
          <a:p>
            <a:r>
              <a:rPr lang="en-US" sz="2800" dirty="0" smtClean="0"/>
              <a:t>The document will be sent unencrypted across the internet for translation &amp; will appear in a new URL translated for you</a:t>
            </a:r>
          </a:p>
        </p:txBody>
      </p:sp>
    </p:spTree>
    <p:extLst>
      <p:ext uri="{BB962C8B-B14F-4D97-AF65-F5344CB8AC3E}">
        <p14:creationId xmlns:p14="http://schemas.microsoft.com/office/powerpoint/2010/main" val="240920474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Caution</a:t>
            </a:r>
          </a:p>
        </p:txBody>
      </p:sp>
      <p:sp>
        <p:nvSpPr>
          <p:cNvPr id="39939" name="Rectangle 3"/>
          <p:cNvSpPr>
            <a:spLocks noGrp="1" noChangeArrowheads="1"/>
          </p:cNvSpPr>
          <p:nvPr>
            <p:ph idx="1"/>
          </p:nvPr>
        </p:nvSpPr>
        <p:spPr/>
        <p:txBody>
          <a:bodyPr anchor="ctr"/>
          <a:lstStyle/>
          <a:p>
            <a:pPr marL="0" indent="0" algn="ctr" eaLnBrk="1" hangingPunct="1">
              <a:buFontTx/>
              <a:buNone/>
            </a:pPr>
            <a:r>
              <a:rPr lang="en-US" sz="4800" smtClean="0"/>
              <a:t>The simpler the handout, the better the translator works</a:t>
            </a:r>
          </a:p>
          <a:p>
            <a:pPr marL="0" indent="0" algn="ctr" eaLnBrk="1" hangingPunct="1">
              <a:buFontTx/>
              <a:buNone/>
            </a:pPr>
            <a:r>
              <a:rPr lang="en-US" smtClean="0"/>
              <a:t>Suggestion: </a:t>
            </a:r>
            <a:r>
              <a:rPr lang="en-US" smtClean="0">
                <a:hlinkClick r:id="rId2"/>
              </a:rPr>
              <a:t>www.familydoctor.org</a:t>
            </a:r>
            <a:r>
              <a:rPr lang="en-US" smtClean="0"/>
              <a:t> is source for AAFP handouts </a:t>
            </a:r>
          </a:p>
          <a:p>
            <a:pPr marL="0" indent="0" algn="ctr" eaLnBrk="1" hangingPunct="1">
              <a:buFontTx/>
              <a:buNone/>
            </a:pPr>
            <a:endParaRPr lang="en-US" sz="4800" smtClean="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Students: Document Pt Ed</a:t>
            </a:r>
            <a:endParaRPr lang="en-US" dirty="0"/>
          </a:p>
        </p:txBody>
      </p:sp>
      <p:sp>
        <p:nvSpPr>
          <p:cNvPr id="3" name="Content Placeholder 2"/>
          <p:cNvSpPr>
            <a:spLocks noGrp="1"/>
          </p:cNvSpPr>
          <p:nvPr>
            <p:ph idx="1"/>
          </p:nvPr>
        </p:nvSpPr>
        <p:spPr/>
        <p:txBody>
          <a:bodyPr/>
          <a:lstStyle/>
          <a:p>
            <a:r>
              <a:rPr lang="en-US" b="1" dirty="0" smtClean="0"/>
              <a:t>Assessment</a:t>
            </a:r>
            <a:r>
              <a:rPr lang="en-US" dirty="0" smtClean="0"/>
              <a:t>:</a:t>
            </a:r>
          </a:p>
          <a:p>
            <a:pPr lvl="1"/>
            <a:r>
              <a:rPr lang="en-US" dirty="0" smtClean="0"/>
              <a:t>Document assessed patient education need</a:t>
            </a:r>
          </a:p>
          <a:p>
            <a:r>
              <a:rPr lang="en-US" b="1" dirty="0" smtClean="0"/>
              <a:t>Plan:</a:t>
            </a:r>
          </a:p>
          <a:p>
            <a:pPr lvl="1"/>
            <a:r>
              <a:rPr lang="en-US" dirty="0" smtClean="0"/>
              <a:t>Document patient education provided</a:t>
            </a:r>
          </a:p>
          <a:p>
            <a:pPr lvl="1"/>
            <a:r>
              <a:rPr lang="en-US" dirty="0" smtClean="0"/>
              <a:t>“Patient was given handout #24…and reviewed…”</a:t>
            </a:r>
          </a:p>
          <a:p>
            <a:pPr lvl="1"/>
            <a:r>
              <a:rPr lang="en-US" dirty="0" smtClean="0"/>
              <a:t>“…mobile app was recommended to help…”</a:t>
            </a:r>
          </a:p>
          <a:p>
            <a:pPr lvl="1"/>
            <a:r>
              <a:rPr lang="en-US" dirty="0" smtClean="0"/>
              <a:t>“…website was recommended to patient for more information on…</a:t>
            </a:r>
            <a:endParaRPr lang="en-US" dirty="0"/>
          </a:p>
        </p:txBody>
      </p:sp>
    </p:spTree>
    <p:extLst>
      <p:ext uri="{BB962C8B-B14F-4D97-AF65-F5344CB8AC3E}">
        <p14:creationId xmlns:p14="http://schemas.microsoft.com/office/powerpoint/2010/main" val="9114489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defRPr/>
            </a:pPr>
            <a:r>
              <a:rPr lang="en-US" dirty="0" smtClean="0"/>
              <a:t>Please complete the Worksheet</a:t>
            </a:r>
            <a:endParaRPr lang="en-US" dirty="0"/>
          </a:p>
        </p:txBody>
      </p:sp>
      <p:sp>
        <p:nvSpPr>
          <p:cNvPr id="8" name="Subtitle 7"/>
          <p:cNvSpPr>
            <a:spLocks noGrp="1"/>
          </p:cNvSpPr>
          <p:nvPr>
            <p:ph type="subTitle" idx="1"/>
          </p:nvPr>
        </p:nvSpPr>
        <p:spPr/>
        <p:txBody>
          <a:bodyPr/>
          <a:lstStyle/>
          <a:p>
            <a:pPr>
              <a:defRPr/>
            </a:pPr>
            <a:r>
              <a:rPr lang="en-US" dirty="0" smtClean="0"/>
              <a:t>We will use your topics as we look at the resources</a:t>
            </a:r>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762000" y="2514600"/>
            <a:ext cx="7772400" cy="1189038"/>
          </a:xfrm>
        </p:spPr>
        <p:txBody>
          <a:bodyPr/>
          <a:lstStyle/>
          <a:p>
            <a:pPr eaLnBrk="1" hangingPunct="1">
              <a:defRPr/>
            </a:pPr>
            <a:r>
              <a:rPr lang="en-US" dirty="0" smtClean="0"/>
              <a:t>Let’s Find Stuff</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Patient 1</a:t>
            </a:r>
          </a:p>
        </p:txBody>
      </p:sp>
      <p:sp>
        <p:nvSpPr>
          <p:cNvPr id="43011" name="Rectangle 3"/>
          <p:cNvSpPr>
            <a:spLocks noGrp="1" noChangeArrowheads="1"/>
          </p:cNvSpPr>
          <p:nvPr>
            <p:ph idx="1"/>
          </p:nvPr>
        </p:nvSpPr>
        <p:spPr/>
        <p:txBody>
          <a:bodyPr/>
          <a:lstStyle/>
          <a:p>
            <a:pPr eaLnBrk="1" hangingPunct="1"/>
            <a:r>
              <a:rPr lang="en-US" dirty="0" smtClean="0"/>
              <a:t>Mr. Jones is a 52 </a:t>
            </a:r>
            <a:r>
              <a:rPr lang="en-US" dirty="0" err="1" smtClean="0"/>
              <a:t>yr</a:t>
            </a:r>
            <a:r>
              <a:rPr lang="en-US" dirty="0" smtClean="0"/>
              <a:t> old construction worker, high school dropout, who is newly diagnosed with hypertension.  You prescribe hydrochlorothiazide.  What kinds of handouts might be appropriate in this case</a:t>
            </a:r>
            <a:r>
              <a:rPr lang="en-US" dirty="0"/>
              <a:t>?</a:t>
            </a:r>
            <a:r>
              <a:rPr lang="en-US" dirty="0" smtClean="0"/>
              <a:t>  Video?</a:t>
            </a:r>
          </a:p>
          <a:p>
            <a:pPr eaLnBrk="1" hangingPunct="1"/>
            <a:r>
              <a:rPr lang="en-US" dirty="0" smtClean="0"/>
              <a:t>Each of you take a different source and let’s compare what we find</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Patient 2</a:t>
            </a:r>
            <a:endParaRPr lang="en-US" dirty="0"/>
          </a:p>
        </p:txBody>
      </p:sp>
      <p:sp>
        <p:nvSpPr>
          <p:cNvPr id="3" name="Content Placeholder 2"/>
          <p:cNvSpPr>
            <a:spLocks noGrp="1"/>
          </p:cNvSpPr>
          <p:nvPr>
            <p:ph idx="1"/>
          </p:nvPr>
        </p:nvSpPr>
        <p:spPr/>
        <p:txBody>
          <a:bodyPr/>
          <a:lstStyle/>
          <a:p>
            <a:pPr>
              <a:defRPr/>
            </a:pPr>
            <a:r>
              <a:rPr lang="en-US" b="1" dirty="0" smtClean="0">
                <a:effectLst>
                  <a:outerShdw blurRad="38100" dist="38100" dir="2700000" algn="tl">
                    <a:srgbClr val="C0C0C0"/>
                  </a:outerShdw>
                </a:effectLst>
                <a:latin typeface="+mj-lt"/>
                <a:ea typeface="+mj-ea"/>
                <a:cs typeface="+mj-cs"/>
              </a:rPr>
              <a:t> </a:t>
            </a:r>
            <a:r>
              <a:rPr lang="en-US" dirty="0" smtClean="0">
                <a:ea typeface="+mj-ea"/>
                <a:cs typeface="+mj-cs"/>
              </a:rPr>
              <a:t>A young lady presents with pityriasis rosea.  This is a diffuse, often cosmetically bothersome rash. Having them read the symptoms, treatment, and the prognosis on the web seems to calm them down &amp; the insistence on an immediate consultation with a university dermatologist is history. (She needed reassurance)</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Patient 3 </a:t>
            </a:r>
            <a:endParaRPr lang="en-US" dirty="0"/>
          </a:p>
        </p:txBody>
      </p:sp>
      <p:sp>
        <p:nvSpPr>
          <p:cNvPr id="3" name="Content Placeholder 2"/>
          <p:cNvSpPr>
            <a:spLocks noGrp="1"/>
          </p:cNvSpPr>
          <p:nvPr>
            <p:ph idx="1"/>
          </p:nvPr>
        </p:nvSpPr>
        <p:spPr/>
        <p:txBody>
          <a:bodyPr/>
          <a:lstStyle/>
          <a:p>
            <a:pPr>
              <a:defRPr/>
            </a:pPr>
            <a:r>
              <a:rPr lang="en-US" dirty="0" smtClean="0">
                <a:ea typeface="+mj-ea"/>
                <a:cs typeface="+mj-cs"/>
              </a:rPr>
              <a:t>A teenager who wanted to know what effect some drugs he took could have. He only remembers doing some ‘Glass” ( He wanted information)</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t>Patient 4</a:t>
            </a:r>
          </a:p>
        </p:txBody>
      </p:sp>
      <p:sp>
        <p:nvSpPr>
          <p:cNvPr id="46083" name="Rectangle 3"/>
          <p:cNvSpPr>
            <a:spLocks noGrp="1" noChangeArrowheads="1"/>
          </p:cNvSpPr>
          <p:nvPr>
            <p:ph idx="1"/>
          </p:nvPr>
        </p:nvSpPr>
        <p:spPr/>
        <p:txBody>
          <a:bodyPr/>
          <a:lstStyle/>
          <a:p>
            <a:pPr eaLnBrk="1" hangingPunct="1"/>
            <a:r>
              <a:rPr lang="en-US" smtClean="0"/>
              <a:t>Do you have a patient/case we can use?</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47107" name="Content Placeholder 2"/>
          <p:cNvSpPr>
            <a:spLocks noGrp="1"/>
          </p:cNvSpPr>
          <p:nvPr>
            <p:ph idx="1"/>
          </p:nvPr>
        </p:nvSpPr>
        <p:spPr/>
        <p:txBody>
          <a:bodyPr/>
          <a:lstStyle/>
          <a:p>
            <a:r>
              <a:rPr lang="en-US" dirty="0" smtClean="0"/>
              <a:t>Students learn about this 2</a:t>
            </a:r>
            <a:r>
              <a:rPr lang="en-US" baseline="30000" dirty="0" smtClean="0"/>
              <a:t>nd</a:t>
            </a:r>
            <a:r>
              <a:rPr lang="en-US" dirty="0" smtClean="0"/>
              <a:t> year</a:t>
            </a:r>
          </a:p>
          <a:p>
            <a:r>
              <a:rPr lang="en-US" dirty="0" smtClean="0"/>
              <a:t>Patient Ed vital to compliance, outcomes</a:t>
            </a:r>
          </a:p>
          <a:p>
            <a:r>
              <a:rPr lang="en-US" dirty="0" smtClean="0"/>
              <a:t>Patient Ed needs to be tailored to each patient</a:t>
            </a:r>
          </a:p>
          <a:p>
            <a:r>
              <a:rPr lang="en-US" dirty="0"/>
              <a:t>New technologies create opportunities for better patient education</a:t>
            </a:r>
          </a:p>
          <a:p>
            <a:r>
              <a:rPr lang="en-US" dirty="0"/>
              <a:t>CME talks should mention new technologies to support patient education and self-care</a:t>
            </a:r>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We hope you enjoyed this workshop.</a:t>
            </a:r>
            <a:endParaRPr lang="en-US" dirty="0"/>
          </a:p>
        </p:txBody>
      </p:sp>
      <p:sp>
        <p:nvSpPr>
          <p:cNvPr id="5" name="Subtitle 4"/>
          <p:cNvSpPr>
            <a:spLocks noGrp="1"/>
          </p:cNvSpPr>
          <p:nvPr>
            <p:ph type="subTitle" idx="1"/>
          </p:nvPr>
        </p:nvSpPr>
        <p:spPr/>
        <p:txBody>
          <a:bodyPr/>
          <a:lstStyle/>
          <a:p>
            <a:pPr>
              <a:defRPr/>
            </a:pPr>
            <a:r>
              <a:rPr lang="en-US" dirty="0" smtClean="0"/>
              <a:t>Please complete the evaluation.</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533400" y="762000"/>
            <a:ext cx="7821612" cy="1143000"/>
          </a:xfrm>
        </p:spPr>
        <p:txBody>
          <a:bodyPr/>
          <a:lstStyle/>
          <a:p>
            <a:pPr algn="r" eaLnBrk="1" hangingPunct="1">
              <a:defRPr/>
            </a:pPr>
            <a:r>
              <a:rPr lang="en-US" sz="4000" dirty="0" smtClean="0"/>
              <a:t>FSU Patient Education Resources</a:t>
            </a:r>
          </a:p>
        </p:txBody>
      </p:sp>
      <p:sp>
        <p:nvSpPr>
          <p:cNvPr id="1433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451740-30E3-4E67-A9A2-11640EACC6C5}" type="datetime1">
              <a:rPr lang="en-US" sz="1400" smtClean="0">
                <a:solidFill>
                  <a:srgbClr val="660000"/>
                </a:solidFill>
              </a:rPr>
              <a:pPr eaLnBrk="1" hangingPunct="1"/>
              <a:t>3/25/2014</a:t>
            </a:fld>
            <a:endParaRPr lang="en-US" sz="1400" smtClean="0">
              <a:solidFill>
                <a:srgbClr val="660000"/>
              </a:solidFill>
            </a:endParaRPr>
          </a:p>
        </p:txBody>
      </p:sp>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solidFill>
                  <a:srgbClr val="660000"/>
                </a:solidFill>
              </a:rPr>
              <a:t>Patient Education Resources</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B4CC86-84C5-4D3E-8161-12D1D06D939E}" type="slidenum">
              <a:rPr lang="en-US" sz="1400" smtClean="0">
                <a:solidFill>
                  <a:srgbClr val="660000"/>
                </a:solidFill>
              </a:rPr>
              <a:pPr eaLnBrk="1" hangingPunct="1"/>
              <a:t>8</a:t>
            </a:fld>
            <a:endParaRPr lang="en-US" sz="1400" smtClean="0">
              <a:solidFill>
                <a:srgbClr val="660000"/>
              </a:solidFill>
            </a:endParaRPr>
          </a:p>
        </p:txBody>
      </p:sp>
      <p:pic>
        <p:nvPicPr>
          <p:cNvPr id="1434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52599"/>
            <a:ext cx="2800457"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Oval 5"/>
          <p:cNvSpPr>
            <a:spLocks noChangeArrowheads="1"/>
          </p:cNvSpPr>
          <p:nvPr/>
        </p:nvSpPr>
        <p:spPr bwMode="auto">
          <a:xfrm>
            <a:off x="533401" y="3405186"/>
            <a:ext cx="1905000" cy="609600"/>
          </a:xfrm>
          <a:prstGeom prst="ellipse">
            <a:avLst/>
          </a:prstGeom>
          <a:noFill/>
          <a:ln w="381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572" y="2667000"/>
            <a:ext cx="62293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Strategy</a:t>
            </a:r>
            <a:endParaRPr lang="en-US" dirty="0"/>
          </a:p>
        </p:txBody>
      </p:sp>
      <p:sp>
        <p:nvSpPr>
          <p:cNvPr id="15363" name="Content Placeholder 2"/>
          <p:cNvSpPr>
            <a:spLocks noGrp="1"/>
          </p:cNvSpPr>
          <p:nvPr>
            <p:ph idx="1"/>
          </p:nvPr>
        </p:nvSpPr>
        <p:spPr/>
        <p:txBody>
          <a:bodyPr/>
          <a:lstStyle/>
          <a:p>
            <a:r>
              <a:rPr lang="en-US" dirty="0" smtClean="0"/>
              <a:t>Pick one topic that is commonly seen in your office that would benefit from a handout, a video/animation</a:t>
            </a:r>
            <a:r>
              <a:rPr lang="en-US" smtClean="0"/>
              <a:t>, web or </a:t>
            </a:r>
            <a:r>
              <a:rPr lang="en-US" dirty="0" smtClean="0"/>
              <a:t>a social media site.  </a:t>
            </a:r>
          </a:p>
          <a:p>
            <a:r>
              <a:rPr lang="en-US" dirty="0" smtClean="0"/>
              <a:t>Use that topic to compare all the different resources we visit</a:t>
            </a:r>
          </a:p>
          <a:p>
            <a:r>
              <a:rPr lang="en-US" dirty="0" smtClean="0"/>
              <a:t>Suggestions:  Asthma, ADHD, Breast Feeding, Carotid artery surgery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andout_x003f_ xmlns="08802470-5273-464D-A1DC-9195F0599CA8">true</Handout_x003f_>
    <Comments xmlns="08802470-5273-464d-a1dc-9195f0599ca8" xsi:nil="true"/>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EZSW73QHDVCH-517-483</_dlc_DocId>
    <_dlc_DocIdUrl xmlns="f3584b01-14e7-4882-bd14-b9d4fdd97bcc">
      <Url>https://intranet.med.fsu.edu/sites/academicaffairs/ome/Informatics/seminar/_layouts/DocIdRedir.aspx?ID=EZSW73QHDVCH-517-483</Url>
      <Description>EZSW73QHDVCH-517-483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841225-689B-4F4F-9E6F-8B008A2833FA}">
  <ds:schemaRefs>
    <ds:schemaRef ds:uri="http://schemas.openxmlformats.org/package/2006/metadata/core-properties"/>
    <ds:schemaRef ds:uri="http://schemas.microsoft.com/office/infopath/2007/PartnerControls"/>
    <ds:schemaRef ds:uri="08802470-5273-464D-A1DC-9195F0599CA8"/>
    <ds:schemaRef ds:uri="f3584b01-14e7-4882-bd14-b9d4fdd97bcc"/>
    <ds:schemaRef ds:uri="http://schemas.microsoft.com/office/2006/documentManagement/types"/>
    <ds:schemaRef ds:uri="http://purl.org/dc/dcmitype/"/>
    <ds:schemaRef ds:uri="http://purl.org/dc/elements/1.1/"/>
    <ds:schemaRef ds:uri="http://purl.org/dc/terms/"/>
    <ds:schemaRef ds:uri="08802470-5273-464d-a1dc-9195f0599ca8"/>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8C9D868-948F-4560-AEA3-56B6DB8C3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E6FE7D-0EEB-4F0B-B034-AFBAC3B21317}">
  <ds:schemaRefs>
    <ds:schemaRef ds:uri="http://schemas.microsoft.com/office/2006/metadata/longProperties"/>
  </ds:schemaRefs>
</ds:datastoreItem>
</file>

<file path=customXml/itemProps4.xml><?xml version="1.0" encoding="utf-8"?>
<ds:datastoreItem xmlns:ds="http://schemas.openxmlformats.org/officeDocument/2006/customXml" ds:itemID="{0AC6C1F2-4789-4986-BBB4-1817AA85A2AD}">
  <ds:schemaRefs>
    <ds:schemaRef ds:uri="http://schemas.microsoft.com/sharepoint/events"/>
  </ds:schemaRefs>
</ds:datastoreItem>
</file>

<file path=customXml/itemProps5.xml><?xml version="1.0" encoding="utf-8"?>
<ds:datastoreItem xmlns:ds="http://schemas.openxmlformats.org/officeDocument/2006/customXml" ds:itemID="{95D54A61-F780-4B52-979E-D3DE4B2E9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FSU CoM New Brandnig</Template>
  <TotalTime>7789</TotalTime>
  <Words>4818</Words>
  <Application>Microsoft Office PowerPoint</Application>
  <PresentationFormat>On-screen Show (4:3)</PresentationFormat>
  <Paragraphs>507</Paragraphs>
  <Slides>76</Slides>
  <Notes>51</Notes>
  <HiddenSlides>1</HiddenSlides>
  <MMClips>4</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2010 COM PowerPoint Template </vt:lpstr>
      <vt:lpstr>Patient Education Resources</vt:lpstr>
      <vt:lpstr>Objectives</vt:lpstr>
      <vt:lpstr>Handouts</vt:lpstr>
      <vt:lpstr>Why Patient Ed Resources?</vt:lpstr>
      <vt:lpstr>Health Literacy</vt:lpstr>
      <vt:lpstr>Health Literacy</vt:lpstr>
      <vt:lpstr>Please complete the Worksheet</vt:lpstr>
      <vt:lpstr>FSU Patient Education Resources</vt:lpstr>
      <vt:lpstr>Strategy</vt:lpstr>
      <vt:lpstr>Handouts </vt:lpstr>
      <vt:lpstr>Typical Office Handouts</vt:lpstr>
      <vt:lpstr>Others</vt:lpstr>
      <vt:lpstr>Why Handouts?</vt:lpstr>
      <vt:lpstr>Handout Considerations</vt:lpstr>
      <vt:lpstr>Considerations</vt:lpstr>
      <vt:lpstr>Patient Education Reference Center</vt:lpstr>
      <vt:lpstr>Patient Education Reference Center</vt:lpstr>
      <vt:lpstr>Printing from PERC </vt:lpstr>
      <vt:lpstr>PDF Handouts</vt:lpstr>
      <vt:lpstr>Epocrates Online ($)</vt:lpstr>
      <vt:lpstr>MedlinePlus Drug Handouts</vt:lpstr>
      <vt:lpstr>PowerPoint Presentation</vt:lpstr>
      <vt:lpstr>PowerPoint Presentation</vt:lpstr>
      <vt:lpstr>MerckMedicus.com Handouts</vt:lpstr>
      <vt:lpstr>How to Use Handout</vt:lpstr>
      <vt:lpstr>Websites for Patient Ed</vt:lpstr>
      <vt:lpstr>Why Use Websites</vt:lpstr>
      <vt:lpstr>Considerations</vt:lpstr>
      <vt:lpstr>Patients Do Use the Internet</vt:lpstr>
      <vt:lpstr>What are they looking up?</vt:lpstr>
      <vt:lpstr>Finding Reliable Information</vt:lpstr>
      <vt:lpstr>Google Knowledge Graphs</vt:lpstr>
      <vt:lpstr>YouTube.com Videos</vt:lpstr>
      <vt:lpstr>Example</vt:lpstr>
      <vt:lpstr>Health and Wellness Resource Center</vt:lpstr>
      <vt:lpstr>Searching Health and Wellness Resource Center</vt:lpstr>
      <vt:lpstr>Healthfinder.gov (free)</vt:lpstr>
      <vt:lpstr>Medline Plus from NLM (free)</vt:lpstr>
      <vt:lpstr>Medline Plus Resources</vt:lpstr>
      <vt:lpstr>Medline Plus Surgery Videos</vt:lpstr>
      <vt:lpstr> www.CDC.gov </vt:lpstr>
      <vt:lpstr>Prevention, Public Health and Population Resources</vt:lpstr>
      <vt:lpstr>Specialty Organization Sites</vt:lpstr>
      <vt:lpstr>Chronic Disease Specific Sites</vt:lpstr>
      <vt:lpstr>Social Media Sites for Pt Ed</vt:lpstr>
      <vt:lpstr>Curated Medical Social Media Sites </vt:lpstr>
      <vt:lpstr>Selecting Web Sites</vt:lpstr>
      <vt:lpstr>Ideas</vt:lpstr>
      <vt:lpstr>Mobile Apps for Patient Ed</vt:lpstr>
      <vt:lpstr>Using Mobile Apps with Patients</vt:lpstr>
      <vt:lpstr>Prescribing Mobile Apps</vt:lpstr>
      <vt:lpstr>Assessing Quality and Usefulness</vt:lpstr>
      <vt:lpstr>Keeping up with Medical Apps</vt:lpstr>
      <vt:lpstr>Mobile Apps for Patient Education</vt:lpstr>
      <vt:lpstr>DrawMD Demo</vt:lpstr>
      <vt:lpstr>As Mobile Apps Mature</vt:lpstr>
      <vt:lpstr>More on Considerations</vt:lpstr>
      <vt:lpstr>Scary Reading Statistics</vt:lpstr>
      <vt:lpstr>Reading Level</vt:lpstr>
      <vt:lpstr>Web Site that Checks Readability</vt:lpstr>
      <vt:lpstr>Using Word Check Reading Level</vt:lpstr>
      <vt:lpstr>Google Searching </vt:lpstr>
      <vt:lpstr>When Language is a Problem</vt:lpstr>
      <vt:lpstr>Translating your Website</vt:lpstr>
      <vt:lpstr>Using Word to Translate </vt:lpstr>
      <vt:lpstr>Using Word to Translate </vt:lpstr>
      <vt:lpstr>Using a Mac computer to Translate</vt:lpstr>
      <vt:lpstr>Caution</vt:lpstr>
      <vt:lpstr>Teach Students: Document Pt Ed</vt:lpstr>
      <vt:lpstr>Let’s Find Stuff</vt:lpstr>
      <vt:lpstr>Patient 1</vt:lpstr>
      <vt:lpstr>Patient 2</vt:lpstr>
      <vt:lpstr>Patient 3 </vt:lpstr>
      <vt:lpstr>Patient 4</vt:lpstr>
      <vt:lpstr>Summary</vt:lpstr>
      <vt:lpstr>We hope you enjoyed this workshop.</vt:lpstr>
    </vt:vector>
  </TitlesOfParts>
  <Company>FSUCOM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Education Handouts</dc:title>
  <dc:creator>Nancy Clark</dc:creator>
  <cp:lastModifiedBy>Windows User</cp:lastModifiedBy>
  <cp:revision>242</cp:revision>
  <cp:lastPrinted>2011-02-21T15:52:27Z</cp:lastPrinted>
  <dcterms:created xsi:type="dcterms:W3CDTF">2002-01-13T18:57:37Z</dcterms:created>
  <dcterms:modified xsi:type="dcterms:W3CDTF">2014-03-25T19:56:36Z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Nancy Clark</vt:lpwstr>
  </property>
  <property fmtid="{D5CDD505-2E9C-101B-9397-08002B2CF9AE}" pid="6" name="_Category">
    <vt:lpwstr/>
  </property>
  <property fmtid="{D5CDD505-2E9C-101B-9397-08002B2CF9AE}" pid="7" name="Slides">
    <vt:lpwstr>30</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ContentTypeId">
    <vt:lpwstr>0x0101007024800873524D46A1DC9195F0599CA8</vt:lpwstr>
  </property>
  <property fmtid="{D5CDD505-2E9C-101B-9397-08002B2CF9AE}" pid="13" name="_dlc_DocIdItemGuid">
    <vt:lpwstr>1f78616f-2ab3-41b0-8154-3a6b4d94f4cc</vt:lpwstr>
  </property>
</Properties>
</file>