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5" r:id="rId6"/>
  </p:sldMasterIdLst>
  <p:notesMasterIdLst>
    <p:notesMasterId r:id="rId76"/>
  </p:notesMasterIdLst>
  <p:handoutMasterIdLst>
    <p:handoutMasterId r:id="rId77"/>
  </p:handoutMasterIdLst>
  <p:sldIdLst>
    <p:sldId id="256" r:id="rId7"/>
    <p:sldId id="257" r:id="rId8"/>
    <p:sldId id="258" r:id="rId9"/>
    <p:sldId id="434" r:id="rId10"/>
    <p:sldId id="447" r:id="rId11"/>
    <p:sldId id="389" r:id="rId12"/>
    <p:sldId id="422" r:id="rId13"/>
    <p:sldId id="439" r:id="rId14"/>
    <p:sldId id="448" r:id="rId15"/>
    <p:sldId id="449" r:id="rId16"/>
    <p:sldId id="450" r:id="rId17"/>
    <p:sldId id="456" r:id="rId18"/>
    <p:sldId id="458" r:id="rId19"/>
    <p:sldId id="459" r:id="rId20"/>
    <p:sldId id="452" r:id="rId21"/>
    <p:sldId id="454" r:id="rId22"/>
    <p:sldId id="453" r:id="rId23"/>
    <p:sldId id="394" r:id="rId24"/>
    <p:sldId id="355" r:id="rId25"/>
    <p:sldId id="352" r:id="rId26"/>
    <p:sldId id="349" r:id="rId27"/>
    <p:sldId id="445" r:id="rId28"/>
    <p:sldId id="353" r:id="rId29"/>
    <p:sldId id="354" r:id="rId30"/>
    <p:sldId id="380" r:id="rId31"/>
    <p:sldId id="356" r:id="rId32"/>
    <p:sldId id="428" r:id="rId33"/>
    <p:sldId id="424" r:id="rId34"/>
    <p:sldId id="426" r:id="rId35"/>
    <p:sldId id="407" r:id="rId36"/>
    <p:sldId id="408" r:id="rId37"/>
    <p:sldId id="410" r:id="rId38"/>
    <p:sldId id="411" r:id="rId39"/>
    <p:sldId id="412" r:id="rId40"/>
    <p:sldId id="413" r:id="rId41"/>
    <p:sldId id="414" r:id="rId42"/>
    <p:sldId id="415" r:id="rId43"/>
    <p:sldId id="416" r:id="rId44"/>
    <p:sldId id="417" r:id="rId45"/>
    <p:sldId id="418" r:id="rId46"/>
    <p:sldId id="419" r:id="rId47"/>
    <p:sldId id="427" r:id="rId48"/>
    <p:sldId id="460" r:id="rId49"/>
    <p:sldId id="461" r:id="rId50"/>
    <p:sldId id="462" r:id="rId51"/>
    <p:sldId id="463" r:id="rId52"/>
    <p:sldId id="464" r:id="rId53"/>
    <p:sldId id="465" r:id="rId54"/>
    <p:sldId id="435" r:id="rId55"/>
    <p:sldId id="436" r:id="rId56"/>
    <p:sldId id="438" r:id="rId57"/>
    <p:sldId id="400" r:id="rId58"/>
    <p:sldId id="383" r:id="rId59"/>
    <p:sldId id="369" r:id="rId60"/>
    <p:sldId id="346" r:id="rId61"/>
    <p:sldId id="344" r:id="rId62"/>
    <p:sldId id="299" r:id="rId63"/>
    <p:sldId id="300" r:id="rId64"/>
    <p:sldId id="322" r:id="rId65"/>
    <p:sldId id="301" r:id="rId66"/>
    <p:sldId id="303" r:id="rId67"/>
    <p:sldId id="379" r:id="rId68"/>
    <p:sldId id="430" r:id="rId69"/>
    <p:sldId id="401" r:id="rId70"/>
    <p:sldId id="382" r:id="rId71"/>
    <p:sldId id="433" r:id="rId72"/>
    <p:sldId id="446" r:id="rId73"/>
    <p:sldId id="431" r:id="rId74"/>
    <p:sldId id="327" r:id="rId75"/>
  </p:sldIdLst>
  <p:sldSz cx="9144000" cy="6858000" type="screen4x3"/>
  <p:notesSz cx="7010400" cy="9296400"/>
  <p:custDataLst>
    <p:tags r:id="rId7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9">
          <p15:clr>
            <a:srgbClr val="A4A3A4"/>
          </p15:clr>
        </p15:guide>
        <p15:guide id="2" pos="220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0000"/>
    <a:srgbClr val="F6E6E6"/>
    <a:srgbClr val="D99795"/>
    <a:srgbClr val="FF9933"/>
    <a:srgbClr val="330000"/>
    <a:srgbClr val="7777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56" autoAdjust="0"/>
    <p:restoredTop sz="85385" autoAdjust="0"/>
  </p:normalViewPr>
  <p:slideViewPr>
    <p:cSldViewPr>
      <p:cViewPr varScale="1">
        <p:scale>
          <a:sx n="60" d="100"/>
          <a:sy n="60" d="100"/>
        </p:scale>
        <p:origin x="922" y="53"/>
      </p:cViewPr>
      <p:guideLst>
        <p:guide orient="horz" pos="2160"/>
        <p:guide pos="2880"/>
      </p:guideLst>
    </p:cSldViewPr>
  </p:slideViewPr>
  <p:outlineViewPr>
    <p:cViewPr>
      <p:scale>
        <a:sx n="33" d="100"/>
        <a:sy n="33" d="100"/>
      </p:scale>
      <p:origin x="48" y="3714"/>
    </p:cViewPr>
  </p:outlineViewPr>
  <p:notesTextViewPr>
    <p:cViewPr>
      <p:scale>
        <a:sx n="100" d="100"/>
        <a:sy n="100" d="100"/>
      </p:scale>
      <p:origin x="0" y="0"/>
    </p:cViewPr>
  </p:notesTextViewPr>
  <p:notesViewPr>
    <p:cSldViewPr>
      <p:cViewPr>
        <p:scale>
          <a:sx n="160" d="100"/>
          <a:sy n="160" d="100"/>
        </p:scale>
        <p:origin x="540" y="1938"/>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notesMaster" Target="notesMasters/notesMaster1.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presProps" Target="presProps.xml"/><Relationship Id="rId5" Type="http://schemas.openxmlformats.org/officeDocument/2006/relationships/customXml" Target="../customXml/item5.xml"/><Relationship Id="rId61" Type="http://schemas.openxmlformats.org/officeDocument/2006/relationships/slide" Target="slides/slide55.xml"/><Relationship Id="rId82"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tags" Target="tags/tag1.xml"/><Relationship Id="rId81"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handoutMaster" Target="handoutMasters/handoutMaster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7C89D1EF-7D06-4FAF-8ED1-F684E79A8DDD}" type="datetimeFigureOut">
              <a:rPr lang="en-US" smtClean="0"/>
              <a:t>5/3/2016</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93B1033-3617-42F9-A9F3-AACD545CCF90}" type="slidenum">
              <a:rPr lang="en-US" smtClean="0"/>
              <a:t>‹#›</a:t>
            </a:fld>
            <a:endParaRPr lang="en-US"/>
          </a:p>
        </p:txBody>
      </p:sp>
    </p:spTree>
    <p:extLst>
      <p:ext uri="{BB962C8B-B14F-4D97-AF65-F5344CB8AC3E}">
        <p14:creationId xmlns:p14="http://schemas.microsoft.com/office/powerpoint/2010/main" val="2819133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8" rIns="93175" bIns="4658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8" rIns="93175" bIns="46588" rtlCol="0"/>
          <a:lstStyle>
            <a:lvl1pPr algn="r" fontAlgn="auto">
              <a:spcBef>
                <a:spcPts val="0"/>
              </a:spcBef>
              <a:spcAft>
                <a:spcPts val="0"/>
              </a:spcAft>
              <a:defRPr sz="1200">
                <a:latin typeface="+mn-lt"/>
                <a:cs typeface="+mn-cs"/>
              </a:defRPr>
            </a:lvl1pPr>
          </a:lstStyle>
          <a:p>
            <a:pPr>
              <a:defRPr/>
            </a:pPr>
            <a:fld id="{549570D9-22FC-4B07-B4DC-5594FA615019}" type="datetimeFigureOut">
              <a:rPr lang="en-US"/>
              <a:pPr>
                <a:defRPr/>
              </a:pPr>
              <a:t>5/3/2016</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3175" tIns="46588" rIns="93175" bIns="46588" rtlCol="0" anchor="ctr"/>
          <a:lstStyle/>
          <a:p>
            <a:pPr lvl="0"/>
            <a:endParaRPr lang="en-US" noProof="0" smtClean="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5" tIns="46588" rIns="93175" bIns="4658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966"/>
            <a:ext cx="3037840" cy="464820"/>
          </a:xfrm>
          <a:prstGeom prst="rect">
            <a:avLst/>
          </a:prstGeom>
        </p:spPr>
        <p:txBody>
          <a:bodyPr vert="horz" lIns="93175" tIns="46588" rIns="93175" bIns="4658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75" tIns="46588" rIns="93175" bIns="46588" rtlCol="0" anchor="b"/>
          <a:lstStyle>
            <a:lvl1pPr algn="r" fontAlgn="auto">
              <a:spcBef>
                <a:spcPts val="0"/>
              </a:spcBef>
              <a:spcAft>
                <a:spcPts val="0"/>
              </a:spcAft>
              <a:defRPr sz="1200">
                <a:latin typeface="+mn-lt"/>
                <a:cs typeface="+mn-cs"/>
              </a:defRPr>
            </a:lvl1pPr>
          </a:lstStyle>
          <a:p>
            <a:pPr>
              <a:defRPr/>
            </a:pPr>
            <a:fld id="{C61D0DA4-2ABB-4D94-AFD1-B1D905053F73}" type="slidenum">
              <a:rPr lang="en-US"/>
              <a:pPr>
                <a:defRPr/>
              </a:pPr>
              <a:t>‹#›</a:t>
            </a:fld>
            <a:endParaRPr lang="en-US"/>
          </a:p>
        </p:txBody>
      </p:sp>
    </p:spTree>
    <p:extLst>
      <p:ext uri="{BB962C8B-B14F-4D97-AF65-F5344CB8AC3E}">
        <p14:creationId xmlns:p14="http://schemas.microsoft.com/office/powerpoint/2010/main" val="166967138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pepidonline.com.ezproxy.med.fsu.edu/content/content.aspx?fl=1&amp;url=/LAB/lab78.htm"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brainshark.com/wiley/EEPDermCalcs/zDGz6muOnz0z0"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dirty="0" smtClean="0"/>
              <a:t>Note to presenter:  You need to canter thru this workshop to cover the content.  Keep your eye on the </a:t>
            </a:r>
            <a:r>
              <a:rPr lang="en-US" smtClean="0"/>
              <a:t>time.  </a:t>
            </a:r>
            <a:r>
              <a:rPr lang="en-US" dirty="0" smtClean="0"/>
              <a:t>May not be time for all exercises for practice.  Let audience do them as homework or do them with the audience quickly. Exercises for Practice should be used as examples for Demo.  Start demoing when you get to these slides.  You can say something like “let’s work this exercise together…”  and On your computer, you would go to …..   If you let them look this up first then show them how, you won’t make it thru all the content.</a:t>
            </a:r>
          </a:p>
          <a:p>
            <a:endParaRPr lang="en-US" dirty="0" smtClean="0"/>
          </a:p>
        </p:txBody>
      </p:sp>
      <p:sp>
        <p:nvSpPr>
          <p:cNvPr id="4" name="Slide Number Placeholder 3"/>
          <p:cNvSpPr>
            <a:spLocks noGrp="1"/>
          </p:cNvSpPr>
          <p:nvPr>
            <p:ph type="sldNum" sz="quarter" idx="5"/>
          </p:nvPr>
        </p:nvSpPr>
        <p:spPr/>
        <p:txBody>
          <a:bodyPr/>
          <a:lstStyle/>
          <a:p>
            <a:pPr>
              <a:defRPr/>
            </a:pPr>
            <a:fld id="{CD1097E2-8BBD-4AF0-98A9-719BDCB7309A}" type="slidenum">
              <a:rPr lang="en-US" smtClean="0"/>
              <a:pPr>
                <a:defRPr/>
              </a:pPr>
              <a:t>1</a:t>
            </a:fld>
            <a:endParaRPr lang="en-US"/>
          </a:p>
        </p:txBody>
      </p:sp>
    </p:spTree>
    <p:extLst>
      <p:ext uri="{BB962C8B-B14F-4D97-AF65-F5344CB8AC3E}">
        <p14:creationId xmlns:p14="http://schemas.microsoft.com/office/powerpoint/2010/main" val="25801739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942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Go there and demo.  Let audience follow along.</a:t>
            </a:r>
          </a:p>
        </p:txBody>
      </p:sp>
      <p:sp>
        <p:nvSpPr>
          <p:cNvPr id="942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4974" eaLnBrk="0" hangingPunct="0">
              <a:defRPr>
                <a:solidFill>
                  <a:schemeClr val="tx1"/>
                </a:solidFill>
                <a:latin typeface="SAS Monospace Bold" pitchFamily="49" charset="0"/>
              </a:defRPr>
            </a:lvl1pPr>
            <a:lvl2pPr marL="770662" indent="-296408" defTabSz="964974" eaLnBrk="0" hangingPunct="0">
              <a:defRPr>
                <a:solidFill>
                  <a:schemeClr val="tx1"/>
                </a:solidFill>
                <a:latin typeface="SAS Monospace Bold" pitchFamily="49" charset="0"/>
              </a:defRPr>
            </a:lvl2pPr>
            <a:lvl3pPr marL="1185634" indent="-237127" defTabSz="964974" eaLnBrk="0" hangingPunct="0">
              <a:defRPr>
                <a:solidFill>
                  <a:schemeClr val="tx1"/>
                </a:solidFill>
                <a:latin typeface="SAS Monospace Bold" pitchFamily="49" charset="0"/>
              </a:defRPr>
            </a:lvl3pPr>
            <a:lvl4pPr marL="1659887" indent="-237127" defTabSz="964974" eaLnBrk="0" hangingPunct="0">
              <a:defRPr>
                <a:solidFill>
                  <a:schemeClr val="tx1"/>
                </a:solidFill>
                <a:latin typeface="SAS Monospace Bold" pitchFamily="49" charset="0"/>
              </a:defRPr>
            </a:lvl4pPr>
            <a:lvl5pPr marL="2134141" indent="-237127" defTabSz="964974" eaLnBrk="0" hangingPunct="0">
              <a:defRPr>
                <a:solidFill>
                  <a:schemeClr val="tx1"/>
                </a:solidFill>
                <a:latin typeface="SAS Monospace Bold" pitchFamily="49" charset="0"/>
              </a:defRPr>
            </a:lvl5pPr>
            <a:lvl6pPr marL="2608395" indent="-237127" algn="ctr" defTabSz="964974" eaLnBrk="0" fontAlgn="base" hangingPunct="0">
              <a:spcBef>
                <a:spcPct val="0"/>
              </a:spcBef>
              <a:spcAft>
                <a:spcPct val="0"/>
              </a:spcAft>
              <a:defRPr>
                <a:solidFill>
                  <a:schemeClr val="tx1"/>
                </a:solidFill>
                <a:latin typeface="SAS Monospace Bold" pitchFamily="49" charset="0"/>
              </a:defRPr>
            </a:lvl6pPr>
            <a:lvl7pPr marL="3082648" indent="-237127" algn="ctr" defTabSz="964974" eaLnBrk="0" fontAlgn="base" hangingPunct="0">
              <a:spcBef>
                <a:spcPct val="0"/>
              </a:spcBef>
              <a:spcAft>
                <a:spcPct val="0"/>
              </a:spcAft>
              <a:defRPr>
                <a:solidFill>
                  <a:schemeClr val="tx1"/>
                </a:solidFill>
                <a:latin typeface="SAS Monospace Bold" pitchFamily="49" charset="0"/>
              </a:defRPr>
            </a:lvl7pPr>
            <a:lvl8pPr marL="3556902" indent="-237127" algn="ctr" defTabSz="964974" eaLnBrk="0" fontAlgn="base" hangingPunct="0">
              <a:spcBef>
                <a:spcPct val="0"/>
              </a:spcBef>
              <a:spcAft>
                <a:spcPct val="0"/>
              </a:spcAft>
              <a:defRPr>
                <a:solidFill>
                  <a:schemeClr val="tx1"/>
                </a:solidFill>
                <a:latin typeface="SAS Monospace Bold" pitchFamily="49" charset="0"/>
              </a:defRPr>
            </a:lvl8pPr>
            <a:lvl9pPr marL="4031155" indent="-237127" algn="ctr" defTabSz="964974" eaLnBrk="0" fontAlgn="base" hangingPunct="0">
              <a:spcBef>
                <a:spcPct val="0"/>
              </a:spcBef>
              <a:spcAft>
                <a:spcPct val="0"/>
              </a:spcAft>
              <a:defRPr>
                <a:solidFill>
                  <a:schemeClr val="tx1"/>
                </a:solidFill>
                <a:latin typeface="SAS Monospace Bold" pitchFamily="49" charset="0"/>
              </a:defRPr>
            </a:lvl9pPr>
          </a:lstStyle>
          <a:p>
            <a:pPr eaLnBrk="1" hangingPunct="1"/>
            <a:fld id="{717E2614-A74A-4539-8837-C332A00ACA61}" type="slidenum">
              <a:rPr lang="en-US" smtClean="0">
                <a:latin typeface="Arial" charset="0"/>
              </a:rPr>
              <a:pPr eaLnBrk="1" hangingPunct="1"/>
              <a:t>12</a:t>
            </a:fld>
            <a:endParaRPr lang="en-US" smtClean="0">
              <a:latin typeface="Arial" charset="0"/>
            </a:endParaRPr>
          </a:p>
        </p:txBody>
      </p:sp>
    </p:spTree>
    <p:extLst>
      <p:ext uri="{BB962C8B-B14F-4D97-AF65-F5344CB8AC3E}">
        <p14:creationId xmlns:p14="http://schemas.microsoft.com/office/powerpoint/2010/main" val="21909436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topic</a:t>
            </a:r>
            <a:r>
              <a:rPr lang="en-US" baseline="0" dirty="0" smtClean="0"/>
              <a:t> monographs can be very long.  If you have one term you want to find within that topic, you can search within text which will highlight all instances of that term and let you advance thru the matches.  This works the same on the mobile interfaces. </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13</a:t>
            </a:fld>
            <a:endParaRPr lang="en-US"/>
          </a:p>
        </p:txBody>
      </p:sp>
    </p:spTree>
    <p:extLst>
      <p:ext uri="{BB962C8B-B14F-4D97-AF65-F5344CB8AC3E}">
        <p14:creationId xmlns:p14="http://schemas.microsoft.com/office/powerpoint/2010/main" val="36323401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 Dynamed</a:t>
            </a:r>
            <a:r>
              <a:rPr lang="en-US" baseline="0" dirty="0" smtClean="0"/>
              <a:t> Plus, there are links to the citations in Pubmed for all articles cited.  Open Pubmed from the library first, then If you have signed in to off campus access or are on campus, the </a:t>
            </a:r>
            <a:r>
              <a:rPr lang="en-US" baseline="0" dirty="0" err="1" smtClean="0"/>
              <a:t>Find@FSU</a:t>
            </a:r>
            <a:r>
              <a:rPr lang="en-US" baseline="0" dirty="0" smtClean="0"/>
              <a:t> button linking Pubmed to the full text articles should be there. See next slide.</a:t>
            </a:r>
            <a:endParaRPr lang="en-US" dirty="0"/>
          </a:p>
        </p:txBody>
      </p:sp>
      <p:sp>
        <p:nvSpPr>
          <p:cNvPr id="4" name="Slide Number Placeholder 3"/>
          <p:cNvSpPr>
            <a:spLocks noGrp="1"/>
          </p:cNvSpPr>
          <p:nvPr>
            <p:ph type="sldNum" sz="quarter" idx="10"/>
          </p:nvPr>
        </p:nvSpPr>
        <p:spPr/>
        <p:txBody>
          <a:bodyPr/>
          <a:lstStyle/>
          <a:p>
            <a:pPr>
              <a:defRPr/>
            </a:pPr>
            <a:fld id="{5A2921A6-5190-4626-8491-A8690B0F849E}" type="slidenum">
              <a:rPr lang="en-US" smtClean="0"/>
              <a:pPr>
                <a:defRPr/>
              </a:pPr>
              <a:t>14</a:t>
            </a:fld>
            <a:endParaRPr lang="en-US"/>
          </a:p>
        </p:txBody>
      </p:sp>
    </p:spTree>
    <p:extLst>
      <p:ext uri="{BB962C8B-B14F-4D97-AF65-F5344CB8AC3E}">
        <p14:creationId xmlns:p14="http://schemas.microsoft.com/office/powerpoint/2010/main" val="39967526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a:t>
            </a:r>
            <a:r>
              <a:rPr lang="en-US" baseline="0" dirty="0" err="1" smtClean="0"/>
              <a:t>iPad</a:t>
            </a:r>
            <a:r>
              <a:rPr lang="en-US" baseline="0" dirty="0" smtClean="0"/>
              <a:t> version is much easier to use.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15</a:t>
            </a:fld>
            <a:endParaRPr lang="en-US"/>
          </a:p>
        </p:txBody>
      </p:sp>
    </p:spTree>
    <p:extLst>
      <p:ext uri="{BB962C8B-B14F-4D97-AF65-F5344CB8AC3E}">
        <p14:creationId xmlns:p14="http://schemas.microsoft.com/office/powerpoint/2010/main" val="2266755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 up Atrial fibrillation.</a:t>
            </a:r>
            <a:r>
              <a:rPr lang="en-US" baseline="0" dirty="0" smtClean="0"/>
              <a:t>  Find in the search results </a:t>
            </a:r>
            <a:r>
              <a:rPr lang="en-US" b="1" baseline="0" dirty="0" smtClean="0"/>
              <a:t>Thromboembolic prophylaxis in atrial fibrillation</a:t>
            </a:r>
            <a:r>
              <a:rPr lang="en-US" baseline="0" dirty="0" smtClean="0"/>
              <a:t>. Look at antiplatelet therapy.  Links to calculators are in the monograph as well as listed in the search results.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17</a:t>
            </a:fld>
            <a:endParaRPr lang="en-US"/>
          </a:p>
        </p:txBody>
      </p:sp>
    </p:spTree>
    <p:extLst>
      <p:ext uri="{BB962C8B-B14F-4D97-AF65-F5344CB8AC3E}">
        <p14:creationId xmlns:p14="http://schemas.microsoft.com/office/powerpoint/2010/main" val="32760076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dropped First Consult to purchase a subscription to PEPID.  One reason was that the content in FC on the mobile was less than 15% of the web content.  PEPID is complete in both formats.  </a:t>
            </a:r>
          </a:p>
          <a:p>
            <a:pPr eaLnBrk="1" hangingPunct="1">
              <a:spcBef>
                <a:spcPct val="0"/>
              </a:spcBef>
            </a:pPr>
            <a:r>
              <a:rPr lang="en-US" dirty="0" smtClean="0"/>
              <a:t>The </a:t>
            </a:r>
            <a:r>
              <a:rPr lang="en-US" dirty="0" err="1" smtClean="0"/>
              <a:t>iPad</a:t>
            </a:r>
            <a:r>
              <a:rPr lang="en-US" dirty="0" smtClean="0"/>
              <a:t> version is much easier to use.</a:t>
            </a:r>
          </a:p>
          <a:p>
            <a:pPr eaLnBrk="1" hangingPunct="1">
              <a:spcBef>
                <a:spcPct val="0"/>
              </a:spcBef>
            </a:pPr>
            <a:endParaRPr lang="en-US" dirty="0" smtClean="0"/>
          </a:p>
          <a:p>
            <a:pPr eaLnBrk="1" hangingPunct="1">
              <a:spcBef>
                <a:spcPct val="0"/>
              </a:spcBef>
            </a:pPr>
            <a:r>
              <a:rPr lang="en-US" dirty="0" smtClean="0"/>
              <a:t>Demo this to them using either your own topic or the one in the Decision Support handout.  </a:t>
            </a:r>
          </a:p>
          <a:p>
            <a:pPr eaLnBrk="1" hangingPunct="1">
              <a:spcBef>
                <a:spcPct val="0"/>
              </a:spcBef>
            </a:pPr>
            <a:endParaRPr lang="en-US" dirty="0" smtClean="0"/>
          </a:p>
          <a:p>
            <a:pPr eaLnBrk="1" hangingPunct="1">
              <a:spcBef>
                <a:spcPct val="0"/>
              </a:spcBef>
            </a:pPr>
            <a:endParaRPr lang="en-US" dirty="0" smtClean="0"/>
          </a:p>
        </p:txBody>
      </p:sp>
      <p:sp>
        <p:nvSpPr>
          <p:cNvPr id="737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690E46-D927-424E-BEB0-D5C757A72B27}" type="slidenum">
              <a:rPr lang="en-US" smtClean="0"/>
              <a:pPr fontAlgn="base">
                <a:spcBef>
                  <a:spcPct val="0"/>
                </a:spcBef>
                <a:spcAft>
                  <a:spcPct val="0"/>
                </a:spcAft>
                <a:defRPr/>
              </a:pPr>
              <a:t>20</a:t>
            </a:fld>
            <a:endParaRPr lang="en-US" smtClean="0"/>
          </a:p>
        </p:txBody>
      </p:sp>
    </p:spTree>
    <p:extLst>
      <p:ext uri="{BB962C8B-B14F-4D97-AF65-F5344CB8AC3E}">
        <p14:creationId xmlns:p14="http://schemas.microsoft.com/office/powerpoint/2010/main" val="3612989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CRC stands for Clinical Rotation Companion.  Designed for students on clerkships.  Has sections on each clerkship that include all the history and physical exams for each specialty, order writing, etc.  </a:t>
            </a:r>
          </a:p>
          <a:p>
            <a:pPr eaLnBrk="1" hangingPunct="1">
              <a:spcBef>
                <a:spcPct val="0"/>
              </a:spcBef>
            </a:pPr>
            <a:r>
              <a:rPr lang="en-US" dirty="0" smtClean="0"/>
              <a:t>We replaced First Consult with PEPID because of the Pediatric content among other reasons. This resource competes with Epocrates Essentials for the variety and usefulness of the resource.  We will explore more sections of the resource at the next workshop.  For now, lets look at just the disease content.  </a:t>
            </a:r>
            <a:br>
              <a:rPr lang="en-US" dirty="0" smtClean="0"/>
            </a:br>
            <a:endParaRPr lang="en-US" dirty="0" smtClean="0"/>
          </a:p>
          <a:p>
            <a:pPr eaLnBrk="1" hangingPunct="1">
              <a:spcBef>
                <a:spcPct val="0"/>
              </a:spcBef>
            </a:pPr>
            <a:r>
              <a:rPr lang="en-US" dirty="0" smtClean="0"/>
              <a:t>FILTER:  Medical</a:t>
            </a:r>
            <a:r>
              <a:rPr lang="en-US" baseline="0" dirty="0" smtClean="0"/>
              <a:t> Content </a:t>
            </a:r>
            <a:r>
              <a:rPr lang="en-US" dirty="0" smtClean="0"/>
              <a:t>The index will limit itself to medical conditions.  Type in </a:t>
            </a:r>
            <a:r>
              <a:rPr lang="en-US" b="1" dirty="0" err="1" smtClean="0"/>
              <a:t>Otitis</a:t>
            </a:r>
            <a:r>
              <a:rPr lang="en-US" dirty="0" smtClean="0"/>
              <a:t>, and pick </a:t>
            </a:r>
            <a:r>
              <a:rPr lang="en-US" b="1" dirty="0" err="1" smtClean="0"/>
              <a:t>Otitis</a:t>
            </a:r>
            <a:r>
              <a:rPr lang="en-US" b="1" dirty="0" smtClean="0"/>
              <a:t> </a:t>
            </a:r>
            <a:r>
              <a:rPr lang="en-US" b="1" dirty="0" err="1" smtClean="0"/>
              <a:t>Peds</a:t>
            </a:r>
            <a:r>
              <a:rPr lang="en-US" b="1" dirty="0" smtClean="0"/>
              <a:t> </a:t>
            </a:r>
            <a:r>
              <a:rPr lang="en-US" dirty="0" smtClean="0"/>
              <a:t>from the list.  You will see in the center column various organ systems and the diseases under them  Where you see </a:t>
            </a:r>
            <a:r>
              <a:rPr lang="en-US" dirty="0" err="1" smtClean="0"/>
              <a:t>Otitis</a:t>
            </a:r>
            <a:r>
              <a:rPr lang="en-US" dirty="0" smtClean="0"/>
              <a:t> Media click on Diagnosis.  Then click on Treatment.  Explore the content organization. Note that anything that is underlined is a link to additional content, </a:t>
            </a:r>
            <a:r>
              <a:rPr lang="en-US" dirty="0" err="1" smtClean="0"/>
              <a:t>ie</a:t>
            </a:r>
            <a:r>
              <a:rPr lang="en-US" dirty="0" smtClean="0"/>
              <a:t> drugs.  </a:t>
            </a:r>
          </a:p>
        </p:txBody>
      </p:sp>
    </p:spTree>
    <p:extLst>
      <p:ext uri="{BB962C8B-B14F-4D97-AF65-F5344CB8AC3E}">
        <p14:creationId xmlns:p14="http://schemas.microsoft.com/office/powerpoint/2010/main" val="19606757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1. 3.3 </a:t>
            </a:r>
            <a:r>
              <a:rPr lang="en-US" dirty="0" err="1" smtClean="0"/>
              <a:t>yrs</a:t>
            </a:r>
            <a:r>
              <a:rPr lang="en-US" dirty="0" smtClean="0"/>
              <a:t>    2. 20-23   3. 8 wks</a:t>
            </a:r>
            <a:endParaRPr lang="en-US" dirty="0"/>
          </a:p>
        </p:txBody>
      </p:sp>
      <p:sp>
        <p:nvSpPr>
          <p:cNvPr id="4" name="Slide Number Placeholder 3"/>
          <p:cNvSpPr>
            <a:spLocks noGrp="1"/>
          </p:cNvSpPr>
          <p:nvPr>
            <p:ph type="sldNum" sz="quarter" idx="10"/>
          </p:nvPr>
        </p:nvSpPr>
        <p:spPr/>
        <p:txBody>
          <a:bodyPr/>
          <a:lstStyle/>
          <a:p>
            <a:fld id="{67AB2BA1-711C-4868-B54C-E87DC53879D8}" type="slidenum">
              <a:rPr lang="en-US" smtClean="0"/>
              <a:t>22</a:t>
            </a:fld>
            <a:endParaRPr lang="en-US"/>
          </a:p>
        </p:txBody>
      </p:sp>
    </p:spTree>
    <p:extLst>
      <p:ext uri="{BB962C8B-B14F-4D97-AF65-F5344CB8AC3E}">
        <p14:creationId xmlns:p14="http://schemas.microsoft.com/office/powerpoint/2010/main" val="26972791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prefer the alphabetical list to the medical calculator TOC.  You can also search for the calculator you want.  Put BMI into the Find</a:t>
            </a:r>
            <a:r>
              <a:rPr lang="en-US" baseline="0" dirty="0" smtClean="0"/>
              <a:t> box and you will see both adult and pediatric BMI calculators.  PEPID is the only resource we have with a pediatric BMI calculator.</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23</a:t>
            </a:fld>
            <a:endParaRPr lang="en-US"/>
          </a:p>
        </p:txBody>
      </p:sp>
    </p:spTree>
    <p:extLst>
      <p:ext uri="{BB962C8B-B14F-4D97-AF65-F5344CB8AC3E}">
        <p14:creationId xmlns:p14="http://schemas.microsoft.com/office/powerpoint/2010/main" val="3085665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icon is broken(2/22/2012) will call and let them know tomorrow, so use the table</a:t>
            </a:r>
            <a:r>
              <a:rPr lang="en-US" baseline="0" dirty="0" smtClean="0"/>
              <a:t> of contents button and then click on Lab Manual from the TOC list. Or just search for the lab test in the Find field </a:t>
            </a:r>
            <a:r>
              <a:rPr lang="en-US" baseline="0" dirty="0" err="1" smtClean="0"/>
              <a:t>ie</a:t>
            </a:r>
            <a:r>
              <a:rPr lang="en-US" baseline="0" dirty="0" smtClean="0"/>
              <a:t> </a:t>
            </a:r>
            <a:r>
              <a:rPr lang="en-US" dirty="0" smtClean="0">
                <a:hlinkClick r:id="rId3"/>
              </a:rPr>
              <a:t>HbA1c (Lab)</a:t>
            </a:r>
            <a:r>
              <a:rPr lang="en-US" dirty="0" smtClean="0"/>
              <a:t> and the test will come up.</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26</a:t>
            </a:fld>
            <a:endParaRPr lang="en-US"/>
          </a:p>
        </p:txBody>
      </p:sp>
    </p:spTree>
    <p:extLst>
      <p:ext uri="{BB962C8B-B14F-4D97-AF65-F5344CB8AC3E}">
        <p14:creationId xmlns:p14="http://schemas.microsoft.com/office/powerpoint/2010/main" val="32953183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41D8C16-027E-406A-9F09-D0B9D5903B65}" type="slidenum">
              <a:rPr lang="en-US" smtClean="0"/>
              <a:pPr fontAlgn="base">
                <a:spcBef>
                  <a:spcPct val="0"/>
                </a:spcBef>
                <a:spcAft>
                  <a:spcPct val="0"/>
                </a:spcAft>
                <a:defRPr/>
              </a:pPr>
              <a:t>2</a:t>
            </a:fld>
            <a:endParaRPr lang="en-US" smtClean="0"/>
          </a:p>
        </p:txBody>
      </p:sp>
      <p:sp>
        <p:nvSpPr>
          <p:cNvPr id="645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45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6943995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63F8E6D-377A-4EFE-9EAE-B77B908AFF92}" type="slidenum">
              <a:rPr lang="en-US" smtClean="0"/>
              <a:pPr>
                <a:defRPr/>
              </a:pPr>
              <a:t>27</a:t>
            </a:fld>
            <a:endParaRPr lang="en-US"/>
          </a:p>
        </p:txBody>
      </p:sp>
    </p:spTree>
    <p:extLst>
      <p:ext uri="{BB962C8B-B14F-4D97-AF65-F5344CB8AC3E}">
        <p14:creationId xmlns:p14="http://schemas.microsoft.com/office/powerpoint/2010/main" val="37103264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Should be MS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29</a:t>
            </a:fld>
            <a:endParaRPr lang="en-US"/>
          </a:p>
        </p:txBody>
      </p:sp>
    </p:spTree>
    <p:extLst>
      <p:ext uri="{BB962C8B-B14F-4D97-AF65-F5344CB8AC3E}">
        <p14:creationId xmlns:p14="http://schemas.microsoft.com/office/powerpoint/2010/main" val="20576152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p:spPr>
      </p:sp>
      <p:sp>
        <p:nvSpPr>
          <p:cNvPr id="7168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800" b="1" dirty="0" smtClean="0"/>
              <a:t>This slide is hidden in case you need another</a:t>
            </a:r>
            <a:r>
              <a:rPr lang="en-US" sz="1800" b="1" baseline="0" dirty="0" smtClean="0"/>
              <a:t> example for </a:t>
            </a:r>
            <a:r>
              <a:rPr lang="en-US" sz="1800" b="1" dirty="0" smtClean="0"/>
              <a:t>DIAGNOSTIC </a:t>
            </a:r>
            <a:r>
              <a:rPr lang="en-US" sz="1800" b="1" dirty="0"/>
              <a:t>TOOLS</a:t>
            </a:r>
          </a:p>
          <a:p>
            <a:pPr eaLnBrk="1" hangingPunct="1">
              <a:spcBef>
                <a:spcPct val="0"/>
              </a:spcBef>
            </a:pPr>
            <a:endParaRPr lang="en-US" dirty="0" smtClean="0"/>
          </a:p>
          <a:p>
            <a:pPr eaLnBrk="1" hangingPunct="1">
              <a:spcBef>
                <a:spcPct val="0"/>
              </a:spcBef>
            </a:pPr>
            <a:r>
              <a:rPr lang="en-US" dirty="0" smtClean="0"/>
              <a:t>This is Rocky Mountain Spotted Fever.  It is a Rare disease.  Therefore, it won’t be under the common problems.  It will show up as highly likely with ++ </a:t>
            </a:r>
          </a:p>
          <a:p>
            <a:pPr eaLnBrk="1" hangingPunct="1">
              <a:spcBef>
                <a:spcPct val="0"/>
              </a:spcBef>
            </a:pPr>
            <a:endParaRPr lang="en-US" dirty="0" smtClean="0"/>
          </a:p>
          <a:p>
            <a:pPr eaLnBrk="1" hangingPunct="1">
              <a:spcBef>
                <a:spcPct val="0"/>
              </a:spcBef>
            </a:pPr>
            <a:r>
              <a:rPr lang="en-US" dirty="0" smtClean="0"/>
              <a:t>PEPID only takes: Headache, severe; </a:t>
            </a:r>
            <a:r>
              <a:rPr lang="en-US" dirty="0" err="1" smtClean="0"/>
              <a:t>palmar</a:t>
            </a:r>
            <a:r>
              <a:rPr lang="en-US" dirty="0" smtClean="0"/>
              <a:t> erythema; skin rashes, </a:t>
            </a:r>
            <a:r>
              <a:rPr lang="en-US" dirty="0" err="1" smtClean="0"/>
              <a:t>erythematous</a:t>
            </a:r>
            <a:r>
              <a:rPr lang="en-US" dirty="0" smtClean="0"/>
              <a:t>, </a:t>
            </a:r>
            <a:r>
              <a:rPr lang="en-US" dirty="0" err="1" smtClean="0"/>
              <a:t>maculopapular</a:t>
            </a:r>
            <a:r>
              <a:rPr lang="en-US" dirty="0" smtClean="0"/>
              <a:t>; muscle pain (instead of </a:t>
            </a:r>
            <a:r>
              <a:rPr lang="en-US" dirty="0" err="1" smtClean="0"/>
              <a:t>myalgia</a:t>
            </a:r>
            <a:r>
              <a:rPr lang="en-US" dirty="0" smtClean="0"/>
              <a:t>) malaise and tick bite. Adding others confuses it.  </a:t>
            </a:r>
          </a:p>
          <a:p>
            <a:pPr eaLnBrk="1" hangingPunct="1">
              <a:spcBef>
                <a:spcPct val="0"/>
              </a:spcBef>
            </a:pPr>
            <a:endParaRPr lang="en-US" dirty="0" smtClean="0"/>
          </a:p>
          <a:p>
            <a:pPr eaLnBrk="1" hangingPunct="1">
              <a:spcBef>
                <a:spcPct val="0"/>
              </a:spcBef>
            </a:pPr>
            <a:r>
              <a:rPr lang="en-US" dirty="0" smtClean="0"/>
              <a:t>Exercises for Practice should be used as examples for Demo.  Start demoing when you get to these slides.  You can say something like “let’s work this exercise together…”  and On your computer, you would go to …..   If you let them look this up first then show them how, you won’t make it thru all the content.</a:t>
            </a:r>
          </a:p>
        </p:txBody>
      </p:sp>
      <p:sp>
        <p:nvSpPr>
          <p:cNvPr id="655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AAE0BCC-9EBB-49B7-9D6F-C6E5D749F223}" type="slidenum">
              <a:rPr lang="en-US" smtClean="0"/>
              <a:pPr fontAlgn="base">
                <a:spcBef>
                  <a:spcPct val="0"/>
                </a:spcBef>
                <a:spcAft>
                  <a:spcPct val="0"/>
                </a:spcAft>
                <a:defRPr/>
              </a:pPr>
              <a:t>30</a:t>
            </a:fld>
            <a:endParaRPr lang="en-US" smtClean="0"/>
          </a:p>
        </p:txBody>
      </p:sp>
    </p:spTree>
    <p:extLst>
      <p:ext uri="{BB962C8B-B14F-4D97-AF65-F5344CB8AC3E}">
        <p14:creationId xmlns:p14="http://schemas.microsoft.com/office/powerpoint/2010/main" val="480745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A37F95C-FEEB-4BB9-9630-A41F878BEC67}" type="slidenum">
              <a:rPr lang="en-US" smtClean="0"/>
              <a:pPr fontAlgn="base">
                <a:spcBef>
                  <a:spcPct val="0"/>
                </a:spcBef>
                <a:spcAft>
                  <a:spcPct val="0"/>
                </a:spcAft>
                <a:defRPr/>
              </a:pPr>
              <a:t>32</a:t>
            </a:fld>
            <a:endParaRPr lang="en-US" smtClean="0"/>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a:p>
            <a:pPr eaLnBrk="1" hangingPunct="1">
              <a:spcBef>
                <a:spcPct val="0"/>
              </a:spcBef>
            </a:pPr>
            <a:r>
              <a:rPr lang="en-US" dirty="0" smtClean="0"/>
              <a:t>Use Acne Rosacea to demo and show them the images. </a:t>
            </a:r>
          </a:p>
        </p:txBody>
      </p:sp>
    </p:spTree>
    <p:extLst>
      <p:ext uri="{BB962C8B-B14F-4D97-AF65-F5344CB8AC3E}">
        <p14:creationId xmlns:p14="http://schemas.microsoft.com/office/powerpoint/2010/main" val="6259474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calculators</a:t>
            </a:r>
            <a:r>
              <a:rPr lang="en-US" baseline="0" dirty="0" smtClean="0"/>
              <a:t> that are in the Epocrates Online version are quite extensive, while the calculators on the Mobile version are very limited.  Online, the calculators are from a product called </a:t>
            </a:r>
            <a:r>
              <a:rPr lang="en-US" baseline="0" dirty="0" err="1" smtClean="0"/>
              <a:t>Medcalc</a:t>
            </a:r>
            <a:r>
              <a:rPr lang="en-US" baseline="0" dirty="0" smtClean="0"/>
              <a:t> 3000.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34</a:t>
            </a:fld>
            <a:endParaRPr lang="en-US"/>
          </a:p>
        </p:txBody>
      </p:sp>
    </p:spTree>
    <p:extLst>
      <p:ext uri="{BB962C8B-B14F-4D97-AF65-F5344CB8AC3E}">
        <p14:creationId xmlns:p14="http://schemas.microsoft.com/office/powerpoint/2010/main" val="201222585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same Medcalc300 calculators that are in Epocrates Online can be found in Dynamed and in Facts and Comparisons.  Medscape, Merck Medicus, Up-to-Date,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37</a:t>
            </a:fld>
            <a:endParaRPr lang="en-US"/>
          </a:p>
        </p:txBody>
      </p:sp>
    </p:spTree>
    <p:extLst>
      <p:ext uri="{BB962C8B-B14F-4D97-AF65-F5344CB8AC3E}">
        <p14:creationId xmlns:p14="http://schemas.microsoft.com/office/powerpoint/2010/main" val="24305734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436 L/min  Search for predicted, Peak Flow (predicted)  pops up.</a:t>
            </a:r>
          </a:p>
          <a:p>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38</a:t>
            </a:fld>
            <a:endParaRPr lang="en-US"/>
          </a:p>
        </p:txBody>
      </p:sp>
    </p:spTree>
    <p:extLst>
      <p:ext uri="{BB962C8B-B14F-4D97-AF65-F5344CB8AC3E}">
        <p14:creationId xmlns:p14="http://schemas.microsoft.com/office/powerpoint/2010/main" val="1817096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the Mobile Device Epocrates</a:t>
            </a:r>
            <a:r>
              <a:rPr lang="en-US" baseline="0" dirty="0" smtClean="0"/>
              <a:t> version are calculators from </a:t>
            </a:r>
            <a:r>
              <a:rPr lang="en-US" baseline="0" dirty="0" err="1" smtClean="0"/>
              <a:t>MedMath</a:t>
            </a:r>
            <a:r>
              <a:rPr lang="en-US" baseline="0" dirty="0" smtClean="0"/>
              <a:t>, which are a limited selection of the most basic ones.  Look at the list on the handout or pull those up and scroll thru them.</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39</a:t>
            </a:fld>
            <a:endParaRPr lang="en-US"/>
          </a:p>
        </p:txBody>
      </p:sp>
    </p:spTree>
    <p:extLst>
      <p:ext uri="{BB962C8B-B14F-4D97-AF65-F5344CB8AC3E}">
        <p14:creationId xmlns:p14="http://schemas.microsoft.com/office/powerpoint/2010/main" val="34650821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Cockcroft Gault  29.5</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40</a:t>
            </a:fld>
            <a:endParaRPr lang="en-US"/>
          </a:p>
        </p:txBody>
      </p:sp>
    </p:spTree>
    <p:extLst>
      <p:ext uri="{BB962C8B-B14F-4D97-AF65-F5344CB8AC3E}">
        <p14:creationId xmlns:p14="http://schemas.microsoft.com/office/powerpoint/2010/main" val="14224004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Emphasize the interpretation section and links to the Dx and Rx sections—how to use with students.</a:t>
            </a:r>
          </a:p>
        </p:txBody>
      </p:sp>
      <p:sp>
        <p:nvSpPr>
          <p:cNvPr id="7475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28522" fontAlgn="base">
              <a:spcBef>
                <a:spcPct val="0"/>
              </a:spcBef>
              <a:spcAft>
                <a:spcPct val="0"/>
              </a:spcAft>
              <a:defRPr/>
            </a:pPr>
            <a:fld id="{D9B8FF2D-2BF9-4BC2-988E-A8E041F2D044}" type="slidenum">
              <a:rPr lang="en-US" smtClean="0"/>
              <a:pPr defTabSz="928522" fontAlgn="base">
                <a:spcBef>
                  <a:spcPct val="0"/>
                </a:spcBef>
                <a:spcAft>
                  <a:spcPct val="0"/>
                </a:spcAft>
                <a:defRPr/>
              </a:pPr>
              <a:t>41</a:t>
            </a:fld>
            <a:endParaRPr lang="en-US" dirty="0" smtClean="0"/>
          </a:p>
        </p:txBody>
      </p:sp>
    </p:spTree>
    <p:extLst>
      <p:ext uri="{BB962C8B-B14F-4D97-AF65-F5344CB8AC3E}">
        <p14:creationId xmlns:p14="http://schemas.microsoft.com/office/powerpoint/2010/main" val="38944947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22C387D-AE8A-45BD-9018-AB139A5F75DB}" type="slidenum">
              <a:rPr lang="en-US" smtClean="0"/>
              <a:pPr fontAlgn="base">
                <a:spcBef>
                  <a:spcPct val="0"/>
                </a:spcBef>
                <a:spcAft>
                  <a:spcPct val="0"/>
                </a:spcAft>
                <a:defRPr/>
              </a:pPr>
              <a:t>3</a:t>
            </a:fld>
            <a:endParaRPr lang="en-US" smtClean="0"/>
          </a:p>
        </p:txBody>
      </p:sp>
      <p:sp>
        <p:nvSpPr>
          <p:cNvPr id="655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55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extLst>
      <p:ext uri="{BB962C8B-B14F-4D97-AF65-F5344CB8AC3E}">
        <p14:creationId xmlns:p14="http://schemas.microsoft.com/office/powerpoint/2010/main" val="8415771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363F8E6D-377A-4EFE-9EAE-B77B908AFF92}" type="slidenum">
              <a:rPr lang="en-US" smtClean="0"/>
              <a:pPr>
                <a:defRPr/>
              </a:pPr>
              <a:t>42</a:t>
            </a:fld>
            <a:endParaRPr lang="en-US"/>
          </a:p>
        </p:txBody>
      </p:sp>
    </p:spTree>
    <p:extLst>
      <p:ext uri="{BB962C8B-B14F-4D97-AF65-F5344CB8AC3E}">
        <p14:creationId xmlns:p14="http://schemas.microsoft.com/office/powerpoint/2010/main" val="3330196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the McGraw-Hill content which contains Harrison’s, Currents, </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However, mobile version requires you to log into your online account every 90 days.</a:t>
            </a:r>
          </a:p>
          <a:p>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44</a:t>
            </a:fld>
            <a:endParaRPr lang="en-US"/>
          </a:p>
        </p:txBody>
      </p:sp>
    </p:spTree>
    <p:extLst>
      <p:ext uri="{BB962C8B-B14F-4D97-AF65-F5344CB8AC3E}">
        <p14:creationId xmlns:p14="http://schemas.microsoft.com/office/powerpoint/2010/main" val="313049643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LIDE 3 – Let’s look at </a:t>
            </a:r>
            <a:r>
              <a:rPr lang="en-US" dirty="0" smtClean="0"/>
              <a:t>Diagnosaurus.  </a:t>
            </a:r>
            <a:r>
              <a:rPr lang="en-US" dirty="0"/>
              <a:t>It is a very simple differential diagnosis tool.  You pick a symptom or condition, and it will give you a list of possible diagnoses, which may or may not be in order of likelihood.  The power in this is it’s link to the other content in </a:t>
            </a:r>
            <a:r>
              <a:rPr lang="en-US" dirty="0" err="1"/>
              <a:t>UCentral</a:t>
            </a:r>
            <a:r>
              <a:rPr lang="en-US" dirty="0"/>
              <a:t>, specifically 5MCC.</a:t>
            </a:r>
          </a:p>
          <a:p>
            <a:endParaRPr lang="en-US" dirty="0"/>
          </a:p>
        </p:txBody>
      </p:sp>
      <p:sp>
        <p:nvSpPr>
          <p:cNvPr id="4" name="Slide Number Placeholder 3"/>
          <p:cNvSpPr>
            <a:spLocks noGrp="1"/>
          </p:cNvSpPr>
          <p:nvPr>
            <p:ph type="sldNum" sz="quarter" idx="10"/>
          </p:nvPr>
        </p:nvSpPr>
        <p:spPr/>
        <p:txBody>
          <a:bodyPr/>
          <a:lstStyle/>
          <a:p>
            <a:fld id="{1404811C-B879-4806-A4D1-1D44D8DA03DF}" type="slidenum">
              <a:rPr lang="en-US" smtClean="0"/>
              <a:t>45</a:t>
            </a:fld>
            <a:endParaRPr lang="en-US"/>
          </a:p>
        </p:txBody>
      </p:sp>
    </p:spTree>
    <p:extLst>
      <p:ext uri="{BB962C8B-B14F-4D97-AF65-F5344CB8AC3E}">
        <p14:creationId xmlns:p14="http://schemas.microsoft.com/office/powerpoint/2010/main" val="9333653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Clinical Key replaced</a:t>
            </a:r>
            <a:r>
              <a:rPr lang="en-US" baseline="0" dirty="0" smtClean="0"/>
              <a:t> MD Consult last year.  It contains all of the Elsevier books and journals plus the Gold Standard Multimedia drug database, a number of patient education handouts, guidelines and a procedure guide.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47</a:t>
            </a:fld>
            <a:endParaRPr lang="en-US"/>
          </a:p>
        </p:txBody>
      </p:sp>
    </p:spTree>
    <p:extLst>
      <p:ext uri="{BB962C8B-B14F-4D97-AF65-F5344CB8AC3E}">
        <p14:creationId xmlns:p14="http://schemas.microsoft.com/office/powerpoint/2010/main" val="5812004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demonstrating Clinical Key and how one can quickly search drugs/diseases &amp; come up with an array of resources.  There is an app that contains no content, but</a:t>
            </a:r>
            <a:r>
              <a:rPr lang="en-US" baseline="0" dirty="0" smtClean="0"/>
              <a:t> requires a connection to the web.  So it is not fast.  </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48</a:t>
            </a:fld>
            <a:endParaRPr lang="en-US"/>
          </a:p>
        </p:txBody>
      </p:sp>
    </p:spTree>
    <p:extLst>
      <p:ext uri="{BB962C8B-B14F-4D97-AF65-F5344CB8AC3E}">
        <p14:creationId xmlns:p14="http://schemas.microsoft.com/office/powerpoint/2010/main" val="30171546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 </a:t>
            </a:r>
            <a:r>
              <a:rPr lang="en-US" dirty="0" smtClean="0"/>
              <a:t>–5MCC </a:t>
            </a:r>
            <a:r>
              <a:rPr lang="en-US" dirty="0"/>
              <a:t>along with several other highly respected resources, are provided to us by Unbound Medicine.  These same resources are available from other vendors.  However, </a:t>
            </a:r>
            <a:r>
              <a:rPr lang="en-US" dirty="0" smtClean="0"/>
              <a:t>we </a:t>
            </a:r>
            <a:r>
              <a:rPr lang="en-US" dirty="0"/>
              <a:t>chose to subscribe to these resources with U Central because of their nice mobile app.  By subscribing online, we get their mobile version.  </a:t>
            </a:r>
          </a:p>
        </p:txBody>
      </p:sp>
      <p:sp>
        <p:nvSpPr>
          <p:cNvPr id="4" name="Slide Number Placeholder 3"/>
          <p:cNvSpPr>
            <a:spLocks noGrp="1"/>
          </p:cNvSpPr>
          <p:nvPr>
            <p:ph type="sldNum" sz="quarter" idx="10"/>
          </p:nvPr>
        </p:nvSpPr>
        <p:spPr/>
        <p:txBody>
          <a:bodyPr/>
          <a:lstStyle/>
          <a:p>
            <a:fld id="{1404811C-B879-4806-A4D1-1D44D8DA03DF}" type="slidenum">
              <a:rPr lang="en-US" smtClean="0"/>
              <a:t>50</a:t>
            </a:fld>
            <a:endParaRPr lang="en-US"/>
          </a:p>
        </p:txBody>
      </p:sp>
    </p:spTree>
    <p:extLst>
      <p:ext uri="{BB962C8B-B14F-4D97-AF65-F5344CB8AC3E}">
        <p14:creationId xmlns:p14="http://schemas.microsoft.com/office/powerpoint/2010/main" val="297007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r>
              <a:rPr lang="en-US" dirty="0"/>
              <a:t>Slide 4 – This well organized disease quick reference seems to me to have just the right depth of content for a quick review on any disease or condition or even some chief complaints.  The organization is standardized and consistent throughout.  </a:t>
            </a:r>
          </a:p>
          <a:p>
            <a:endParaRPr lang="en-US" dirty="0"/>
          </a:p>
        </p:txBody>
      </p:sp>
      <p:sp>
        <p:nvSpPr>
          <p:cNvPr id="4" name="Slide Number Placeholder 3"/>
          <p:cNvSpPr>
            <a:spLocks noGrp="1"/>
          </p:cNvSpPr>
          <p:nvPr>
            <p:ph type="sldNum" sz="quarter" idx="10"/>
          </p:nvPr>
        </p:nvSpPr>
        <p:spPr/>
        <p:txBody>
          <a:bodyPr/>
          <a:lstStyle/>
          <a:p>
            <a:fld id="{1404811C-B879-4806-A4D1-1D44D8DA03DF}" type="slidenum">
              <a:rPr lang="en-US" smtClean="0"/>
              <a:t>51</a:t>
            </a:fld>
            <a:endParaRPr lang="en-US"/>
          </a:p>
        </p:txBody>
      </p:sp>
    </p:spTree>
    <p:extLst>
      <p:ext uri="{BB962C8B-B14F-4D97-AF65-F5344CB8AC3E}">
        <p14:creationId xmlns:p14="http://schemas.microsoft.com/office/powerpoint/2010/main" val="7539432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NEED TO BE ON CAMPUS to sign up for EE+ to your</a:t>
            </a:r>
            <a:r>
              <a:rPr lang="en-US" baseline="0" dirty="0" smtClean="0"/>
              <a:t> </a:t>
            </a:r>
            <a:r>
              <a:rPr lang="en-US" baseline="0" dirty="0" err="1" smtClean="0"/>
              <a:t>iphone</a:t>
            </a:r>
            <a:r>
              <a:rPr lang="en-US" baseline="0" dirty="0" smtClean="0"/>
              <a:t>/</a:t>
            </a:r>
            <a:r>
              <a:rPr lang="en-US" baseline="0" dirty="0" err="1" smtClean="0"/>
              <a:t>ipad</a:t>
            </a:r>
            <a:r>
              <a:rPr lang="en-US" baseline="0" dirty="0" smtClean="0"/>
              <a:t>/</a:t>
            </a:r>
            <a:r>
              <a:rPr lang="en-US" baseline="0" dirty="0" err="1" smtClean="0"/>
              <a:t>ipod</a:t>
            </a:r>
            <a:r>
              <a:rPr lang="en-US" baseline="0" dirty="0" smtClean="0"/>
              <a:t> or will not work</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54</a:t>
            </a:fld>
            <a:endParaRPr lang="en-US"/>
          </a:p>
        </p:txBody>
      </p:sp>
    </p:spTree>
    <p:extLst>
      <p:ext uri="{BB962C8B-B14F-4D97-AF65-F5344CB8AC3E}">
        <p14:creationId xmlns:p14="http://schemas.microsoft.com/office/powerpoint/2010/main" val="1017373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REMEMBER</a:t>
            </a:r>
            <a:r>
              <a:rPr lang="en-US" baseline="0" dirty="0" smtClean="0"/>
              <a:t> Differential Diagnosis at beginning?  This is the </a:t>
            </a:r>
            <a:r>
              <a:rPr lang="en-US" baseline="0" dirty="0" err="1" smtClean="0"/>
              <a:t>Derm</a:t>
            </a:r>
            <a:r>
              <a:rPr lang="en-US" baseline="0" dirty="0" smtClean="0"/>
              <a:t> version  Works better on </a:t>
            </a:r>
            <a:r>
              <a:rPr lang="en-US" baseline="0" dirty="0" err="1" smtClean="0"/>
              <a:t>iPad</a:t>
            </a:r>
            <a:r>
              <a:rPr lang="en-US" baseline="0" dirty="0" smtClean="0"/>
              <a:t> than on line. </a:t>
            </a:r>
          </a:p>
          <a:p>
            <a:r>
              <a:rPr lang="en-US" baseline="0" dirty="0" smtClean="0"/>
              <a:t>On line = select one pix at a time, it doesn’t always download properly &amp; skips pix.</a:t>
            </a:r>
          </a:p>
          <a:p>
            <a:endParaRPr lang="en-US" baseline="0" dirty="0" smtClean="0"/>
          </a:p>
          <a:p>
            <a:r>
              <a:rPr lang="en-US" baseline="0" dirty="0" smtClean="0"/>
              <a:t>DEMO= blisters , non-</a:t>
            </a:r>
            <a:r>
              <a:rPr lang="en-US" baseline="0" dirty="0" err="1" smtClean="0"/>
              <a:t>umblicated</a:t>
            </a:r>
            <a:r>
              <a:rPr lang="en-US" baseline="0" dirty="0" smtClean="0"/>
              <a:t>, etc.</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56</a:t>
            </a:fld>
            <a:endParaRPr lang="en-US"/>
          </a:p>
        </p:txBody>
      </p:sp>
    </p:spTree>
    <p:extLst>
      <p:ext uri="{BB962C8B-B14F-4D97-AF65-F5344CB8AC3E}">
        <p14:creationId xmlns:p14="http://schemas.microsoft.com/office/powerpoint/2010/main" val="265882656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https://www.brainshark.com/wiley/EEPDermCalcs/zDGz6muOnz0z0</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58</a:t>
            </a:fld>
            <a:endParaRPr lang="en-US"/>
          </a:p>
        </p:txBody>
      </p:sp>
    </p:spTree>
    <p:extLst>
      <p:ext uri="{BB962C8B-B14F-4D97-AF65-F5344CB8AC3E}">
        <p14:creationId xmlns:p14="http://schemas.microsoft.com/office/powerpoint/2010/main" val="1677865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1D0DA4-2ABB-4D94-AFD1-B1D905053F73}" type="slidenum">
              <a:rPr lang="en-US"/>
              <a:pPr>
                <a:defRPr/>
              </a:pPr>
              <a:t>4</a:t>
            </a:fld>
            <a:endParaRPr lang="en-US"/>
          </a:p>
        </p:txBody>
      </p:sp>
    </p:spTree>
    <p:extLst>
      <p:ext uri="{BB962C8B-B14F-4D97-AF65-F5344CB8AC3E}">
        <p14:creationId xmlns:p14="http://schemas.microsoft.com/office/powerpoint/2010/main" val="149736419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Demo</a:t>
            </a:r>
            <a:r>
              <a:rPr lang="en-US" baseline="0" dirty="0" smtClean="0"/>
              <a:t> </a:t>
            </a:r>
            <a:r>
              <a:rPr lang="en-US" baseline="0" dirty="0" err="1" smtClean="0"/>
              <a:t>Hyperbilirubinemia</a:t>
            </a:r>
            <a:r>
              <a:rPr lang="en-US" baseline="0" dirty="0" smtClean="0"/>
              <a:t> neonatal</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60</a:t>
            </a:fld>
            <a:endParaRPr lang="en-US"/>
          </a:p>
        </p:txBody>
      </p:sp>
    </p:spTree>
    <p:extLst>
      <p:ext uri="{BB962C8B-B14F-4D97-AF65-F5344CB8AC3E}">
        <p14:creationId xmlns:p14="http://schemas.microsoft.com/office/powerpoint/2010/main" val="2537038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 your handheld device</a:t>
            </a:r>
            <a:r>
              <a:rPr lang="en-US" baseline="0" dirty="0" smtClean="0"/>
              <a:t> you can select what you want downloaded. Would not recommend </a:t>
            </a:r>
            <a:r>
              <a:rPr lang="en-US" baseline="0" dirty="0" err="1" smtClean="0"/>
              <a:t>antibiotimicrobial</a:t>
            </a:r>
            <a:r>
              <a:rPr lang="en-US" baseline="0" dirty="0" smtClean="0"/>
              <a:t> therapy guide – not great x handheld – mostly drug classes.  D0 Bilirubin calculator</a:t>
            </a:r>
          </a:p>
          <a:p>
            <a:endParaRPr lang="en-US" baseline="0" dirty="0" smtClean="0"/>
          </a:p>
          <a:p>
            <a:r>
              <a:rPr lang="en-US" baseline="0" dirty="0" smtClean="0"/>
              <a:t>Bright Futures Pocket Guide</a:t>
            </a:r>
          </a:p>
          <a:p>
            <a:r>
              <a:rPr lang="en-US" baseline="0" dirty="0" smtClean="0"/>
              <a:t>Bright Futures</a:t>
            </a:r>
          </a:p>
          <a:p>
            <a:r>
              <a:rPr lang="en-US" baseline="0" dirty="0" smtClean="0"/>
              <a:t>Point of Care Quick Reference</a:t>
            </a:r>
          </a:p>
          <a:p>
            <a:r>
              <a:rPr lang="en-US" baseline="0" dirty="0" smtClean="0"/>
              <a:t>Pediatric Care </a:t>
            </a:r>
            <a:r>
              <a:rPr lang="en-US" baseline="0" dirty="0" err="1" smtClean="0"/>
              <a:t>Umobilete</a:t>
            </a:r>
            <a:endParaRPr lang="en-US" baseline="0" dirty="0" smtClean="0"/>
          </a:p>
          <a:p>
            <a:r>
              <a:rPr lang="en-US" baseline="0" dirty="0" smtClean="0"/>
              <a:t>Interactive Periodicity Schedule</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65</a:t>
            </a:fld>
            <a:endParaRPr lang="en-US"/>
          </a:p>
        </p:txBody>
      </p:sp>
    </p:spTree>
    <p:extLst>
      <p:ext uri="{BB962C8B-B14F-4D97-AF65-F5344CB8AC3E}">
        <p14:creationId xmlns:p14="http://schemas.microsoft.com/office/powerpoint/2010/main" val="3673555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68</a:t>
            </a:fld>
            <a:endParaRPr lang="en-US"/>
          </a:p>
        </p:txBody>
      </p:sp>
    </p:spTree>
    <p:extLst>
      <p:ext uri="{BB962C8B-B14F-4D97-AF65-F5344CB8AC3E}">
        <p14:creationId xmlns:p14="http://schemas.microsoft.com/office/powerpoint/2010/main" val="161325735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We have covered the Drug Resources in the last workshop.  We have now provided you with a wide</a:t>
            </a:r>
            <a:r>
              <a:rPr lang="en-US" baseline="0" dirty="0" smtClean="0"/>
              <a:t> variety of decision support tools to complement those resources.  As all seem to have disease information, you should pick based on your comfort with the resource as well as the depth of information you are seeking.  </a:t>
            </a:r>
            <a:endParaRPr lang="en-US" dirty="0" smtClean="0"/>
          </a:p>
        </p:txBody>
      </p:sp>
      <p:sp>
        <p:nvSpPr>
          <p:cNvPr id="604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7CD97A-BF92-408D-8408-2949C4ADD0E6}" type="slidenum">
              <a:rPr lang="en-US" smtClean="0"/>
              <a:pPr fontAlgn="base">
                <a:spcBef>
                  <a:spcPct val="0"/>
                </a:spcBef>
                <a:spcAft>
                  <a:spcPct val="0"/>
                </a:spcAft>
                <a:defRPr/>
              </a:pPr>
              <a:t>69</a:t>
            </a:fld>
            <a:endParaRPr lang="en-US" smtClean="0"/>
          </a:p>
        </p:txBody>
      </p:sp>
    </p:spTree>
    <p:extLst>
      <p:ext uri="{BB962C8B-B14F-4D97-AF65-F5344CB8AC3E}">
        <p14:creationId xmlns:p14="http://schemas.microsoft.com/office/powerpoint/2010/main" val="1896453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Different ways to find the resources.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6</a:t>
            </a:fld>
            <a:endParaRPr lang="en-US"/>
          </a:p>
        </p:txBody>
      </p:sp>
    </p:spTree>
    <p:extLst>
      <p:ext uri="{BB962C8B-B14F-4D97-AF65-F5344CB8AC3E}">
        <p14:creationId xmlns:p14="http://schemas.microsoft.com/office/powerpoint/2010/main" val="2562418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PEPID, uCentral, Epocrates,</a:t>
            </a:r>
            <a:r>
              <a:rPr lang="en-US" baseline="0" dirty="0" smtClean="0"/>
              <a:t> and Dynamed Plus. have specifically friendly iPad versions as well.  Any iPhone app works on an iPad, but the iPad friendly apps are easier to use and better utilize the nice real estate of the iPad screen</a:t>
            </a:r>
            <a:endParaRPr lang="en-US" dirty="0"/>
          </a:p>
        </p:txBody>
      </p:sp>
      <p:sp>
        <p:nvSpPr>
          <p:cNvPr id="4" name="Slide Number Placeholder 3"/>
          <p:cNvSpPr>
            <a:spLocks noGrp="1"/>
          </p:cNvSpPr>
          <p:nvPr>
            <p:ph type="sldNum" sz="quarter" idx="10"/>
          </p:nvPr>
        </p:nvSpPr>
        <p:spPr/>
        <p:txBody>
          <a:bodyPr/>
          <a:lstStyle/>
          <a:p>
            <a:pPr>
              <a:defRPr/>
            </a:pPr>
            <a:fld id="{5B7A8FA2-08E4-49D5-B2E7-C33038572FDF}" type="slidenum">
              <a:rPr lang="en-US" smtClean="0"/>
              <a:pPr>
                <a:defRPr/>
              </a:pPr>
              <a:t>8</a:t>
            </a:fld>
            <a:endParaRPr lang="en-US"/>
          </a:p>
        </p:txBody>
      </p:sp>
    </p:spTree>
    <p:extLst>
      <p:ext uri="{BB962C8B-B14F-4D97-AF65-F5344CB8AC3E}">
        <p14:creationId xmlns:p14="http://schemas.microsoft.com/office/powerpoint/2010/main" val="1833381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C61D0DA4-2ABB-4D94-AFD1-B1D905053F73}" type="slidenum">
              <a:rPr lang="en-US"/>
              <a:pPr>
                <a:defRPr/>
              </a:pPr>
              <a:t>9</a:t>
            </a:fld>
            <a:endParaRPr lang="en-US"/>
          </a:p>
        </p:txBody>
      </p:sp>
    </p:spTree>
    <p:extLst>
      <p:ext uri="{BB962C8B-B14F-4D97-AF65-F5344CB8AC3E}">
        <p14:creationId xmlns:p14="http://schemas.microsoft.com/office/powerpoint/2010/main" val="23640626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735DDC3-73EB-433A-A625-807F153C87F4}" type="slidenum">
              <a:rPr lang="en-US" smtClean="0"/>
              <a:pPr fontAlgn="base">
                <a:spcBef>
                  <a:spcPct val="0"/>
                </a:spcBef>
                <a:spcAft>
                  <a:spcPct val="0"/>
                </a:spcAft>
                <a:defRPr/>
              </a:pPr>
              <a:t>10</a:t>
            </a:fld>
            <a:endParaRPr lang="en-US" smtClean="0"/>
          </a:p>
        </p:txBody>
      </p:sp>
      <p:sp>
        <p:nvSpPr>
          <p:cNvPr id="7475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475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Note that app is now no longer in Skyscape</a:t>
            </a:r>
            <a:r>
              <a:rPr lang="en-US" baseline="0" dirty="0" smtClean="0"/>
              <a:t> but stand alone</a:t>
            </a:r>
            <a:endParaRPr lang="en-US" dirty="0" smtClean="0"/>
          </a:p>
        </p:txBody>
      </p:sp>
    </p:spTree>
    <p:extLst>
      <p:ext uri="{BB962C8B-B14F-4D97-AF65-F5344CB8AC3E}">
        <p14:creationId xmlns:p14="http://schemas.microsoft.com/office/powerpoint/2010/main" val="2174858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Recent (2011)</a:t>
            </a:r>
            <a:r>
              <a:rPr lang="en-US" sz="1200" i="0" kern="1200" baseline="0" dirty="0" smtClean="0">
                <a:solidFill>
                  <a:schemeClr val="tx1"/>
                </a:solidFill>
                <a:effectLst/>
                <a:latin typeface="+mn-lt"/>
                <a:ea typeface="+mn-ea"/>
                <a:cs typeface="+mn-cs"/>
              </a:rPr>
              <a:t> </a:t>
            </a:r>
            <a:r>
              <a:rPr lang="en-US" sz="1200" i="0" kern="1200" dirty="0" smtClean="0">
                <a:solidFill>
                  <a:schemeClr val="tx1"/>
                </a:solidFill>
                <a:effectLst/>
                <a:latin typeface="+mn-lt"/>
                <a:ea typeface="+mn-ea"/>
                <a:cs typeface="+mn-cs"/>
              </a:rPr>
              <a:t>article in BMJ comparing Dynamed with </a:t>
            </a:r>
            <a:r>
              <a:rPr lang="en-US" sz="1200" i="0" kern="1200" dirty="0" err="1" smtClean="0">
                <a:solidFill>
                  <a:schemeClr val="tx1"/>
                </a:solidFill>
                <a:effectLst/>
                <a:latin typeface="+mn-lt"/>
                <a:ea typeface="+mn-ea"/>
                <a:cs typeface="+mn-cs"/>
              </a:rPr>
              <a:t>UpToDate</a:t>
            </a:r>
            <a:r>
              <a:rPr lang="en-US" sz="1200" i="0" kern="1200" baseline="0" dirty="0" smtClean="0">
                <a:solidFill>
                  <a:schemeClr val="tx1"/>
                </a:solidFill>
                <a:effectLst/>
                <a:latin typeface="+mn-lt"/>
                <a:ea typeface="+mn-ea"/>
                <a:cs typeface="+mn-cs"/>
              </a:rPr>
              <a:t> and other disease resources finds </a:t>
            </a:r>
            <a:r>
              <a:rPr lang="en-US" sz="1200" i="1" kern="1200" dirty="0" err="1" smtClean="0">
                <a:solidFill>
                  <a:schemeClr val="tx1"/>
                </a:solidFill>
                <a:effectLst/>
                <a:latin typeface="+mn-lt"/>
                <a:ea typeface="+mn-ea"/>
                <a:cs typeface="+mn-cs"/>
              </a:rPr>
              <a:t>DynaMed</a:t>
            </a:r>
            <a:r>
              <a:rPr lang="en-US" sz="1200" kern="1200" dirty="0" smtClean="0">
                <a:solidFill>
                  <a:schemeClr val="tx1"/>
                </a:solidFill>
                <a:effectLst/>
                <a:latin typeface="+mn-lt"/>
                <a:ea typeface="+mn-ea"/>
                <a:cs typeface="+mn-cs"/>
              </a:rPr>
              <a:t> to be the most current point-of-care resource and the best overall “Disease Reference” resource.</a:t>
            </a:r>
            <a:r>
              <a:rPr lang="en-US" sz="1200" kern="1200" baseline="0" dirty="0" smtClean="0">
                <a:solidFill>
                  <a:schemeClr val="tx1"/>
                </a:solidFill>
                <a:effectLst/>
                <a:latin typeface="+mn-lt"/>
                <a:ea typeface="+mn-ea"/>
                <a:cs typeface="+mn-cs"/>
              </a:rPr>
              <a:t>  They were looking at </a:t>
            </a:r>
            <a:r>
              <a:rPr lang="en-US" sz="1200" kern="1200" baseline="0" dirty="0" err="1" smtClean="0">
                <a:solidFill>
                  <a:schemeClr val="tx1"/>
                </a:solidFill>
                <a:effectLst/>
                <a:latin typeface="+mn-lt"/>
                <a:ea typeface="+mn-ea"/>
                <a:cs typeface="+mn-cs"/>
              </a:rPr>
              <a:t>Cochranes</a:t>
            </a:r>
            <a:r>
              <a:rPr lang="en-US" sz="1200" kern="1200" baseline="0" dirty="0" smtClean="0">
                <a:solidFill>
                  <a:schemeClr val="tx1"/>
                </a:solidFill>
                <a:effectLst/>
                <a:latin typeface="+mn-lt"/>
                <a:ea typeface="+mn-ea"/>
                <a:cs typeface="+mn-cs"/>
              </a:rPr>
              <a:t> and other systematic reviews of the literature, which are the highest level evidence for diagnosis and treatment and the frequency with which they are added upon release to the resources.</a:t>
            </a:r>
            <a:endParaRPr lang="en-US" dirty="0"/>
          </a:p>
        </p:txBody>
      </p:sp>
      <p:sp>
        <p:nvSpPr>
          <p:cNvPr id="4" name="Slide Number Placeholder 3"/>
          <p:cNvSpPr>
            <a:spLocks noGrp="1"/>
          </p:cNvSpPr>
          <p:nvPr>
            <p:ph type="sldNum" sz="quarter" idx="10"/>
          </p:nvPr>
        </p:nvSpPr>
        <p:spPr/>
        <p:txBody>
          <a:bodyPr/>
          <a:lstStyle/>
          <a:p>
            <a:pPr>
              <a:defRPr/>
            </a:pPr>
            <a:fld id="{C61D0DA4-2ABB-4D94-AFD1-B1D905053F73}" type="slidenum">
              <a:rPr lang="en-US" smtClean="0"/>
              <a:pPr>
                <a:defRPr/>
              </a:pPr>
              <a:t>11</a:t>
            </a:fld>
            <a:endParaRPr lang="en-US"/>
          </a:p>
        </p:txBody>
      </p:sp>
    </p:spTree>
    <p:extLst>
      <p:ext uri="{BB962C8B-B14F-4D97-AF65-F5344CB8AC3E}">
        <p14:creationId xmlns:p14="http://schemas.microsoft.com/office/powerpoint/2010/main" val="11039485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1447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a:xfrm>
            <a:off x="0" y="0"/>
            <a:ext cx="9144000" cy="1447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5"/>
          <p:cNvSpPr txBox="1"/>
          <p:nvPr/>
        </p:nvSpPr>
        <p:spPr>
          <a:xfrm>
            <a:off x="533400" y="895350"/>
            <a:ext cx="86868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7" name="TextBox 6"/>
          <p:cNvSpPr txBox="1"/>
          <p:nvPr/>
        </p:nvSpPr>
        <p:spPr>
          <a:xfrm>
            <a:off x="381000" y="1274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8" name="Picture 5" descr="C:\Users\amber.smalley\Desktop\Gold Seal.tif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9" name="Date Placeholder 3"/>
          <p:cNvSpPr>
            <a:spLocks noGrp="1"/>
          </p:cNvSpPr>
          <p:nvPr>
            <p:ph type="dt" sz="half" idx="10"/>
          </p:nvPr>
        </p:nvSpPr>
        <p:spPr/>
        <p:txBody>
          <a:bodyPr/>
          <a:lstStyle>
            <a:lvl1pPr>
              <a:defRPr smtClean="0">
                <a:solidFill>
                  <a:schemeClr val="tx1">
                    <a:lumMod val="75000"/>
                    <a:lumOff val="25000"/>
                  </a:schemeClr>
                </a:solidFill>
              </a:defRPr>
            </a:lvl1pPr>
          </a:lstStyle>
          <a:p>
            <a:pPr>
              <a:defRPr/>
            </a:pPr>
            <a:r>
              <a:rPr lang="en-US" smtClean="0"/>
              <a:t>2016</a:t>
            </a:r>
            <a:endParaRPr lang="en-US"/>
          </a:p>
        </p:txBody>
      </p:sp>
      <p:sp>
        <p:nvSpPr>
          <p:cNvPr id="10" name="Footer Placeholder 4"/>
          <p:cNvSpPr>
            <a:spLocks noGrp="1"/>
          </p:cNvSpPr>
          <p:nvPr>
            <p:ph type="ftr" sz="quarter" idx="11"/>
          </p:nvPr>
        </p:nvSpPr>
        <p:spPr/>
        <p:txBody>
          <a:bodyPr/>
          <a:lstStyle>
            <a:lvl1pPr>
              <a:defRPr>
                <a:solidFill>
                  <a:schemeClr val="tx1">
                    <a:lumMod val="75000"/>
                    <a:lumOff val="25000"/>
                  </a:schemeClr>
                </a:solidFill>
              </a:defRPr>
            </a:lvl1pPr>
          </a:lstStyle>
          <a:p>
            <a:pPr>
              <a:defRPr/>
            </a:pPr>
            <a:endParaRPr lang="en-US"/>
          </a:p>
        </p:txBody>
      </p:sp>
      <p:sp>
        <p:nvSpPr>
          <p:cNvPr id="11" name="Slide Number Placeholder 5"/>
          <p:cNvSpPr>
            <a:spLocks noGrp="1"/>
          </p:cNvSpPr>
          <p:nvPr>
            <p:ph type="sldNum" sz="quarter" idx="12"/>
          </p:nvPr>
        </p:nvSpPr>
        <p:spPr/>
        <p:txBody>
          <a:bodyPr/>
          <a:lstStyle>
            <a:lvl1pPr>
              <a:defRPr smtClean="0">
                <a:solidFill>
                  <a:schemeClr val="tx1">
                    <a:lumMod val="75000"/>
                    <a:lumOff val="25000"/>
                  </a:schemeClr>
                </a:solidFill>
              </a:defRPr>
            </a:lvl1pPr>
          </a:lstStyle>
          <a:p>
            <a:pPr>
              <a:defRPr/>
            </a:pPr>
            <a:fld id="{00FA06D5-BF0F-4E9D-ABAA-2A70DFE40FC3}" type="slidenum">
              <a:rPr lang="en-US" smtClean="0"/>
              <a:pPr>
                <a:defRPr/>
              </a:pPr>
              <a:t>‹#›</a:t>
            </a:fld>
            <a:endParaRPr lang="en-US"/>
          </a:p>
        </p:txBody>
      </p:sp>
    </p:spTree>
    <p:extLst>
      <p:ext uri="{BB962C8B-B14F-4D97-AF65-F5344CB8AC3E}">
        <p14:creationId xmlns:p14="http://schemas.microsoft.com/office/powerpoint/2010/main" val="201669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E2AD36D-D1E0-4353-887F-64F9E59C5AFF}" type="slidenum">
              <a:rPr lang="en-US" smtClean="0"/>
              <a:pPr>
                <a:defRPr/>
              </a:pPr>
              <a:t>‹#›</a:t>
            </a:fld>
            <a:endParaRPr lang="en-US"/>
          </a:p>
        </p:txBody>
      </p:sp>
    </p:spTree>
    <p:extLst>
      <p:ext uri="{BB962C8B-B14F-4D97-AF65-F5344CB8AC3E}">
        <p14:creationId xmlns:p14="http://schemas.microsoft.com/office/powerpoint/2010/main" val="1651509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95400"/>
            <a:ext cx="2057400" cy="4830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295400"/>
            <a:ext cx="6019800" cy="4830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1E1D26-4E8C-44FA-80D3-1BBD1781A890}" type="slidenum">
              <a:rPr lang="en-US" smtClean="0"/>
              <a:pPr>
                <a:defRPr/>
              </a:pPr>
              <a:t>‹#›</a:t>
            </a:fld>
            <a:endParaRPr lang="en-US"/>
          </a:p>
        </p:txBody>
      </p:sp>
    </p:spTree>
    <p:extLst>
      <p:ext uri="{BB962C8B-B14F-4D97-AF65-F5344CB8AC3E}">
        <p14:creationId xmlns:p14="http://schemas.microsoft.com/office/powerpoint/2010/main" val="20896597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524000"/>
            <a:ext cx="8229600" cy="4525963"/>
          </a:xfrm>
        </p:spPr>
        <p:txBody>
          <a:bodyPr/>
          <a:lstStyle/>
          <a:p>
            <a:pPr lvl="0"/>
            <a:endParaRPr lang="en-US" noProof="0"/>
          </a:p>
        </p:txBody>
      </p:sp>
      <p:sp>
        <p:nvSpPr>
          <p:cNvPr id="4" name="Rectangle 4"/>
          <p:cNvSpPr>
            <a:spLocks noGrp="1" noChangeArrowheads="1"/>
          </p:cNvSpPr>
          <p:nvPr>
            <p:ph type="dt" sz="half" idx="10"/>
          </p:nvPr>
        </p:nvSpPr>
        <p:spPr/>
        <p:txBody>
          <a:bodyPr/>
          <a:lstStyle>
            <a:lvl1pPr>
              <a:defRPr/>
            </a:lvl1pPr>
          </a:lstStyle>
          <a:p>
            <a:pPr>
              <a:defRPr/>
            </a:pPr>
            <a:r>
              <a:rPr lang="en-US" smtClean="0"/>
              <a:t>2016</a:t>
            </a: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89BA1EA-3C26-4214-B6D8-9C38F3685229}" type="slidenum">
              <a:rPr lang="en-US"/>
              <a:pPr>
                <a:defRPr/>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A08043D-284B-4688-9F63-BC1C9EB74BCD}" type="slidenum">
              <a:rPr lang="en-US" smtClean="0"/>
              <a:pPr>
                <a:defRPr/>
              </a:pPr>
              <a:t>‹#›</a:t>
            </a:fld>
            <a:endParaRPr lang="en-US"/>
          </a:p>
        </p:txBody>
      </p:sp>
    </p:spTree>
    <p:extLst>
      <p:ext uri="{BB962C8B-B14F-4D97-AF65-F5344CB8AC3E}">
        <p14:creationId xmlns:p14="http://schemas.microsoft.com/office/powerpoint/2010/main" val="1431450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9B89E4D-AF56-48DE-A701-EC4287B776C9}" type="slidenum">
              <a:rPr lang="en-US" smtClean="0"/>
              <a:pPr>
                <a:defRPr/>
              </a:pPr>
              <a:t>‹#›</a:t>
            </a:fld>
            <a:endParaRPr lang="en-US"/>
          </a:p>
        </p:txBody>
      </p:sp>
    </p:spTree>
    <p:extLst>
      <p:ext uri="{BB962C8B-B14F-4D97-AF65-F5344CB8AC3E}">
        <p14:creationId xmlns:p14="http://schemas.microsoft.com/office/powerpoint/2010/main" val="3695344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2057400"/>
            <a:ext cx="4038600" cy="4068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58BF79-9B9F-482A-AD06-9FB52B72BF86}" type="slidenum">
              <a:rPr lang="en-US" smtClean="0"/>
              <a:pPr>
                <a:defRPr/>
              </a:pPr>
              <a:t>‹#›</a:t>
            </a:fld>
            <a:endParaRPr lang="en-US"/>
          </a:p>
        </p:txBody>
      </p:sp>
    </p:spTree>
    <p:extLst>
      <p:ext uri="{BB962C8B-B14F-4D97-AF65-F5344CB8AC3E}">
        <p14:creationId xmlns:p14="http://schemas.microsoft.com/office/powerpoint/2010/main" val="747130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981200"/>
            <a:ext cx="4040188"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599"/>
            <a:ext cx="4040188"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981200"/>
            <a:ext cx="4041775" cy="4572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514599"/>
            <a:ext cx="4041775" cy="36115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B9CF28B-0B65-4023-B9A4-40BBAAF1F8AB}" type="slidenum">
              <a:rPr lang="en-US" smtClean="0"/>
              <a:pPr>
                <a:defRPr/>
              </a:pPr>
              <a:t>‹#›</a:t>
            </a:fld>
            <a:endParaRPr lang="en-US"/>
          </a:p>
        </p:txBody>
      </p:sp>
    </p:spTree>
    <p:extLst>
      <p:ext uri="{BB962C8B-B14F-4D97-AF65-F5344CB8AC3E}">
        <p14:creationId xmlns:p14="http://schemas.microsoft.com/office/powerpoint/2010/main" val="3257852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D215A79-9CA0-4D6C-90F5-24EFADD66CAD}" type="slidenum">
              <a:rPr lang="en-US" smtClean="0"/>
              <a:pPr>
                <a:defRPr/>
              </a:pPr>
              <a:t>‹#›</a:t>
            </a:fld>
            <a:endParaRPr lang="en-US"/>
          </a:p>
        </p:txBody>
      </p:sp>
    </p:spTree>
    <p:extLst>
      <p:ext uri="{BB962C8B-B14F-4D97-AF65-F5344CB8AC3E}">
        <p14:creationId xmlns:p14="http://schemas.microsoft.com/office/powerpoint/2010/main" val="3443078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93146F0-AD31-4B08-A3D6-25DB5878EA6A}" type="slidenum">
              <a:rPr lang="en-US" smtClean="0"/>
              <a:pPr>
                <a:defRPr/>
              </a:pPr>
              <a:t>‹#›</a:t>
            </a:fld>
            <a:endParaRPr lang="en-US"/>
          </a:p>
        </p:txBody>
      </p:sp>
    </p:spTree>
    <p:extLst>
      <p:ext uri="{BB962C8B-B14F-4D97-AF65-F5344CB8AC3E}">
        <p14:creationId xmlns:p14="http://schemas.microsoft.com/office/powerpoint/2010/main" val="31066457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295400"/>
            <a:ext cx="3008313" cy="5969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1295400"/>
            <a:ext cx="5111750" cy="4830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981200"/>
            <a:ext cx="3008313" cy="4144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48F9E02-7E38-40AC-AC35-203CE13D2EC6}" type="slidenum">
              <a:rPr lang="en-US" smtClean="0"/>
              <a:pPr>
                <a:defRPr/>
              </a:pPr>
              <a:t>‹#›</a:t>
            </a:fld>
            <a:endParaRPr lang="en-US"/>
          </a:p>
        </p:txBody>
      </p:sp>
    </p:spTree>
    <p:extLst>
      <p:ext uri="{BB962C8B-B14F-4D97-AF65-F5344CB8AC3E}">
        <p14:creationId xmlns:p14="http://schemas.microsoft.com/office/powerpoint/2010/main" val="3688215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295399"/>
            <a:ext cx="5486400" cy="343217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r>
              <a:rPr lang="en-US" smtClean="0"/>
              <a:t>2016</a:t>
            </a: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32CB518-C832-4277-83B8-6F3C46E44089}" type="slidenum">
              <a:rPr lang="en-US" smtClean="0"/>
              <a:pPr>
                <a:defRPr/>
              </a:pPr>
              <a:t>‹#›</a:t>
            </a:fld>
            <a:endParaRPr lang="en-US"/>
          </a:p>
        </p:txBody>
      </p:sp>
    </p:spTree>
    <p:extLst>
      <p:ext uri="{BB962C8B-B14F-4D97-AF65-F5344CB8AC3E}">
        <p14:creationId xmlns:p14="http://schemas.microsoft.com/office/powerpoint/2010/main" val="22577047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295400"/>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r>
              <a:rPr lang="en-US" smtClean="0"/>
              <a:t>2016</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59F7C9C2-2277-46CA-8BFD-D609C283B688}" type="slidenum">
              <a:rPr lang="en-US" smtClean="0"/>
              <a:pPr>
                <a:defRPr/>
              </a:pPr>
              <a:t>‹#›</a:t>
            </a:fld>
            <a:endParaRPr lang="en-US"/>
          </a:p>
        </p:txBody>
      </p:sp>
      <p:sp>
        <p:nvSpPr>
          <p:cNvPr id="7" name="Rectangle 6"/>
          <p:cNvSpPr/>
          <p:nvPr/>
        </p:nvSpPr>
        <p:spPr>
          <a:xfrm>
            <a:off x="0" y="685800"/>
            <a:ext cx="9144000" cy="533400"/>
          </a:xfrm>
          <a:prstGeom prst="rect">
            <a:avLst/>
          </a:prstGeom>
          <a:gradFill flip="none" rotWithShape="1">
            <a:gsLst>
              <a:gs pos="100000">
                <a:srgbClr val="CDC092">
                  <a:alpha val="5000"/>
                </a:srgbClr>
              </a:gs>
              <a:gs pos="47000">
                <a:srgbClr val="CDC092"/>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0" y="0"/>
            <a:ext cx="9144000" cy="685800"/>
          </a:xfrm>
          <a:prstGeom prst="rect">
            <a:avLst/>
          </a:prstGeom>
          <a:gradFill flip="none" rotWithShape="1">
            <a:gsLst>
              <a:gs pos="100000">
                <a:srgbClr val="2B0007"/>
              </a:gs>
              <a:gs pos="50000">
                <a:srgbClr val="540115"/>
              </a:gs>
              <a:gs pos="100000">
                <a:schemeClr val="accent1">
                  <a:tint val="23500"/>
                  <a:satMod val="16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TextBox 8"/>
          <p:cNvSpPr txBox="1"/>
          <p:nvPr/>
        </p:nvSpPr>
        <p:spPr>
          <a:xfrm>
            <a:off x="381000" y="209550"/>
            <a:ext cx="9144000" cy="400050"/>
          </a:xfrm>
          <a:prstGeom prst="rect">
            <a:avLst/>
          </a:prstGeom>
          <a:noFill/>
        </p:spPr>
        <p:txBody>
          <a:bodyPr>
            <a:spAutoFit/>
          </a:bodyPr>
          <a:lstStyle/>
          <a:p>
            <a:pPr algn="ctr" fontAlgn="auto">
              <a:spcBef>
                <a:spcPts val="0"/>
              </a:spcBef>
              <a:spcAft>
                <a:spcPts val="0"/>
              </a:spcAft>
              <a:defRPr/>
            </a:pPr>
            <a:r>
              <a:rPr lang="en-US" sz="2000" b="1" cap="small" dirty="0">
                <a:solidFill>
                  <a:srgbClr val="CDC092"/>
                </a:solidFill>
                <a:latin typeface="Garamond" pitchFamily="18" charset="0"/>
                <a:cs typeface="+mn-cs"/>
              </a:rPr>
              <a:t>The Florida State University College of medicine</a:t>
            </a:r>
          </a:p>
        </p:txBody>
      </p:sp>
      <p:sp>
        <p:nvSpPr>
          <p:cNvPr id="10" name="TextBox 9"/>
          <p:cNvSpPr txBox="1"/>
          <p:nvPr/>
        </p:nvSpPr>
        <p:spPr>
          <a:xfrm>
            <a:off x="381000" y="512763"/>
            <a:ext cx="9144000" cy="523875"/>
          </a:xfrm>
          <a:prstGeom prst="rect">
            <a:avLst/>
          </a:prstGeom>
          <a:noFill/>
        </p:spPr>
        <p:txBody>
          <a:bodyPr>
            <a:spAutoFit/>
          </a:bodyPr>
          <a:lstStyle/>
          <a:p>
            <a:pPr algn="ctr" fontAlgn="auto">
              <a:spcBef>
                <a:spcPts val="0"/>
              </a:spcBef>
              <a:spcAft>
                <a:spcPts val="0"/>
              </a:spcAft>
              <a:defRPr/>
            </a:pPr>
            <a:r>
              <a:rPr lang="en-US" sz="1400" dirty="0">
                <a:latin typeface="+mn-lt"/>
                <a:cs typeface="+mn-cs"/>
              </a:rPr>
              <a:t> </a:t>
            </a:r>
            <a:endParaRPr lang="en-US" sz="1400" b="1" i="1" dirty="0">
              <a:latin typeface="Garamond" pitchFamily="18" charset="0"/>
              <a:cs typeface="+mn-cs"/>
            </a:endParaRPr>
          </a:p>
          <a:p>
            <a:pPr algn="ctr" fontAlgn="auto">
              <a:spcBef>
                <a:spcPts val="0"/>
              </a:spcBef>
              <a:spcAft>
                <a:spcPts val="0"/>
              </a:spcAft>
              <a:defRPr/>
            </a:pPr>
            <a:r>
              <a:rPr lang="en-US" sz="1400" b="1" i="1" dirty="0">
                <a:latin typeface="Garamond" pitchFamily="18" charset="0"/>
                <a:cs typeface="+mn-cs"/>
              </a:rPr>
              <a:t>Educating and developing exemplary physicians who practice patient-centered health care</a:t>
            </a:r>
            <a:endParaRPr lang="en-US" sz="1400" b="1" i="1" dirty="0">
              <a:solidFill>
                <a:srgbClr val="2B0007"/>
              </a:solidFill>
              <a:latin typeface="Garamond" pitchFamily="18" charset="0"/>
              <a:cs typeface="+mn-cs"/>
            </a:endParaRPr>
          </a:p>
        </p:txBody>
      </p:sp>
      <p:pic>
        <p:nvPicPr>
          <p:cNvPr id="1037" name="Picture 5" descr="C:\Users\amber.smalley\Desktop\Gold Seal.tiff"/>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33400" y="152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Rectangle 11"/>
          <p:cNvSpPr/>
          <p:nvPr/>
        </p:nvSpPr>
        <p:spPr>
          <a:xfrm>
            <a:off x="0" y="6324600"/>
            <a:ext cx="9144000" cy="533400"/>
          </a:xfrm>
          <a:prstGeom prst="rect">
            <a:avLst/>
          </a:prstGeom>
          <a:gradFill flip="none" rotWithShape="1">
            <a:gsLst>
              <a:gs pos="100000">
                <a:srgbClr val="CDC092">
                  <a:alpha val="0"/>
                </a:srgbClr>
              </a:gs>
              <a:gs pos="47000">
                <a:srgbClr val="CDC092"/>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Tree>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Lst>
  <p:hf hdr="0" ftr="0"/>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hyperlink" Target="http://www.eeplus.mobi/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www.eeplus.mobi/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https://www.brainshark.com/wiley/EEPDermCalcs/zDGz6muOnz0z0" TargetMode="External"/><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514600"/>
            <a:ext cx="7772400" cy="1470025"/>
          </a:xfrm>
        </p:spPr>
        <p:txBody>
          <a:bodyPr/>
          <a:lstStyle/>
          <a:p>
            <a:pPr eaLnBrk="1" hangingPunct="1">
              <a:defRPr/>
            </a:pPr>
            <a:r>
              <a:rPr lang="en-US" dirty="0" smtClean="0"/>
              <a:t>Point of Care</a:t>
            </a:r>
            <a:br>
              <a:rPr lang="en-US" dirty="0" smtClean="0"/>
            </a:br>
            <a:r>
              <a:rPr lang="en-US" dirty="0" smtClean="0"/>
              <a:t>Decision Support Resources</a:t>
            </a:r>
            <a:br>
              <a:rPr lang="en-US" dirty="0" smtClean="0"/>
            </a:br>
            <a:r>
              <a:rPr lang="en-US" dirty="0" smtClean="0"/>
              <a:t>[online and mobile]</a:t>
            </a:r>
          </a:p>
        </p:txBody>
      </p:sp>
      <p:sp>
        <p:nvSpPr>
          <p:cNvPr id="3" name="Subtitle 2"/>
          <p:cNvSpPr>
            <a:spLocks noGrp="1"/>
          </p:cNvSpPr>
          <p:nvPr>
            <p:ph type="subTitle" idx="1"/>
          </p:nvPr>
        </p:nvSpPr>
        <p:spPr>
          <a:xfrm>
            <a:off x="304800" y="4800600"/>
            <a:ext cx="8458200" cy="1066800"/>
          </a:xfrm>
        </p:spPr>
        <p:txBody>
          <a:bodyPr/>
          <a:lstStyle/>
          <a:p>
            <a:pPr eaLnBrk="1" hangingPunct="1">
              <a:defRPr/>
            </a:pPr>
            <a:r>
              <a:rPr lang="en-US" sz="2000" dirty="0" smtClean="0"/>
              <a:t>, </a:t>
            </a:r>
            <a:r>
              <a:rPr lang="en-US" sz="2000" dirty="0"/>
              <a:t>MD, Regional Campus  Informatics Director               </a:t>
            </a:r>
          </a:p>
          <a:p>
            <a:pPr eaLnBrk="1" hangingPunct="1">
              <a:defRPr/>
            </a:pPr>
            <a:r>
              <a:rPr lang="en-US" sz="2000" dirty="0"/>
              <a:t>Nancy Clark, M.Ed., Director of Medical Informatics Education </a:t>
            </a:r>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00FA06D5-BF0F-4E9D-ABAA-2A70DFE40FC3}" type="slidenum">
              <a:rPr lang="en-US" smtClean="0"/>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type="title"/>
          </p:nvPr>
        </p:nvSpPr>
        <p:spPr/>
        <p:txBody>
          <a:bodyPr lIns="90488" tIns="44450" rIns="90488" bIns="44450"/>
          <a:lstStyle/>
          <a:p>
            <a:pPr eaLnBrk="1" hangingPunct="1">
              <a:defRPr/>
            </a:pPr>
            <a:r>
              <a:rPr lang="en-US" dirty="0" smtClean="0"/>
              <a:t>DynaMed Plus</a:t>
            </a:r>
          </a:p>
        </p:txBody>
      </p:sp>
      <p:sp>
        <p:nvSpPr>
          <p:cNvPr id="20484" name="Rectangle 4"/>
          <p:cNvSpPr>
            <a:spLocks noGrp="1" noChangeArrowheads="1"/>
          </p:cNvSpPr>
          <p:nvPr>
            <p:ph idx="1"/>
          </p:nvPr>
        </p:nvSpPr>
        <p:spPr>
          <a:xfrm>
            <a:off x="609600" y="1905000"/>
            <a:ext cx="8229600" cy="4144963"/>
          </a:xfrm>
        </p:spPr>
        <p:txBody>
          <a:bodyPr lIns="90488" tIns="44450" rIns="90488" bIns="44450"/>
          <a:lstStyle/>
          <a:p>
            <a:r>
              <a:rPr lang="en-US" sz="2800" dirty="0" smtClean="0"/>
              <a:t>Overview and recommendations followed by in-depth monographs</a:t>
            </a:r>
          </a:p>
          <a:p>
            <a:r>
              <a:rPr lang="en-US" sz="2800" dirty="0" smtClean="0"/>
              <a:t>Constantly </a:t>
            </a:r>
            <a:r>
              <a:rPr lang="en-US" sz="2800" dirty="0"/>
              <a:t>updated review of literature and guidelines organized by topic: diseases, </a:t>
            </a:r>
            <a:r>
              <a:rPr lang="en-US" sz="2800" dirty="0" smtClean="0"/>
              <a:t>drugs, procedures, symptoms</a:t>
            </a:r>
            <a:endParaRPr lang="en-US" sz="2800" dirty="0"/>
          </a:p>
          <a:p>
            <a:pPr>
              <a:lnSpc>
                <a:spcPct val="90000"/>
              </a:lnSpc>
            </a:pPr>
            <a:r>
              <a:rPr lang="en-US" sz="2800" dirty="0" smtClean="0"/>
              <a:t>Calculators from MedCalc3000</a:t>
            </a:r>
            <a:endParaRPr lang="en-US" sz="2800" dirty="0"/>
          </a:p>
          <a:p>
            <a:pPr>
              <a:lnSpc>
                <a:spcPct val="90000"/>
              </a:lnSpc>
            </a:pPr>
            <a:r>
              <a:rPr lang="en-US" sz="2800" dirty="0"/>
              <a:t>Micromedex drug monographs</a:t>
            </a:r>
          </a:p>
          <a:p>
            <a:pPr>
              <a:lnSpc>
                <a:spcPct val="90000"/>
              </a:lnSpc>
            </a:pPr>
            <a:r>
              <a:rPr lang="en-US" sz="2800" dirty="0"/>
              <a:t>Images</a:t>
            </a:r>
          </a:p>
          <a:p>
            <a:pPr>
              <a:lnSpc>
                <a:spcPct val="90000"/>
              </a:lnSpc>
            </a:pPr>
            <a:r>
              <a:rPr lang="en-US" sz="2800" dirty="0"/>
              <a:t>Links out to articles subscribed at CoM and reviews if more details needed</a:t>
            </a:r>
          </a:p>
          <a:p>
            <a:pPr marL="0" indent="0" eaLnBrk="1" hangingPunct="1">
              <a:lnSpc>
                <a:spcPct val="90000"/>
              </a:lnSpc>
              <a:buNone/>
            </a:pPr>
            <a:endParaRPr lang="en-US" sz="2800" b="0" dirty="0" smtClean="0"/>
          </a:p>
        </p:txBody>
      </p:sp>
      <p:sp>
        <p:nvSpPr>
          <p:cNvPr id="2" name="Text Box 6"/>
          <p:cNvSpPr txBox="1">
            <a:spLocks noChangeArrowheads="1"/>
          </p:cNvSpPr>
          <p:nvPr/>
        </p:nvSpPr>
        <p:spPr bwMode="auto">
          <a:xfrm>
            <a:off x="4572000" y="6136343"/>
            <a:ext cx="3714478" cy="523220"/>
          </a:xfrm>
          <a:prstGeom prst="rect">
            <a:avLst/>
          </a:prstGeom>
          <a:noFill/>
          <a:ln w="12700">
            <a:noFill/>
            <a:miter lim="800000"/>
            <a:headEnd type="none" w="sm" len="sm"/>
            <a:tailEnd type="none" w="sm" len="sm"/>
          </a:ln>
        </p:spPr>
        <p:txBody>
          <a:bodyPr wrap="none">
            <a:spAutoFit/>
          </a:bodyPr>
          <a:lstStyle/>
          <a:p>
            <a:pPr fontAlgn="auto">
              <a:spcBef>
                <a:spcPts val="0"/>
              </a:spcBef>
              <a:spcAft>
                <a:spcPts val="0"/>
              </a:spcAft>
              <a:defRPr/>
            </a:pPr>
            <a:r>
              <a:rPr lang="en-US" sz="2800" dirty="0" smtClean="0">
                <a:solidFill>
                  <a:schemeClr val="accent2">
                    <a:lumMod val="75000"/>
                  </a:schemeClr>
                </a:solidFill>
                <a:latin typeface="Arial Black" pitchFamily="34" charset="0"/>
                <a:cs typeface="+mn-cs"/>
              </a:rPr>
              <a:t>Mobile </a:t>
            </a:r>
            <a:r>
              <a:rPr lang="en-US" sz="2800" dirty="0">
                <a:solidFill>
                  <a:schemeClr val="accent2">
                    <a:lumMod val="75000"/>
                  </a:schemeClr>
                </a:solidFill>
                <a:latin typeface="Arial Black" pitchFamily="34" charset="0"/>
                <a:cs typeface="+mn-cs"/>
              </a:rPr>
              <a:t>and Online</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10</a:t>
            </a:fld>
            <a:endParaRPr lang="en-US"/>
          </a:p>
        </p:txBody>
      </p:sp>
    </p:spTree>
    <p:extLst>
      <p:ext uri="{BB962C8B-B14F-4D97-AF65-F5344CB8AC3E}">
        <p14:creationId xmlns:p14="http://schemas.microsoft.com/office/powerpoint/2010/main" val="1734049094"/>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err="1" smtClean="0"/>
              <a:t>Dynamed</a:t>
            </a:r>
            <a:r>
              <a:rPr lang="en-US" sz="4000" dirty="0" smtClean="0"/>
              <a:t> Most Current </a:t>
            </a:r>
            <a:r>
              <a:rPr lang="en-US" sz="4000" dirty="0" err="1" smtClean="0"/>
              <a:t>Dx</a:t>
            </a:r>
            <a:r>
              <a:rPr lang="en-US" sz="4000" dirty="0" smtClean="0"/>
              <a:t> Resource</a:t>
            </a:r>
            <a:endParaRPr lang="en-US" sz="4000" dirty="0"/>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238"/>
          <a:stretch/>
        </p:blipFill>
        <p:spPr bwMode="auto">
          <a:xfrm>
            <a:off x="1371600" y="1981200"/>
            <a:ext cx="6210300" cy="3818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00991" y="5910590"/>
            <a:ext cx="8763000" cy="523220"/>
          </a:xfrm>
          <a:prstGeom prst="rect">
            <a:avLst/>
          </a:prstGeom>
          <a:noFill/>
        </p:spPr>
        <p:txBody>
          <a:bodyPr wrap="square" rtlCol="0">
            <a:spAutoFit/>
          </a:bodyPr>
          <a:lstStyle/>
          <a:p>
            <a:r>
              <a:rPr lang="en-US" sz="1400" dirty="0"/>
              <a:t>Banzi R, </a:t>
            </a:r>
            <a:r>
              <a:rPr lang="en-US" sz="1400" dirty="0" err="1"/>
              <a:t>Cinquini</a:t>
            </a:r>
            <a:r>
              <a:rPr lang="en-US" sz="1400" dirty="0"/>
              <a:t> M, </a:t>
            </a:r>
            <a:r>
              <a:rPr lang="en-US" sz="1400" dirty="0" err="1"/>
              <a:t>Liberati</a:t>
            </a:r>
            <a:r>
              <a:rPr lang="en-US" sz="1400" dirty="0"/>
              <a:t> A, et al. Speed of </a:t>
            </a:r>
            <a:r>
              <a:rPr lang="en-US" sz="1400" dirty="0" err="1" smtClean="0"/>
              <a:t>umobileting</a:t>
            </a:r>
            <a:r>
              <a:rPr lang="en-US" sz="1400" dirty="0" smtClean="0"/>
              <a:t> </a:t>
            </a:r>
            <a:r>
              <a:rPr lang="en-US" sz="1400" dirty="0"/>
              <a:t>online evidence based point of care summaries: prospective cohort analysis. </a:t>
            </a:r>
            <a:r>
              <a:rPr lang="en-US" sz="1400" i="1" dirty="0"/>
              <a:t>BMJ. </a:t>
            </a:r>
            <a:r>
              <a:rPr lang="en-US" sz="1400" dirty="0"/>
              <a:t>2011;343:d5856.</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1D215A79-9CA0-4D6C-90F5-24EFADD66CAD}" type="slidenum">
              <a:rPr lang="en-US" smtClean="0"/>
              <a:pPr>
                <a:defRPr/>
              </a:pPr>
              <a:t>11</a:t>
            </a:fld>
            <a:endParaRPr lang="en-US"/>
          </a:p>
        </p:txBody>
      </p:sp>
    </p:spTree>
    <p:extLst>
      <p:ext uri="{BB962C8B-B14F-4D97-AF65-F5344CB8AC3E}">
        <p14:creationId xmlns:p14="http://schemas.microsoft.com/office/powerpoint/2010/main" val="762356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6"/>
          <p:cNvSpPr>
            <a:spLocks noGrp="1"/>
          </p:cNvSpPr>
          <p:nvPr>
            <p:ph type="title"/>
          </p:nvPr>
        </p:nvSpPr>
        <p:spPr>
          <a:xfrm>
            <a:off x="457200" y="1295400"/>
            <a:ext cx="4015978" cy="990600"/>
          </a:xfrm>
        </p:spPr>
        <p:txBody>
          <a:bodyPr/>
          <a:lstStyle/>
          <a:p>
            <a:pPr algn="l" eaLnBrk="1" hangingPunct="1"/>
            <a:r>
              <a:rPr lang="en-US" dirty="0" smtClean="0"/>
              <a:t>Using Dynamed Plus</a:t>
            </a:r>
          </a:p>
        </p:txBody>
      </p:sp>
      <p:sp>
        <p:nvSpPr>
          <p:cNvPr id="3" name="Content Placeholder 2"/>
          <p:cNvSpPr>
            <a:spLocks noGrp="1"/>
          </p:cNvSpPr>
          <p:nvPr>
            <p:ph idx="1"/>
          </p:nvPr>
        </p:nvSpPr>
        <p:spPr>
          <a:xfrm>
            <a:off x="457200" y="2743200"/>
            <a:ext cx="4343400" cy="3382963"/>
          </a:xfrm>
        </p:spPr>
        <p:txBody>
          <a:bodyPr/>
          <a:lstStyle/>
          <a:p>
            <a:r>
              <a:rPr lang="en-US" dirty="0" smtClean="0"/>
              <a:t>Search for terms like: diabetes risk</a:t>
            </a:r>
          </a:p>
          <a:p>
            <a:r>
              <a:rPr lang="en-US" dirty="0" smtClean="0"/>
              <a:t>Results include images, calculators and topics: disease, drugs, procedures </a:t>
            </a:r>
          </a:p>
          <a:p>
            <a:pPr marL="0" indent="0">
              <a:buNone/>
            </a:pP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F2E51E95-9FAA-44DF-B812-01C278F76BB6}" type="slidenum">
              <a:rPr lang="en-US"/>
              <a:pPr>
                <a:defRPr/>
              </a:pPr>
              <a:t>12</a:t>
            </a:fld>
            <a:endParaRPr lang="en-US"/>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3178" y="152399"/>
            <a:ext cx="4480322" cy="597376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43928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Within Topic Text</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13</a:t>
            </a:fld>
            <a:endParaRPr lang="en-US"/>
          </a:p>
        </p:txBody>
      </p:sp>
      <p:pic>
        <p:nvPicPr>
          <p:cNvPr id="7" name="Picture 6"/>
          <p:cNvPicPr>
            <a:picLocks noChangeAspect="1"/>
          </p:cNvPicPr>
          <p:nvPr/>
        </p:nvPicPr>
        <p:blipFill>
          <a:blip r:embed="rId3"/>
          <a:stretch>
            <a:fillRect/>
          </a:stretch>
        </p:blipFill>
        <p:spPr>
          <a:xfrm>
            <a:off x="951853" y="2015331"/>
            <a:ext cx="7240293" cy="4375150"/>
          </a:xfrm>
          <a:prstGeom prst="rect">
            <a:avLst/>
          </a:prstGeom>
          <a:ln>
            <a:noFill/>
          </a:ln>
          <a:effectLst>
            <a:outerShdw blurRad="292100" dist="139700" dir="2700000" algn="tl" rotWithShape="0">
              <a:srgbClr val="333333">
                <a:alpha val="65000"/>
              </a:srgbClr>
            </a:outerShdw>
          </a:effectLst>
        </p:spPr>
      </p:pic>
      <p:sp>
        <p:nvSpPr>
          <p:cNvPr id="8" name="Oval 7"/>
          <p:cNvSpPr/>
          <p:nvPr/>
        </p:nvSpPr>
        <p:spPr>
          <a:xfrm>
            <a:off x="609600" y="2899972"/>
            <a:ext cx="2286000" cy="1356115"/>
          </a:xfrm>
          <a:prstGeom prst="ellipse">
            <a:avLst/>
          </a:prstGeom>
          <a:noFill/>
          <a:ln w="5715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2368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 to Full Text Articles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588F510A-5210-4112-A032-29039C48EE69}" type="slidenum">
              <a:rPr lang="en-US" smtClean="0"/>
              <a:pPr>
                <a:defRPr/>
              </a:pPr>
              <a:t>14</a:t>
            </a:fld>
            <a:endParaRPr lang="en-US"/>
          </a:p>
        </p:txBody>
      </p:sp>
      <p:pic>
        <p:nvPicPr>
          <p:cNvPr id="9" name="Picture 8"/>
          <p:cNvPicPr>
            <a:picLocks noChangeAspect="1"/>
          </p:cNvPicPr>
          <p:nvPr/>
        </p:nvPicPr>
        <p:blipFill>
          <a:blip r:embed="rId3"/>
          <a:stretch>
            <a:fillRect/>
          </a:stretch>
        </p:blipFill>
        <p:spPr>
          <a:xfrm>
            <a:off x="457200" y="1920240"/>
            <a:ext cx="7391400" cy="4157663"/>
          </a:xfrm>
          <a:prstGeom prst="rect">
            <a:avLst/>
          </a:prstGeom>
          <a:ln>
            <a:noFill/>
          </a:ln>
          <a:effectLst>
            <a:outerShdw blurRad="292100" dist="139700" dir="2700000" algn="tl" rotWithShape="0">
              <a:srgbClr val="333333">
                <a:alpha val="65000"/>
              </a:srgbClr>
            </a:outerShdw>
          </a:effectLst>
        </p:spPr>
      </p:pic>
      <p:sp>
        <p:nvSpPr>
          <p:cNvPr id="10" name="Up Arrow 9"/>
          <p:cNvSpPr/>
          <p:nvPr/>
        </p:nvSpPr>
        <p:spPr>
          <a:xfrm>
            <a:off x="2057400" y="6202363"/>
            <a:ext cx="685800" cy="35083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4"/>
          <a:stretch>
            <a:fillRect/>
          </a:stretch>
        </p:blipFill>
        <p:spPr>
          <a:xfrm>
            <a:off x="4389120" y="2288851"/>
            <a:ext cx="4267200" cy="35296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993101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ChangeArrowheads="1"/>
          </p:cNvSpPr>
          <p:nvPr>
            <p:ph type="title"/>
          </p:nvPr>
        </p:nvSpPr>
        <p:spPr/>
        <p:txBody>
          <a:bodyPr/>
          <a:lstStyle/>
          <a:p>
            <a:pPr eaLnBrk="1" hangingPunct="1">
              <a:defRPr/>
            </a:pPr>
            <a:r>
              <a:rPr lang="en-US" dirty="0" smtClean="0"/>
              <a:t>DynaMed Plus Mobile</a:t>
            </a:r>
          </a:p>
        </p:txBody>
      </p:sp>
      <p:sp>
        <p:nvSpPr>
          <p:cNvPr id="22532" name="Rectangle 9"/>
          <p:cNvSpPr>
            <a:spLocks noGrp="1" noChangeArrowheads="1"/>
          </p:cNvSpPr>
          <p:nvPr>
            <p:ph idx="1"/>
          </p:nvPr>
        </p:nvSpPr>
        <p:spPr>
          <a:xfrm>
            <a:off x="606425" y="2111635"/>
            <a:ext cx="8229600" cy="4144963"/>
          </a:xfrm>
        </p:spPr>
        <p:txBody>
          <a:bodyPr/>
          <a:lstStyle/>
          <a:p>
            <a:pPr eaLnBrk="1" hangingPunct="1"/>
            <a:r>
              <a:rPr lang="en-US" dirty="0" smtClean="0"/>
              <a:t>Complete content of web site</a:t>
            </a:r>
          </a:p>
          <a:p>
            <a:pPr eaLnBrk="1" hangingPunct="1"/>
            <a:r>
              <a:rPr lang="en-US" dirty="0" smtClean="0"/>
              <a:t>Free to faculty and students</a:t>
            </a:r>
          </a:p>
          <a:p>
            <a:pPr eaLnBrk="1" hangingPunct="1"/>
            <a:r>
              <a:rPr lang="en-US" dirty="0" smtClean="0"/>
              <a:t>iPad easier to use.  Lots of scrolling on small screen</a:t>
            </a:r>
          </a:p>
          <a:p>
            <a:pPr eaLnBrk="1" hangingPunct="1"/>
            <a:r>
              <a:rPr lang="en-US" dirty="0" smtClean="0"/>
              <a:t>Updates in the background</a:t>
            </a:r>
          </a:p>
          <a:p>
            <a:pPr eaLnBrk="1" hangingPunct="1"/>
            <a:r>
              <a:rPr lang="en-US" dirty="0" smtClean="0"/>
              <a:t>Linking out only works if wireless</a:t>
            </a:r>
          </a:p>
          <a:p>
            <a:pPr eaLnBrk="1" hangingPunct="1"/>
            <a:r>
              <a:rPr lang="en-US" dirty="0" smtClean="0"/>
              <a:t>Apple and Android versions</a:t>
            </a:r>
          </a:p>
          <a:p>
            <a:pPr eaLnBrk="1" hangingPunct="1"/>
            <a:endParaRPr lang="en-US" dirty="0" smtClean="0"/>
          </a:p>
        </p:txBody>
      </p:sp>
      <p:sp>
        <p:nvSpPr>
          <p:cNvPr id="22534"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D6DE14BD-EA02-499C-B59A-7D0D7EEEAE71}" type="slidenum">
              <a:rPr lang="en-US" sz="1400">
                <a:solidFill>
                  <a:srgbClr val="660000"/>
                </a:solidFill>
              </a:rPr>
              <a:pPr algn="r"/>
              <a:t>15</a:t>
            </a:fld>
            <a:endParaRPr lang="en-US" sz="1400">
              <a:solidFill>
                <a:srgbClr val="660000"/>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15</a:t>
            </a:fld>
            <a:endParaRPr lang="en-US"/>
          </a:p>
        </p:txBody>
      </p:sp>
      <p:pic>
        <p:nvPicPr>
          <p:cNvPr id="4" name="Picture 3"/>
          <p:cNvPicPr>
            <a:picLocks noChangeAspect="1"/>
          </p:cNvPicPr>
          <p:nvPr/>
        </p:nvPicPr>
        <p:blipFill>
          <a:blip r:embed="rId3"/>
          <a:stretch>
            <a:fillRect/>
          </a:stretch>
        </p:blipFill>
        <p:spPr>
          <a:xfrm>
            <a:off x="7496175" y="1330845"/>
            <a:ext cx="1190625" cy="1362075"/>
          </a:xfrm>
          <a:prstGeom prst="rect">
            <a:avLst/>
          </a:prstGeom>
        </p:spPr>
      </p:pic>
    </p:spTree>
    <p:extLst>
      <p:ext uri="{BB962C8B-B14F-4D97-AF65-F5344CB8AC3E}">
        <p14:creationId xmlns:p14="http://schemas.microsoft.com/office/powerpoint/2010/main" val="2011020070"/>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Calculators in </a:t>
            </a:r>
            <a:r>
              <a:rPr lang="en-US" dirty="0" err="1" smtClean="0"/>
              <a:t>Dynamed</a:t>
            </a:r>
            <a:endParaRPr lang="en-US" dirty="0"/>
          </a:p>
        </p:txBody>
      </p:sp>
      <p:sp>
        <p:nvSpPr>
          <p:cNvPr id="3" name="Content Placeholder 2"/>
          <p:cNvSpPr>
            <a:spLocks noGrp="1"/>
          </p:cNvSpPr>
          <p:nvPr>
            <p:ph idx="1"/>
          </p:nvPr>
        </p:nvSpPr>
        <p:spPr/>
        <p:txBody>
          <a:bodyPr/>
          <a:lstStyle/>
          <a:p>
            <a:r>
              <a:rPr lang="en-US" dirty="0" err="1" smtClean="0"/>
              <a:t>Medcalc</a:t>
            </a:r>
            <a:r>
              <a:rPr lang="en-US" dirty="0" smtClean="0"/>
              <a:t> 3000 (same as Epocrates Online)</a:t>
            </a:r>
          </a:p>
          <a:p>
            <a:r>
              <a:rPr lang="en-US" dirty="0" smtClean="0"/>
              <a:t>Listed in Search Results</a:t>
            </a:r>
          </a:p>
          <a:p>
            <a:r>
              <a:rPr lang="en-US" dirty="0" smtClean="0"/>
              <a:t>Linked in content of monographs</a:t>
            </a:r>
          </a:p>
          <a:p>
            <a:endParaRPr lang="en-US" dirty="0" smtClean="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16</a:t>
            </a:fld>
            <a:endParaRPr lang="en-US"/>
          </a:p>
        </p:txBody>
      </p:sp>
    </p:spTree>
    <p:extLst>
      <p:ext uri="{BB962C8B-B14F-4D97-AF65-F5344CB8AC3E}">
        <p14:creationId xmlns:p14="http://schemas.microsoft.com/office/powerpoint/2010/main" val="39235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xfrm>
            <a:off x="304800" y="685800"/>
            <a:ext cx="8229600" cy="609600"/>
          </a:xfrm>
          <a:solidFill>
            <a:srgbClr val="800000"/>
          </a:solidFill>
        </p:spPr>
        <p:txBody>
          <a:bodyPr/>
          <a:lstStyle/>
          <a:p>
            <a:pPr eaLnBrk="1" hangingPunct="1">
              <a:defRPr/>
            </a:pPr>
            <a:r>
              <a:rPr lang="en-US" dirty="0" smtClean="0">
                <a:solidFill>
                  <a:schemeClr val="bg1"/>
                </a:solidFill>
                <a:effectLst>
                  <a:outerShdw blurRad="38100" dist="38100" dir="2700000" algn="tl">
                    <a:srgbClr val="000000"/>
                  </a:outerShdw>
                </a:effectLst>
              </a:rPr>
              <a:t>Exercises for Practice</a:t>
            </a:r>
          </a:p>
        </p:txBody>
      </p:sp>
      <p:sp>
        <p:nvSpPr>
          <p:cNvPr id="23555" name="Rectangle 3"/>
          <p:cNvSpPr>
            <a:spLocks noGrp="1" noChangeArrowheads="1"/>
          </p:cNvSpPr>
          <p:nvPr>
            <p:ph idx="1"/>
          </p:nvPr>
        </p:nvSpPr>
        <p:spPr>
          <a:xfrm>
            <a:off x="457200" y="1447800"/>
            <a:ext cx="8229600" cy="4144963"/>
          </a:xfrm>
        </p:spPr>
        <p:txBody>
          <a:bodyPr/>
          <a:lstStyle/>
          <a:p>
            <a:pPr eaLnBrk="1" hangingPunct="1"/>
            <a:r>
              <a:rPr lang="en-US" sz="2800" dirty="0" smtClean="0"/>
              <a:t>In patients with Atrial Fibrillation, is antiplatelet therapy associated with reduction in thromboembolism risk?</a:t>
            </a:r>
          </a:p>
          <a:p>
            <a:r>
              <a:rPr lang="en-US" sz="2800" dirty="0"/>
              <a:t>Your patient is an active 64 year old male who has been recently diagnosed with atrial fibrillation and put on aspirin. You are wondering about additional anticoagulation.  He has a history of HTN controlled with furosemide.  He has no other chronic conditions and no history of CHF, vascular dx, emboli or TIAs. What is his stroke risk? </a:t>
            </a:r>
            <a:r>
              <a:rPr lang="en-US" sz="2800" dirty="0" smtClean="0"/>
              <a:t>Arterial thromboembolism risk?</a:t>
            </a:r>
            <a:endParaRPr lang="en-US" sz="2800" i="1" dirty="0"/>
          </a:p>
          <a:p>
            <a:pPr eaLnBrk="1" hangingPunct="1"/>
            <a:endParaRPr lang="en-US" sz="2800" dirty="0" smtClean="0"/>
          </a:p>
          <a:p>
            <a:pPr eaLnBrk="1" hangingPunct="1"/>
            <a:endParaRPr lang="en-US" sz="2400"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17</a:t>
            </a:fld>
            <a:endParaRPr lang="en-US"/>
          </a:p>
        </p:txBody>
      </p:sp>
    </p:spTree>
    <p:extLst>
      <p:ext uri="{BB962C8B-B14F-4D97-AF65-F5344CB8AC3E}">
        <p14:creationId xmlns:p14="http://schemas.microsoft.com/office/powerpoint/2010/main" val="292134786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PEPID</a:t>
            </a:r>
            <a:endParaRPr lang="en-US" dirty="0"/>
          </a:p>
        </p:txBody>
      </p:sp>
      <p:sp>
        <p:nvSpPr>
          <p:cNvPr id="4" name="Text Placeholder 3"/>
          <p:cNvSpPr>
            <a:spLocks noGrp="1"/>
          </p:cNvSpPr>
          <p:nvPr>
            <p:ph type="body" idx="1"/>
          </p:nvPr>
        </p:nvSpPr>
        <p:spPr/>
        <p:txBody>
          <a:bodyPr/>
          <a:lstStyle/>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15032066"/>
              </p:ext>
            </p:extLst>
          </p:nvPr>
        </p:nvGraphicFramePr>
        <p:xfrm>
          <a:off x="4876800" y="13716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99B89E4D-AF56-48DE-A701-EC4287B776C9}" type="slidenum">
              <a:rPr lang="en-US" smtClean="0"/>
              <a:pPr>
                <a:defRPr/>
              </a:pPr>
              <a:t>18</a:t>
            </a:fld>
            <a:endParaRPr lang="en-US"/>
          </a:p>
        </p:txBody>
      </p:sp>
    </p:spTree>
    <p:extLst>
      <p:ext uri="{BB962C8B-B14F-4D97-AF65-F5344CB8AC3E}">
        <p14:creationId xmlns:p14="http://schemas.microsoft.com/office/powerpoint/2010/main" val="203234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914400" y="762000"/>
            <a:ext cx="7848600" cy="1143000"/>
          </a:xfrm>
        </p:spPr>
        <p:txBody>
          <a:bodyPr/>
          <a:lstStyle/>
          <a:p>
            <a:pPr eaLnBrk="1" hangingPunct="1">
              <a:defRPr/>
            </a:pPr>
            <a:r>
              <a:rPr lang="en-US" dirty="0" smtClean="0"/>
              <a:t>PEPID Online/Mobile</a:t>
            </a:r>
          </a:p>
        </p:txBody>
      </p:sp>
      <p:sp>
        <p:nvSpPr>
          <p:cNvPr id="52227" name="Content Placeholder 7"/>
          <p:cNvSpPr>
            <a:spLocks noGrp="1"/>
          </p:cNvSpPr>
          <p:nvPr>
            <p:ph idx="1"/>
          </p:nvPr>
        </p:nvSpPr>
        <p:spPr>
          <a:xfrm>
            <a:off x="457200" y="1524000"/>
            <a:ext cx="8229600" cy="5692775"/>
          </a:xfrm>
        </p:spPr>
        <p:txBody>
          <a:bodyPr/>
          <a:lstStyle/>
          <a:p>
            <a:pPr eaLnBrk="1" hangingPunct="1"/>
            <a:r>
              <a:rPr lang="en-US" dirty="0" smtClean="0"/>
              <a:t>Contents:</a:t>
            </a:r>
          </a:p>
          <a:p>
            <a:pPr lvl="1" eaLnBrk="1" hangingPunct="1"/>
            <a:r>
              <a:rPr lang="en-US" dirty="0" smtClean="0"/>
              <a:t>Clinical rotations (</a:t>
            </a:r>
            <a:r>
              <a:rPr lang="en-US" dirty="0" err="1" smtClean="0"/>
              <a:t>Peds</a:t>
            </a:r>
            <a:r>
              <a:rPr lang="en-US" dirty="0" smtClean="0"/>
              <a:t>, </a:t>
            </a:r>
            <a:r>
              <a:rPr lang="en-US" dirty="0" err="1" smtClean="0"/>
              <a:t>Surg</a:t>
            </a:r>
            <a:r>
              <a:rPr lang="en-US" dirty="0" smtClean="0"/>
              <a:t>, IM, etc.)</a:t>
            </a:r>
          </a:p>
          <a:p>
            <a:pPr lvl="1" eaLnBrk="1" hangingPunct="1"/>
            <a:r>
              <a:rPr lang="en-US" dirty="0" smtClean="0"/>
              <a:t>Calculators</a:t>
            </a:r>
          </a:p>
          <a:p>
            <a:pPr lvl="1" eaLnBrk="1" hangingPunct="1"/>
            <a:r>
              <a:rPr lang="en-US" dirty="0" err="1" smtClean="0"/>
              <a:t>DDx</a:t>
            </a:r>
            <a:r>
              <a:rPr lang="en-US" dirty="0" smtClean="0"/>
              <a:t> Generator</a:t>
            </a:r>
          </a:p>
          <a:p>
            <a:pPr lvl="1" eaLnBrk="1" hangingPunct="1"/>
            <a:r>
              <a:rPr lang="en-US" dirty="0" smtClean="0"/>
              <a:t>Disease reference</a:t>
            </a:r>
          </a:p>
          <a:p>
            <a:pPr lvl="1" eaLnBrk="1" hangingPunct="1"/>
            <a:r>
              <a:rPr lang="en-US" dirty="0" smtClean="0"/>
              <a:t>Drug information and interaction tool</a:t>
            </a:r>
          </a:p>
          <a:p>
            <a:pPr lvl="1" eaLnBrk="1" hangingPunct="1"/>
            <a:r>
              <a:rPr lang="en-US" dirty="0" smtClean="0"/>
              <a:t>Lab Manual</a:t>
            </a:r>
          </a:p>
          <a:p>
            <a:pPr lvl="1" eaLnBrk="1" hangingPunct="1"/>
            <a:r>
              <a:rPr lang="en-US" dirty="0" smtClean="0"/>
              <a:t>Stedman’s Dictionary</a:t>
            </a:r>
          </a:p>
          <a:p>
            <a:pPr lvl="1" eaLnBrk="1" hangingPunct="1"/>
            <a:r>
              <a:rPr lang="en-US" dirty="0" smtClean="0"/>
              <a:t>Illustrations (anatomy, EKG strips, etc.)</a:t>
            </a:r>
          </a:p>
          <a:p>
            <a:pPr lvl="1" eaLnBrk="1" hangingPunct="1"/>
            <a:r>
              <a:rPr lang="en-US" dirty="0" smtClean="0"/>
              <a:t>Procedures</a:t>
            </a:r>
          </a:p>
          <a:p>
            <a:pPr lvl="1"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defRPr/>
            </a:pPr>
            <a:r>
              <a:rPr lang="en-US" dirty="0" smtClean="0"/>
              <a:t>Objectives</a:t>
            </a:r>
          </a:p>
        </p:txBody>
      </p:sp>
      <p:sp>
        <p:nvSpPr>
          <p:cNvPr id="5124" name="Rectangle 3"/>
          <p:cNvSpPr>
            <a:spLocks noGrp="1" noChangeArrowheads="1"/>
          </p:cNvSpPr>
          <p:nvPr>
            <p:ph idx="1"/>
          </p:nvPr>
        </p:nvSpPr>
        <p:spPr/>
        <p:txBody>
          <a:bodyPr/>
          <a:lstStyle/>
          <a:p>
            <a:pPr>
              <a:spcBef>
                <a:spcPts val="600"/>
              </a:spcBef>
            </a:pPr>
            <a:r>
              <a:rPr lang="en-US" sz="2800" b="0" dirty="0" smtClean="0"/>
              <a:t>Identify useful Library resources to answer clinical questions quickly – select favorites</a:t>
            </a:r>
          </a:p>
          <a:p>
            <a:pPr>
              <a:spcBef>
                <a:spcPts val="600"/>
              </a:spcBef>
            </a:pPr>
            <a:r>
              <a:rPr lang="en-US" sz="2800" dirty="0"/>
              <a:t>Locate disease quick references</a:t>
            </a:r>
          </a:p>
          <a:p>
            <a:pPr>
              <a:spcBef>
                <a:spcPts val="600"/>
              </a:spcBef>
            </a:pPr>
            <a:r>
              <a:rPr lang="en-US" sz="2800" dirty="0" smtClean="0"/>
              <a:t>Find laboratory information</a:t>
            </a:r>
          </a:p>
          <a:p>
            <a:pPr>
              <a:spcBef>
                <a:spcPts val="600"/>
              </a:spcBef>
            </a:pPr>
            <a:r>
              <a:rPr lang="en-US" sz="2800" dirty="0" smtClean="0"/>
              <a:t>Use Calculators for decision support</a:t>
            </a:r>
            <a:endParaRPr lang="en-US" sz="2800" dirty="0"/>
          </a:p>
          <a:p>
            <a:pPr lvl="1">
              <a:spcBef>
                <a:spcPts val="600"/>
              </a:spcBef>
            </a:pPr>
            <a:r>
              <a:rPr lang="en-US" sz="2400" dirty="0"/>
              <a:t>Medical equation</a:t>
            </a:r>
          </a:p>
          <a:p>
            <a:pPr lvl="1">
              <a:spcBef>
                <a:spcPts val="600"/>
              </a:spcBef>
            </a:pPr>
            <a:r>
              <a:rPr lang="en-US" sz="2400" dirty="0"/>
              <a:t>Clinical rules, decision support</a:t>
            </a:r>
          </a:p>
          <a:p>
            <a:pPr eaLnBrk="1" hangingPunct="1">
              <a:spcBef>
                <a:spcPts val="600"/>
              </a:spcBef>
            </a:pPr>
            <a:r>
              <a:rPr lang="en-US" sz="2800" b="0" dirty="0" smtClean="0"/>
              <a:t>Use the differential diagnosis tools </a:t>
            </a:r>
          </a:p>
          <a:p>
            <a:pPr eaLnBrk="1" hangingPunct="1">
              <a:spcBef>
                <a:spcPts val="600"/>
              </a:spcBef>
            </a:pPr>
            <a:r>
              <a:rPr lang="en-US" sz="2800" b="0" dirty="0" smtClean="0"/>
              <a:t>Use resources with students and patients</a:t>
            </a:r>
          </a:p>
          <a:p>
            <a:pPr eaLnBrk="1" hangingPunct="1">
              <a:spcBef>
                <a:spcPts val="600"/>
              </a:spcBef>
            </a:pPr>
            <a:endParaRPr lang="en-US" sz="2800" dirty="0" smtClean="0"/>
          </a:p>
          <a:p>
            <a:pPr eaLnBrk="1" hangingPunct="1">
              <a:spcBef>
                <a:spcPts val="600"/>
              </a:spcBef>
            </a:pPr>
            <a:endParaRPr lang="en-US" sz="2800" dirty="0" smtClean="0"/>
          </a:p>
        </p:txBody>
      </p:sp>
      <p:sp>
        <p:nvSpPr>
          <p:cNvPr id="5126"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398977CE-7661-4D32-B312-BF9FF32F3FC2}" type="slidenum">
              <a:rPr lang="en-US" sz="1400">
                <a:solidFill>
                  <a:srgbClr val="660000"/>
                </a:solidFill>
              </a:rPr>
              <a:pPr algn="r"/>
              <a:t>2</a:t>
            </a:fld>
            <a:endParaRPr lang="en-US" sz="1400">
              <a:solidFill>
                <a:srgbClr val="660000"/>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a:t>
            </a:fld>
            <a:endParaRPr lang="en-US"/>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a:noFill/>
        </p:spPr>
        <p:txBody>
          <a:bodyPr/>
          <a:lstStyle/>
          <a:p>
            <a:pPr eaLnBrk="1" hangingPunct="1"/>
            <a:r>
              <a:rPr lang="en-US" dirty="0" smtClean="0">
                <a:effectLst/>
              </a:rPr>
              <a:t>PEPID Mobile</a:t>
            </a:r>
          </a:p>
        </p:txBody>
      </p:sp>
      <p:sp>
        <p:nvSpPr>
          <p:cNvPr id="29700" name="Rectangle 3"/>
          <p:cNvSpPr>
            <a:spLocks noGrp="1" noChangeArrowheads="1"/>
          </p:cNvSpPr>
          <p:nvPr>
            <p:ph idx="1"/>
          </p:nvPr>
        </p:nvSpPr>
        <p:spPr>
          <a:xfrm>
            <a:off x="609600" y="2209800"/>
            <a:ext cx="4800600" cy="3840163"/>
          </a:xfrm>
        </p:spPr>
        <p:txBody>
          <a:bodyPr/>
          <a:lstStyle/>
          <a:p>
            <a:pPr eaLnBrk="1" hangingPunct="1"/>
            <a:r>
              <a:rPr lang="en-US" dirty="0" smtClean="0"/>
              <a:t>100% of content on web</a:t>
            </a:r>
          </a:p>
          <a:p>
            <a:pPr eaLnBrk="1" hangingPunct="1"/>
            <a:r>
              <a:rPr lang="en-US" dirty="0" smtClean="0"/>
              <a:t>Links between diseases, drugs, images and calculators.</a:t>
            </a: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200" y="4677866"/>
            <a:ext cx="990600" cy="1213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65" t="11628" r="50000" b="58139"/>
          <a:stretch/>
        </p:blipFill>
        <p:spPr>
          <a:xfrm>
            <a:off x="5101086" y="4789169"/>
            <a:ext cx="914400" cy="990600"/>
          </a:xfrm>
          <a:prstGeom prst="rect">
            <a:avLst/>
          </a:prstGeom>
        </p:spPr>
      </p:pic>
      <p:pic>
        <p:nvPicPr>
          <p:cNvPr id="9" name="Picture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34627" y="1752600"/>
            <a:ext cx="2518436" cy="4470224"/>
          </a:xfrm>
          <a:prstGeom prst="rect">
            <a:avLst/>
          </a:prstGeom>
          <a:ln>
            <a:noFill/>
          </a:ln>
          <a:effectLst>
            <a:outerShdw blurRad="292100" dist="139700" dir="2700000" algn="tl" rotWithShape="0">
              <a:srgbClr val="333333">
                <a:alpha val="65000"/>
              </a:srgbClr>
            </a:outerShdw>
          </a:effec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20</a:t>
            </a:fld>
            <a:endParaRPr lang="en-US"/>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noFill/>
        </p:spPr>
        <p:txBody>
          <a:bodyPr/>
          <a:lstStyle/>
          <a:p>
            <a:pPr eaLnBrk="1" hangingPunct="1"/>
            <a:r>
              <a:rPr lang="en-US" dirty="0" smtClean="0">
                <a:effectLst/>
              </a:rPr>
              <a:t>PEPID CRC Disease   </a:t>
            </a:r>
          </a:p>
        </p:txBody>
      </p:sp>
      <p:sp>
        <p:nvSpPr>
          <p:cNvPr id="27652" name="Rectangle 3"/>
          <p:cNvSpPr>
            <a:spLocks noGrp="1" noChangeArrowheads="1"/>
          </p:cNvSpPr>
          <p:nvPr>
            <p:ph idx="1"/>
          </p:nvPr>
        </p:nvSpPr>
        <p:spPr>
          <a:noFill/>
        </p:spPr>
        <p:txBody>
          <a:bodyPr/>
          <a:lstStyle/>
          <a:p>
            <a:pPr eaLnBrk="1" hangingPunct="1">
              <a:lnSpc>
                <a:spcPct val="90000"/>
              </a:lnSpc>
            </a:pPr>
            <a:r>
              <a:rPr lang="en-US" dirty="0" smtClean="0"/>
              <a:t>Web and mobile </a:t>
            </a:r>
            <a:r>
              <a:rPr lang="en-US" sz="2000" dirty="0" smtClean="0"/>
              <a:t>(Apple and Android)</a:t>
            </a:r>
            <a:endParaRPr lang="en-US" dirty="0" smtClean="0"/>
          </a:p>
          <a:p>
            <a:pPr eaLnBrk="1" hangingPunct="1">
              <a:lnSpc>
                <a:spcPct val="90000"/>
              </a:lnSpc>
            </a:pPr>
            <a:r>
              <a:rPr lang="en-US" dirty="0" smtClean="0"/>
              <a:t>2,700 Disease and Trauma topics with diagnosis, pathophysiology, treatment and disposition </a:t>
            </a:r>
          </a:p>
          <a:p>
            <a:pPr eaLnBrk="1" hangingPunct="1">
              <a:lnSpc>
                <a:spcPct val="90000"/>
              </a:lnSpc>
            </a:pPr>
            <a:endParaRPr lang="en-US" dirty="0" smtClean="0"/>
          </a:p>
        </p:txBody>
      </p:sp>
      <p:pic>
        <p:nvPicPr>
          <p:cNvPr id="27653" name="Picture 5" descr="online_logo_top">
            <a:hlinkClick r:id="rId3"/>
          </p:cNvPr>
          <p:cNvPicPr>
            <a:picLocks noChangeAspect="1" noChangeArrowheads="1"/>
          </p:cNvPicPr>
          <p:nvPr/>
        </p:nvPicPr>
        <p:blipFill>
          <a:blip r:embed="rId4" cstate="print"/>
          <a:srcRect/>
          <a:stretch>
            <a:fillRect/>
          </a:stretch>
        </p:blipFill>
        <p:spPr bwMode="auto">
          <a:xfrm>
            <a:off x="6858000" y="1552575"/>
            <a:ext cx="2057400" cy="514350"/>
          </a:xfrm>
          <a:prstGeom prst="rect">
            <a:avLst/>
          </a:prstGeom>
          <a:noFill/>
          <a:ln w="9525">
            <a:noFill/>
            <a:miter lim="800000"/>
            <a:headEnd/>
            <a:tailEnd/>
          </a:ln>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21</a:t>
            </a:fld>
            <a:endParaRPr lang="en-US"/>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3446" y="822325"/>
            <a:ext cx="8229600" cy="609600"/>
          </a:xfrm>
        </p:spPr>
        <p:txBody>
          <a:bodyPr/>
          <a:lstStyle/>
          <a:p>
            <a:r>
              <a:rPr lang="en-US" dirty="0" smtClean="0"/>
              <a:t>PEPID Disease Ref</a:t>
            </a:r>
            <a:endParaRPr lang="en-US" dirty="0"/>
          </a:p>
        </p:txBody>
      </p:sp>
      <p:sp>
        <p:nvSpPr>
          <p:cNvPr id="3" name="Content Placeholder 2"/>
          <p:cNvSpPr>
            <a:spLocks noGrp="1"/>
          </p:cNvSpPr>
          <p:nvPr>
            <p:ph idx="1"/>
          </p:nvPr>
        </p:nvSpPr>
        <p:spPr>
          <a:xfrm>
            <a:off x="444708" y="1440669"/>
            <a:ext cx="8229600" cy="4744735"/>
          </a:xfrm>
        </p:spPr>
        <p:txBody>
          <a:bodyPr/>
          <a:lstStyle/>
          <a:p>
            <a:r>
              <a:rPr lang="en-US" dirty="0" smtClean="0"/>
              <a:t>Search for a disease – Alzheimer’s </a:t>
            </a:r>
          </a:p>
          <a:p>
            <a:r>
              <a:rPr lang="en-US" dirty="0" smtClean="0"/>
              <a:t>Sometimes split up between Background, Diagnosis and Treatment. </a:t>
            </a:r>
          </a:p>
          <a:p>
            <a:pPr marL="514350" indent="-514350">
              <a:buFont typeface="+mj-lt"/>
              <a:buAutoNum type="arabicPeriod"/>
            </a:pPr>
            <a:r>
              <a:rPr lang="en-US" b="1" dirty="0" smtClean="0"/>
              <a:t>Background:</a:t>
            </a:r>
            <a:r>
              <a:rPr lang="en-US" b="1" dirty="0" smtClean="0">
                <a:solidFill>
                  <a:srgbClr val="FF0000"/>
                </a:solidFill>
              </a:rPr>
              <a:t> </a:t>
            </a:r>
            <a:r>
              <a:rPr lang="en-US" dirty="0" smtClean="0">
                <a:solidFill>
                  <a:srgbClr val="FF0000"/>
                </a:solidFill>
              </a:rPr>
              <a:t>What is the median survival time in </a:t>
            </a:r>
            <a:r>
              <a:rPr lang="en-US" dirty="0" err="1" smtClean="0">
                <a:solidFill>
                  <a:srgbClr val="FF0000"/>
                </a:solidFill>
              </a:rPr>
              <a:t>yrs</a:t>
            </a:r>
            <a:r>
              <a:rPr lang="en-US" dirty="0" smtClean="0">
                <a:solidFill>
                  <a:srgbClr val="FF0000"/>
                </a:solidFill>
              </a:rPr>
              <a:t> for someone with Alzheimer’s?</a:t>
            </a:r>
          </a:p>
          <a:p>
            <a:pPr marL="514350" indent="-514350">
              <a:buFont typeface="+mj-lt"/>
              <a:buAutoNum type="arabicPeriod"/>
            </a:pPr>
            <a:r>
              <a:rPr lang="en-US" b="1" dirty="0" smtClean="0"/>
              <a:t>Diagnosis:</a:t>
            </a:r>
            <a:r>
              <a:rPr lang="en-US" b="1" dirty="0" smtClean="0">
                <a:solidFill>
                  <a:srgbClr val="FF0000"/>
                </a:solidFill>
              </a:rPr>
              <a:t> </a:t>
            </a:r>
            <a:r>
              <a:rPr lang="en-US" dirty="0" smtClean="0">
                <a:solidFill>
                  <a:srgbClr val="FF0000"/>
                </a:solidFill>
              </a:rPr>
              <a:t>What score on the Mini mental-state exam indicates mild dementia?</a:t>
            </a:r>
          </a:p>
          <a:p>
            <a:pPr marL="514350" indent="-514350">
              <a:buFont typeface="+mj-lt"/>
              <a:buAutoNum type="arabicPeriod"/>
            </a:pPr>
            <a:r>
              <a:rPr lang="en-US" b="1" dirty="0" smtClean="0"/>
              <a:t>Treatment:</a:t>
            </a:r>
            <a:r>
              <a:rPr lang="en-US" b="1" dirty="0" smtClean="0">
                <a:solidFill>
                  <a:srgbClr val="FF0000"/>
                </a:solidFill>
              </a:rPr>
              <a:t> </a:t>
            </a:r>
            <a:r>
              <a:rPr lang="en-US" dirty="0" smtClean="0">
                <a:solidFill>
                  <a:srgbClr val="FF0000"/>
                </a:solidFill>
              </a:rPr>
              <a:t>How soon after initiation of therapy should you see (follow-up) the Alzheimer’s patient? </a:t>
            </a:r>
            <a:endParaRPr lang="en-US" dirty="0">
              <a:solidFill>
                <a:srgbClr val="FF0000"/>
              </a:solidFill>
            </a:endParaRPr>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22</a:t>
            </a:fld>
            <a:endParaRPr lang="en-US"/>
          </a:p>
        </p:txBody>
      </p:sp>
    </p:spTree>
    <p:extLst>
      <p:ext uri="{BB962C8B-B14F-4D97-AF65-F5344CB8AC3E}">
        <p14:creationId xmlns:p14="http://schemas.microsoft.com/office/powerpoint/2010/main" val="37947821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045" y="909903"/>
            <a:ext cx="8229600" cy="609600"/>
          </a:xfrm>
        </p:spPr>
        <p:txBody>
          <a:bodyPr/>
          <a:lstStyle/>
          <a:p>
            <a:pPr eaLnBrk="1" hangingPunct="1">
              <a:defRPr/>
            </a:pPr>
            <a:r>
              <a:rPr lang="en-US" dirty="0" smtClean="0"/>
              <a:t>PEPID Calculators</a:t>
            </a:r>
            <a:endParaRPr lang="en-US" dirty="0"/>
          </a:p>
        </p:txBody>
      </p:sp>
      <p:sp>
        <p:nvSpPr>
          <p:cNvPr id="47107" name="Content Placeholder 2"/>
          <p:cNvSpPr>
            <a:spLocks noGrp="1"/>
          </p:cNvSpPr>
          <p:nvPr>
            <p:ph idx="1"/>
          </p:nvPr>
        </p:nvSpPr>
        <p:spPr>
          <a:xfrm>
            <a:off x="360045" y="1676400"/>
            <a:ext cx="8229600" cy="4525963"/>
          </a:xfrm>
        </p:spPr>
        <p:txBody>
          <a:bodyPr/>
          <a:lstStyle/>
          <a:p>
            <a:pPr eaLnBrk="1" hangingPunct="1"/>
            <a:r>
              <a:rPr lang="en-US" sz="2400" dirty="0" smtClean="0"/>
              <a:t>Both medical equations and “Scores”</a:t>
            </a:r>
          </a:p>
          <a:p>
            <a:pPr eaLnBrk="1" hangingPunct="1"/>
            <a:r>
              <a:rPr lang="en-US" sz="2400" dirty="0" smtClean="0"/>
              <a:t>Online and mobile same instruments </a:t>
            </a:r>
          </a:p>
        </p:txBody>
      </p:sp>
      <p:pic>
        <p:nvPicPr>
          <p:cNvPr id="3" name="Picture 2"/>
          <p:cNvPicPr>
            <a:picLocks noChangeAspect="1"/>
          </p:cNvPicPr>
          <p:nvPr/>
        </p:nvPicPr>
        <p:blipFill>
          <a:blip r:embed="rId3"/>
          <a:stretch>
            <a:fillRect/>
          </a:stretch>
        </p:blipFill>
        <p:spPr>
          <a:xfrm>
            <a:off x="447675" y="2782580"/>
            <a:ext cx="8248650" cy="4075420"/>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EA08043D-284B-4688-9F63-BC1C9EB74BCD}" type="slidenum">
              <a:rPr lang="en-US" smtClean="0"/>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609600"/>
          </a:xfrm>
        </p:spPr>
        <p:txBody>
          <a:bodyPr/>
          <a:lstStyle/>
          <a:p>
            <a:pPr eaLnBrk="1" hangingPunct="1">
              <a:defRPr/>
            </a:pPr>
            <a:r>
              <a:rPr lang="en-US" dirty="0" smtClean="0"/>
              <a:t>PEPID Calculators mobile</a:t>
            </a:r>
            <a:endParaRPr lang="en-US" dirty="0"/>
          </a:p>
        </p:txBody>
      </p:sp>
      <p:sp>
        <p:nvSpPr>
          <p:cNvPr id="48131" name="Content Placeholder 2"/>
          <p:cNvSpPr>
            <a:spLocks noGrp="1"/>
          </p:cNvSpPr>
          <p:nvPr>
            <p:ph idx="1"/>
          </p:nvPr>
        </p:nvSpPr>
        <p:spPr>
          <a:xfrm>
            <a:off x="457200" y="1600200"/>
            <a:ext cx="5105400" cy="4525963"/>
          </a:xfrm>
        </p:spPr>
        <p:txBody>
          <a:bodyPr/>
          <a:lstStyle/>
          <a:p>
            <a:pPr eaLnBrk="1" hangingPunct="1"/>
            <a:r>
              <a:rPr lang="en-US" dirty="0" smtClean="0"/>
              <a:t>Under Table of Contents </a:t>
            </a:r>
          </a:p>
          <a:p>
            <a:pPr eaLnBrk="1" hangingPunct="1"/>
            <a:r>
              <a:rPr lang="en-US" dirty="0" smtClean="0"/>
              <a:t>Or Search for desired calculator (BMI, IADL, etc.)</a:t>
            </a:r>
          </a:p>
          <a:p>
            <a:pPr eaLnBrk="1" hangingPunct="1"/>
            <a:r>
              <a:rPr lang="en-US" dirty="0" smtClean="0"/>
              <a:t>Alphabetical List or by category</a:t>
            </a:r>
          </a:p>
          <a:p>
            <a:pPr eaLnBrk="1" hangingPunct="1"/>
            <a:r>
              <a:rPr lang="en-US" dirty="0" smtClean="0"/>
              <a:t>Icon in text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19800" y="1858534"/>
            <a:ext cx="2514600" cy="4463415"/>
          </a:xfrm>
          <a:prstGeom prst="rect">
            <a:avLst/>
          </a:prstGeom>
          <a:ln>
            <a:noFill/>
          </a:ln>
          <a:effectLst>
            <a:outerShdw blurRad="292100" dist="139700" dir="2700000" algn="tl" rotWithShape="0">
              <a:srgbClr val="333333">
                <a:alpha val="65000"/>
              </a:srgbClr>
            </a:outerShdw>
          </a:effectLst>
        </p:spPr>
      </p:pic>
      <p:sp>
        <p:nvSpPr>
          <p:cNvPr id="4" name="Date Placeholder 3"/>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EA08043D-284B-4688-9F63-BC1C9EB74BCD}" type="slidenum">
              <a:rPr lang="en-US" smtClean="0"/>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49154" name="Content Placeholder 2"/>
          <p:cNvSpPr>
            <a:spLocks noGrp="1"/>
          </p:cNvSpPr>
          <p:nvPr>
            <p:ph idx="1"/>
          </p:nvPr>
        </p:nvSpPr>
        <p:spPr/>
        <p:txBody>
          <a:bodyPr/>
          <a:lstStyle/>
          <a:p>
            <a:pPr eaLnBrk="1" hangingPunct="1"/>
            <a:r>
              <a:rPr lang="en-US" dirty="0" smtClean="0"/>
              <a:t>An 8 year old girl who is 60 pounds (27.2 kg) has moderate dehydration. What should her maintenance fluids in mL per 24 hours be?</a:t>
            </a:r>
          </a:p>
          <a:p>
            <a:pPr eaLnBrk="1" hangingPunct="1"/>
            <a:endParaRPr lang="en-US" dirty="0"/>
          </a:p>
          <a:p>
            <a:pPr marL="0" indent="0" eaLnBrk="1" hangingPunct="1">
              <a:buNone/>
            </a:pPr>
            <a:r>
              <a:rPr lang="en-US" dirty="0" smtClean="0"/>
              <a:t>Others: Framingham, MMSE, ADLs, NIH Stroke, </a:t>
            </a:r>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599"/>
            <a:ext cx="8229600" cy="609600"/>
          </a:xfrm>
        </p:spPr>
        <p:txBody>
          <a:bodyPr/>
          <a:lstStyle/>
          <a:p>
            <a:pPr eaLnBrk="1" hangingPunct="1">
              <a:defRPr/>
            </a:pPr>
            <a:r>
              <a:rPr lang="en-US" dirty="0" smtClean="0"/>
              <a:t>PEPID Lab Manual</a:t>
            </a:r>
            <a:endParaRPr lang="en-US" dirty="0"/>
          </a:p>
        </p:txBody>
      </p:sp>
      <p:cxnSp>
        <p:nvCxnSpPr>
          <p:cNvPr id="5" name="Straight Arrow Connector 4"/>
          <p:cNvCxnSpPr/>
          <p:nvPr/>
        </p:nvCxnSpPr>
        <p:spPr>
          <a:xfrm flipH="1" flipV="1">
            <a:off x="1524000" y="3200400"/>
            <a:ext cx="6858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3"/>
          <a:stretch>
            <a:fillRect/>
          </a:stretch>
        </p:blipFill>
        <p:spPr>
          <a:xfrm>
            <a:off x="601342" y="1689348"/>
            <a:ext cx="7481888" cy="457907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10648" y="2451051"/>
            <a:ext cx="2376152" cy="4217670"/>
          </a:xfrm>
          <a:prstGeom prst="rect">
            <a:avLst/>
          </a:prstGeom>
          <a:ln>
            <a:noFill/>
          </a:ln>
          <a:effectLst>
            <a:outerShdw blurRad="292100" dist="139700" dir="2700000" algn="tl" rotWithShape="0">
              <a:srgbClr val="333333">
                <a:alpha val="65000"/>
              </a:srgbClr>
            </a:outerShdw>
          </a:effectLst>
        </p:spPr>
      </p:pic>
      <p:sp>
        <p:nvSpPr>
          <p:cNvPr id="3" name="Date Placeholder 2"/>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1D215A79-9CA0-4D6C-90F5-24EFADD66CAD}" type="slidenum">
              <a:rPr lang="en-US" smtClean="0"/>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55298" name="Content Placeholder 2"/>
          <p:cNvSpPr>
            <a:spLocks noGrp="1"/>
          </p:cNvSpPr>
          <p:nvPr>
            <p:ph idx="1"/>
          </p:nvPr>
        </p:nvSpPr>
        <p:spPr/>
        <p:txBody>
          <a:bodyPr/>
          <a:lstStyle/>
          <a:p>
            <a:pPr eaLnBrk="1" hangingPunct="1"/>
            <a:r>
              <a:rPr lang="en-US" dirty="0" smtClean="0"/>
              <a:t>A basic metabolic panel reveals that a 30 year old man suffering from bipolar disorder has a serum calcium level of 12.9 mg/</a:t>
            </a:r>
            <a:r>
              <a:rPr lang="en-US" dirty="0" err="1" smtClean="0"/>
              <a:t>dL</a:t>
            </a:r>
            <a:r>
              <a:rPr lang="en-US" dirty="0" smtClean="0"/>
              <a:t>. He is taking lithium and valproate. Could his medications be a factor? </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27</a:t>
            </a:fld>
            <a:endParaRPr lang="en-US"/>
          </a:p>
        </p:txBody>
      </p:sp>
    </p:spTree>
    <p:extLst>
      <p:ext uri="{BB962C8B-B14F-4D97-AF65-F5344CB8AC3E}">
        <p14:creationId xmlns:p14="http://schemas.microsoft.com/office/powerpoint/2010/main" val="3132009155"/>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0626" y="1181832"/>
            <a:ext cx="7315200" cy="609600"/>
          </a:xfrm>
        </p:spPr>
        <p:txBody>
          <a:bodyPr/>
          <a:lstStyle/>
          <a:p>
            <a:pPr eaLnBrk="1" hangingPunct="1">
              <a:defRPr/>
            </a:pPr>
            <a:r>
              <a:rPr lang="en-US" dirty="0" smtClean="0"/>
              <a:t>PEPID DDX</a:t>
            </a:r>
            <a:endParaRPr lang="en-US" dirty="0"/>
          </a:p>
        </p:txBody>
      </p:sp>
      <p:sp>
        <p:nvSpPr>
          <p:cNvPr id="12291" name="Content Placeholder 2"/>
          <p:cNvSpPr>
            <a:spLocks noGrp="1"/>
          </p:cNvSpPr>
          <p:nvPr>
            <p:ph idx="1"/>
          </p:nvPr>
        </p:nvSpPr>
        <p:spPr>
          <a:xfrm>
            <a:off x="609600" y="2819400"/>
            <a:ext cx="8229600" cy="3230563"/>
          </a:xfrm>
        </p:spPr>
        <p:txBody>
          <a:bodyPr/>
          <a:lstStyle/>
          <a:p>
            <a:pPr eaLnBrk="1" hangingPunct="1"/>
            <a:r>
              <a:rPr lang="en-US" dirty="0" smtClean="0"/>
              <a:t>Enter symptoms, exam, labs</a:t>
            </a:r>
          </a:p>
          <a:p>
            <a:pPr eaLnBrk="1" hangingPunct="1"/>
            <a:r>
              <a:rPr lang="en-US" dirty="0" err="1" smtClean="0"/>
              <a:t>DDx</a:t>
            </a:r>
            <a:r>
              <a:rPr lang="en-US" dirty="0" smtClean="0"/>
              <a:t> nicely numbered as to likelihood</a:t>
            </a:r>
          </a:p>
          <a:p>
            <a:pPr eaLnBrk="1" hangingPunct="1"/>
            <a:r>
              <a:rPr lang="en-US" dirty="0" smtClean="0"/>
              <a:t>Linked to disease info for more information</a:t>
            </a:r>
          </a:p>
          <a:p>
            <a:pPr eaLnBrk="1" hangingPunct="1"/>
            <a:endParaRPr lang="en-US" dirty="0" smtClean="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70055" y="4724400"/>
            <a:ext cx="1244367"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3"/>
          <a:stretch>
            <a:fillRect/>
          </a:stretch>
        </p:blipFill>
        <p:spPr>
          <a:xfrm>
            <a:off x="422030" y="2082676"/>
            <a:ext cx="8292392" cy="555915"/>
          </a:xfrm>
          <a:prstGeom prst="rect">
            <a:avLst/>
          </a:prstGeom>
        </p:spPr>
      </p:pic>
      <p:cxnSp>
        <p:nvCxnSpPr>
          <p:cNvPr id="9" name="Straight Arrow Connector 8"/>
          <p:cNvCxnSpPr/>
          <p:nvPr/>
        </p:nvCxnSpPr>
        <p:spPr>
          <a:xfrm rot="5400000">
            <a:off x="5638800" y="1338262"/>
            <a:ext cx="762000" cy="762000"/>
          </a:xfrm>
          <a:prstGeom prst="straightConnector1">
            <a:avLst/>
          </a:prstGeom>
          <a:ln w="76200">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EA08043D-284B-4688-9F63-BC1C9EB74BCD}" type="slidenum">
              <a:rPr lang="en-US" smtClean="0"/>
              <a:pPr>
                <a:defRPr/>
              </a:pPr>
              <a:t>28</a:t>
            </a:fld>
            <a:endParaRPr lang="en-US"/>
          </a:p>
        </p:txBody>
      </p:sp>
    </p:spTree>
    <p:extLst>
      <p:ext uri="{BB962C8B-B14F-4D97-AF65-F5344CB8AC3E}">
        <p14:creationId xmlns:p14="http://schemas.microsoft.com/office/powerpoint/2010/main" val="249801238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3" name="Content Placeholder 2"/>
          <p:cNvSpPr>
            <a:spLocks noGrp="1"/>
          </p:cNvSpPr>
          <p:nvPr>
            <p:ph idx="1"/>
          </p:nvPr>
        </p:nvSpPr>
        <p:spPr/>
        <p:txBody>
          <a:bodyPr/>
          <a:lstStyle/>
          <a:p>
            <a:r>
              <a:rPr lang="en-US" sz="2800" dirty="0"/>
              <a:t>A </a:t>
            </a:r>
            <a:r>
              <a:rPr lang="en-US" sz="2800" dirty="0" smtClean="0"/>
              <a:t>32 </a:t>
            </a:r>
            <a:r>
              <a:rPr lang="en-US" sz="2800" dirty="0"/>
              <a:t>year old female presents to you complaining of off and on blurry vision in right eye (vision, loss, one eye) and </a:t>
            </a:r>
            <a:r>
              <a:rPr lang="en-US" sz="2800" dirty="0" smtClean="0"/>
              <a:t>intermittent eye </a:t>
            </a:r>
            <a:r>
              <a:rPr lang="en-US" sz="2800" dirty="0"/>
              <a:t>pain, tingling on right side of face (paresthesia), Leg cramping (usually calf muscle at night), fatigue and constipation (chronic).  Examination and questioning reveals that she has had some double vision, and her eyes are moving involuntarily back and forth (nystagmus). </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29</a:t>
            </a:fld>
            <a:endParaRPr lang="en-US"/>
          </a:p>
        </p:txBody>
      </p:sp>
    </p:spTree>
    <p:extLst>
      <p:ext uri="{BB962C8B-B14F-4D97-AF65-F5344CB8AC3E}">
        <p14:creationId xmlns:p14="http://schemas.microsoft.com/office/powerpoint/2010/main" val="19772280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en-US" smtClean="0"/>
              <a:t>Handouts</a:t>
            </a:r>
          </a:p>
        </p:txBody>
      </p:sp>
      <p:sp>
        <p:nvSpPr>
          <p:cNvPr id="6148" name="Rectangle 3"/>
          <p:cNvSpPr>
            <a:spLocks noGrp="1" noChangeArrowheads="1"/>
          </p:cNvSpPr>
          <p:nvPr>
            <p:ph idx="1"/>
          </p:nvPr>
        </p:nvSpPr>
        <p:spPr/>
        <p:txBody>
          <a:bodyPr/>
          <a:lstStyle/>
          <a:p>
            <a:pPr eaLnBrk="1" hangingPunct="1"/>
            <a:r>
              <a:rPr lang="en-US" dirty="0" smtClean="0"/>
              <a:t>PowerPoint</a:t>
            </a:r>
          </a:p>
          <a:p>
            <a:pPr eaLnBrk="1" hangingPunct="1"/>
            <a:r>
              <a:rPr lang="en-US" dirty="0" smtClean="0"/>
              <a:t>Decision Support Handout</a:t>
            </a:r>
          </a:p>
          <a:p>
            <a:pPr eaLnBrk="1" hangingPunct="1"/>
            <a:r>
              <a:rPr lang="en-US" dirty="0" smtClean="0"/>
              <a:t>Evaluation</a:t>
            </a:r>
          </a:p>
          <a:p>
            <a:pPr eaLnBrk="1" hangingPunct="1"/>
            <a:r>
              <a:rPr lang="en-US" dirty="0" smtClean="0"/>
              <a:t>Using Resources with Students</a:t>
            </a:r>
          </a:p>
        </p:txBody>
      </p:sp>
      <p:sp>
        <p:nvSpPr>
          <p:cNvPr id="6150"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3D4170B-0B37-4BCB-8D0E-6A010C715D47}" type="slidenum">
              <a:rPr lang="en-US" sz="1400">
                <a:solidFill>
                  <a:srgbClr val="660000"/>
                </a:solidFill>
              </a:rPr>
              <a:pPr algn="r"/>
              <a:t>3</a:t>
            </a:fld>
            <a:endParaRPr lang="en-US" sz="1400">
              <a:solidFill>
                <a:srgbClr val="660000"/>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solidFill>
            <a:srgbClr val="800000"/>
          </a:solidFill>
        </p:spPr>
        <p:txBody>
          <a:bodyPr/>
          <a:lstStyle/>
          <a:p>
            <a:pPr eaLnBrk="1" hangingPunct="1">
              <a:defRPr/>
            </a:pPr>
            <a:r>
              <a:rPr lang="en-US" smtClean="0">
                <a:solidFill>
                  <a:schemeClr val="bg1"/>
                </a:solidFill>
                <a:effectLst>
                  <a:outerShdw blurRad="38100" dist="38100" dir="2700000" algn="tl">
                    <a:srgbClr val="000000"/>
                  </a:outerShdw>
                </a:effectLst>
              </a:rPr>
              <a:t>Exercises for Practice</a:t>
            </a:r>
          </a:p>
        </p:txBody>
      </p:sp>
      <p:sp>
        <p:nvSpPr>
          <p:cNvPr id="14339" name="Rectangle 3"/>
          <p:cNvSpPr>
            <a:spLocks noGrp="1" noChangeArrowheads="1"/>
          </p:cNvSpPr>
          <p:nvPr>
            <p:ph idx="1"/>
          </p:nvPr>
        </p:nvSpPr>
        <p:spPr/>
        <p:txBody>
          <a:bodyPr/>
          <a:lstStyle/>
          <a:p>
            <a:pPr eaLnBrk="1" hangingPunct="1">
              <a:lnSpc>
                <a:spcPct val="110000"/>
              </a:lnSpc>
            </a:pPr>
            <a:r>
              <a:rPr lang="en-US" sz="2800" smtClean="0"/>
              <a:t>You have a male 42 yr old present in the ER with a severe headache, nausea, myalgia, malaise, prostration.  This just started suddenly a day or so ago. Physical exam reveals generalized macules that are red, fever, skin erythema, generalized papules that are small red, rash on his palms and soles of his feet.   He thinks he has had insect bites while camping recently.</a:t>
            </a:r>
          </a:p>
          <a:p>
            <a:pPr eaLnBrk="1" hangingPunct="1">
              <a:lnSpc>
                <a:spcPct val="110000"/>
              </a:lnSpc>
            </a:pPr>
            <a:r>
              <a:rPr lang="en-US" sz="2800" smtClean="0"/>
              <a:t>What could this be?  </a:t>
            </a:r>
            <a:r>
              <a:rPr lang="en-US" sz="2400" smtClean="0"/>
              <a:t/>
            </a:r>
            <a:br>
              <a:rPr lang="en-US" sz="2400" smtClean="0"/>
            </a:br>
            <a:r>
              <a:rPr lang="en-US" sz="2400" smtClean="0"/>
              <a:t/>
            </a:r>
            <a:br>
              <a:rPr lang="en-US" sz="2400" smtClean="0"/>
            </a:br>
            <a:endParaRPr lang="en-US" sz="220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30</a:t>
            </a:fld>
            <a:endParaRPr lang="en-US"/>
          </a:p>
        </p:txBody>
      </p:sp>
    </p:spTree>
    <p:extLst>
      <p:ext uri="{BB962C8B-B14F-4D97-AF65-F5344CB8AC3E}">
        <p14:creationId xmlns:p14="http://schemas.microsoft.com/office/powerpoint/2010/main" val="324807686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Epocrates</a:t>
            </a:r>
            <a:endParaRPr lang="en-US" dirty="0"/>
          </a:p>
        </p:txBody>
      </p:sp>
      <p:sp>
        <p:nvSpPr>
          <p:cNvPr id="4" name="Text Placeholder 3"/>
          <p:cNvSpPr>
            <a:spLocks noGrp="1"/>
          </p:cNvSpPr>
          <p:nvPr>
            <p:ph type="body" idx="1"/>
          </p:nvPr>
        </p:nvSpPr>
        <p:spPr>
          <a:xfrm>
            <a:off x="722313" y="3440113"/>
            <a:ext cx="7772400" cy="1500187"/>
          </a:xfrm>
        </p:spPr>
        <p:txBody>
          <a:bodyPr/>
          <a:lstStyle/>
          <a:p>
            <a:pPr algn="r"/>
            <a:r>
              <a:rPr lang="en-US" dirty="0" smtClean="0"/>
              <a:t>*mobile Only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2198897205"/>
              </p:ext>
            </p:extLst>
          </p:nvPr>
        </p:nvGraphicFramePr>
        <p:xfrm>
          <a:off x="4876800" y="14478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smtClean="0">
                          <a:solidFill>
                            <a:schemeClr val="accent2"/>
                          </a:solidFill>
                          <a:effectLst/>
                          <a:latin typeface="Wingdings 2"/>
                        </a:rPr>
                        <a:t>P</a:t>
                      </a: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99B89E4D-AF56-48DE-A701-EC4287B776C9}" type="slidenum">
              <a:rPr lang="en-US" smtClean="0"/>
              <a:pPr>
                <a:defRPr/>
              </a:pPr>
              <a:t>31</a:t>
            </a:fld>
            <a:endParaRPr lang="en-US"/>
          </a:p>
        </p:txBody>
      </p:sp>
    </p:spTree>
    <p:extLst>
      <p:ext uri="{BB962C8B-B14F-4D97-AF65-F5344CB8AC3E}">
        <p14:creationId xmlns:p14="http://schemas.microsoft.com/office/powerpoint/2010/main" val="15359908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defRPr/>
            </a:pPr>
            <a:r>
              <a:rPr lang="en-US" sz="4800" b="0" dirty="0" smtClean="0"/>
              <a:t>Epocrates Diseases</a:t>
            </a:r>
            <a:endParaRPr lang="en-US" dirty="0" smtClean="0"/>
          </a:p>
        </p:txBody>
      </p:sp>
      <p:sp>
        <p:nvSpPr>
          <p:cNvPr id="18436" name="Rectangle 8"/>
          <p:cNvSpPr>
            <a:spLocks noGrp="1" noChangeArrowheads="1"/>
          </p:cNvSpPr>
          <p:nvPr>
            <p:ph sz="half" idx="1"/>
          </p:nvPr>
        </p:nvSpPr>
        <p:spPr/>
        <p:txBody>
          <a:bodyPr/>
          <a:lstStyle/>
          <a:p>
            <a:pPr eaLnBrk="1" hangingPunct="1"/>
            <a:r>
              <a:rPr lang="en-US" dirty="0" smtClean="0"/>
              <a:t>Content from BMJ</a:t>
            </a:r>
          </a:p>
          <a:p>
            <a:pPr eaLnBrk="1" hangingPunct="1"/>
            <a:r>
              <a:rPr lang="en-US" dirty="0" smtClean="0"/>
              <a:t>Linked drugs to drug monographs</a:t>
            </a:r>
          </a:p>
          <a:p>
            <a:pPr eaLnBrk="1" hangingPunct="1"/>
            <a:r>
              <a:rPr lang="en-US" dirty="0" smtClean="0"/>
              <a:t>Linked from Lab to diseases</a:t>
            </a:r>
          </a:p>
          <a:p>
            <a:pPr eaLnBrk="1" hangingPunct="1"/>
            <a:r>
              <a:rPr lang="en-US" dirty="0" smtClean="0"/>
              <a:t>Excellent Interface</a:t>
            </a:r>
          </a:p>
          <a:p>
            <a:pPr eaLnBrk="1" hangingPunct="1"/>
            <a:r>
              <a:rPr lang="en-US" dirty="0" smtClean="0"/>
              <a:t>Images</a:t>
            </a:r>
          </a:p>
        </p:txBody>
      </p:sp>
      <p:sp>
        <p:nvSpPr>
          <p:cNvPr id="18439"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C2C01C4A-181B-4F0D-9E8A-138C25B8BDFD}" type="slidenum">
              <a:rPr lang="en-US" sz="1400">
                <a:solidFill>
                  <a:srgbClr val="660000"/>
                </a:solidFill>
              </a:rPr>
              <a:pPr algn="r"/>
              <a:t>32</a:t>
            </a:fld>
            <a:endParaRPr lang="en-US" sz="1400">
              <a:solidFill>
                <a:srgbClr val="660000"/>
              </a:solidFill>
            </a:endParaRPr>
          </a:p>
        </p:txBody>
      </p:sp>
      <p:sp>
        <p:nvSpPr>
          <p:cNvPr id="2" name="Content Placeholder 1"/>
          <p:cNvSpPr>
            <a:spLocks noGrp="1"/>
          </p:cNvSpPr>
          <p:nvPr>
            <p:ph sz="half" idx="2"/>
          </p:nvPr>
        </p:nvSpPr>
        <p:spPr/>
        <p:txBody>
          <a:bodyPr/>
          <a:lstStyle/>
          <a:p>
            <a:r>
              <a:rPr lang="en-US" dirty="0" smtClean="0"/>
              <a:t>More detail online than on mobile version</a:t>
            </a:r>
            <a:endParaRPr lang="en-US" dirty="0"/>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1858BF79-9B9F-482A-AD06-9FB52B72BF86}" type="slidenum">
              <a:rPr lang="en-US" smtClean="0"/>
              <a:pPr>
                <a:defRPr/>
              </a:pPr>
              <a:t>32</a:t>
            </a:fld>
            <a:endParaRPr lang="en-US"/>
          </a:p>
        </p:txBody>
      </p:sp>
    </p:spTree>
    <p:extLst>
      <p:ext uri="{BB962C8B-B14F-4D97-AF65-F5344CB8AC3E}">
        <p14:creationId xmlns:p14="http://schemas.microsoft.com/office/powerpoint/2010/main" val="1123102387"/>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ChangeArrowheads="1"/>
          </p:cNvSpPr>
          <p:nvPr>
            <p:ph type="title"/>
          </p:nvPr>
        </p:nvSpPr>
        <p:spPr>
          <a:solidFill>
            <a:srgbClr val="800000"/>
          </a:solidFill>
        </p:spPr>
        <p:txBody>
          <a:bodyPr/>
          <a:lstStyle/>
          <a:p>
            <a:pPr eaLnBrk="1" hangingPunct="1">
              <a:defRPr/>
            </a:pPr>
            <a:r>
              <a:rPr lang="en-US" smtClean="0">
                <a:solidFill>
                  <a:schemeClr val="bg1"/>
                </a:solidFill>
                <a:effectLst>
                  <a:outerShdw blurRad="38100" dist="38100" dir="2700000" algn="tl">
                    <a:srgbClr val="000000"/>
                  </a:outerShdw>
                </a:effectLst>
              </a:rPr>
              <a:t>Exercises for Practice</a:t>
            </a:r>
          </a:p>
        </p:txBody>
      </p:sp>
      <p:sp>
        <p:nvSpPr>
          <p:cNvPr id="19459" name="Rectangle 3"/>
          <p:cNvSpPr>
            <a:spLocks noGrp="1" noChangeArrowheads="1"/>
          </p:cNvSpPr>
          <p:nvPr>
            <p:ph idx="1"/>
          </p:nvPr>
        </p:nvSpPr>
        <p:spPr/>
        <p:txBody>
          <a:bodyPr/>
          <a:lstStyle/>
          <a:p>
            <a:pPr eaLnBrk="1" hangingPunct="1">
              <a:lnSpc>
                <a:spcPct val="110000"/>
              </a:lnSpc>
            </a:pPr>
            <a:r>
              <a:rPr lang="en-US" sz="2800" dirty="0" smtClean="0"/>
              <a:t>What is the incidence and prevalence of Rocky Mountain Spotted Fever in the US?</a:t>
            </a:r>
          </a:p>
          <a:p>
            <a:pPr eaLnBrk="1" hangingPunct="1">
              <a:lnSpc>
                <a:spcPct val="110000"/>
              </a:lnSpc>
            </a:pPr>
            <a:endParaRPr lang="en-US" sz="2200" dirty="0" smtClean="0"/>
          </a:p>
          <a:p>
            <a:pPr eaLnBrk="1" hangingPunct="1"/>
            <a:r>
              <a:rPr lang="en-US" sz="2400" dirty="0" smtClean="0"/>
              <a:t> </a:t>
            </a:r>
            <a:r>
              <a:rPr lang="en-US" sz="2800" dirty="0" smtClean="0"/>
              <a:t>What is the treatment of choice and dosage for RMSF?</a:t>
            </a:r>
          </a:p>
          <a:p>
            <a:pPr eaLnBrk="1" hangingPunct="1"/>
            <a:endParaRPr lang="en-US" sz="2800" dirty="0" smtClean="0"/>
          </a:p>
          <a:p>
            <a:pPr eaLnBrk="1" hangingPunct="1"/>
            <a:r>
              <a:rPr lang="en-US" sz="2800" dirty="0" smtClean="0"/>
              <a:t>What medication should be used to treat RMSF during 1</a:t>
            </a:r>
            <a:r>
              <a:rPr lang="en-US" sz="2800" baseline="30000" dirty="0" smtClean="0"/>
              <a:t>st</a:t>
            </a:r>
            <a:r>
              <a:rPr lang="en-US" sz="2800" dirty="0" smtClean="0"/>
              <a:t> trimester of pregnancy?</a:t>
            </a:r>
            <a:endParaRPr lang="en-US" sz="2400"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33</a:t>
            </a:fld>
            <a:endParaRPr lang="en-US"/>
          </a:p>
        </p:txBody>
      </p:sp>
    </p:spTree>
    <p:extLst>
      <p:ext uri="{BB962C8B-B14F-4D97-AF65-F5344CB8AC3E}">
        <p14:creationId xmlns:p14="http://schemas.microsoft.com/office/powerpoint/2010/main" val="2823869289"/>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defRPr/>
            </a:pPr>
            <a:r>
              <a:rPr lang="en-US" dirty="0" err="1" smtClean="0"/>
              <a:t>MedCalc</a:t>
            </a:r>
            <a:r>
              <a:rPr lang="en-US" dirty="0" smtClean="0"/>
              <a:t> on Epocrates Online</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5989" y="4648200"/>
            <a:ext cx="7277100" cy="27448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21" name="Rectangle 3"/>
          <p:cNvSpPr>
            <a:spLocks noGrp="1" noChangeArrowheads="1"/>
          </p:cNvSpPr>
          <p:nvPr>
            <p:ph idx="1"/>
          </p:nvPr>
        </p:nvSpPr>
        <p:spPr/>
        <p:txBody>
          <a:bodyPr/>
          <a:lstStyle/>
          <a:p>
            <a:pPr eaLnBrk="1" hangingPunct="1"/>
            <a:r>
              <a:rPr lang="en-US" sz="2800" dirty="0" smtClean="0"/>
              <a:t>Online version is better than mobile version</a:t>
            </a:r>
          </a:p>
          <a:p>
            <a:pPr eaLnBrk="1" hangingPunct="1"/>
            <a:r>
              <a:rPr lang="en-US" sz="2800" dirty="0" smtClean="0"/>
              <a:t>MedCalc3000   (medcalc3000.com)</a:t>
            </a:r>
          </a:p>
          <a:p>
            <a:pPr eaLnBrk="1" hangingPunct="1"/>
            <a:r>
              <a:rPr lang="en-US" sz="2800" dirty="0" smtClean="0"/>
              <a:t>Extensive medical calculators and clinical rules, decision trees</a:t>
            </a:r>
          </a:p>
          <a:p>
            <a:pPr eaLnBrk="1" hangingPunct="1"/>
            <a:r>
              <a:rPr lang="en-US" sz="2800" dirty="0" smtClean="0"/>
              <a:t>Organized by specialty or alphabetical</a:t>
            </a:r>
          </a:p>
        </p:txBody>
      </p:sp>
      <p:sp>
        <p:nvSpPr>
          <p:cNvPr id="34823" name="Oval 5"/>
          <p:cNvSpPr>
            <a:spLocks noChangeArrowheads="1"/>
          </p:cNvSpPr>
          <p:nvPr/>
        </p:nvSpPr>
        <p:spPr bwMode="auto">
          <a:xfrm>
            <a:off x="5029200" y="5181600"/>
            <a:ext cx="1143000" cy="609600"/>
          </a:xfrm>
          <a:prstGeom prst="ellipse">
            <a:avLst/>
          </a:prstGeom>
          <a:noFill/>
          <a:ln w="38100">
            <a:solidFill>
              <a:srgbClr val="800000"/>
            </a:solidFill>
            <a:round/>
            <a:headEnd/>
            <a:tailEnd/>
          </a:ln>
        </p:spPr>
        <p:txBody>
          <a:bodyPr wrap="none" anchor="ctr"/>
          <a:lstStyle/>
          <a:p>
            <a:endParaRPr lang="en-US"/>
          </a:p>
        </p:txBody>
      </p:sp>
      <p:sp>
        <p:nvSpPr>
          <p:cNvPr id="34824" name="Oval 6"/>
          <p:cNvSpPr>
            <a:spLocks noChangeArrowheads="1"/>
          </p:cNvSpPr>
          <p:nvPr/>
        </p:nvSpPr>
        <p:spPr bwMode="auto">
          <a:xfrm>
            <a:off x="1600200" y="5524500"/>
            <a:ext cx="1295400" cy="533400"/>
          </a:xfrm>
          <a:prstGeom prst="ellipse">
            <a:avLst/>
          </a:prstGeom>
          <a:noFill/>
          <a:ln w="38100">
            <a:solidFill>
              <a:srgbClr val="800000"/>
            </a:solidFill>
            <a:round/>
            <a:headEnd/>
            <a:tailEnd/>
          </a:ln>
        </p:spPr>
        <p:txBody>
          <a:bodyPr wrap="none" anchor="ctr"/>
          <a:lstStyle/>
          <a:p>
            <a:endParaRPr lang="en-US"/>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34</a:t>
            </a:fld>
            <a:endParaRPr lang="en-US"/>
          </a:p>
        </p:txBody>
      </p:sp>
    </p:spTree>
    <p:extLst>
      <p:ext uri="{BB962C8B-B14F-4D97-AF65-F5344CB8AC3E}">
        <p14:creationId xmlns:p14="http://schemas.microsoft.com/office/powerpoint/2010/main" val="1613110846"/>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defRPr/>
            </a:pPr>
            <a:r>
              <a:rPr lang="en-US" smtClean="0"/>
              <a:t>Types of Calculators</a:t>
            </a:r>
          </a:p>
        </p:txBody>
      </p:sp>
      <p:sp>
        <p:nvSpPr>
          <p:cNvPr id="33797" name="Rectangle 3"/>
          <p:cNvSpPr>
            <a:spLocks noGrp="1" noChangeArrowheads="1"/>
          </p:cNvSpPr>
          <p:nvPr>
            <p:ph idx="1"/>
          </p:nvPr>
        </p:nvSpPr>
        <p:spPr/>
        <p:txBody>
          <a:bodyPr/>
          <a:lstStyle/>
          <a:p>
            <a:pPr eaLnBrk="1" hangingPunct="1">
              <a:lnSpc>
                <a:spcPct val="90000"/>
              </a:lnSpc>
            </a:pPr>
            <a:r>
              <a:rPr lang="en-US" dirty="0" smtClean="0"/>
              <a:t>Medical equation calculations</a:t>
            </a:r>
          </a:p>
          <a:p>
            <a:pPr lvl="1" eaLnBrk="1" hangingPunct="1">
              <a:lnSpc>
                <a:spcPct val="90000"/>
              </a:lnSpc>
            </a:pPr>
            <a:r>
              <a:rPr lang="en-US" dirty="0" smtClean="0"/>
              <a:t>i.e. body mass index, dosage calculator, unit converter – emphasis Patient Safety</a:t>
            </a:r>
          </a:p>
          <a:p>
            <a:pPr lvl="1" eaLnBrk="1" hangingPunct="1">
              <a:lnSpc>
                <a:spcPct val="90000"/>
              </a:lnSpc>
            </a:pPr>
            <a:r>
              <a:rPr lang="en-US" dirty="0" smtClean="0"/>
              <a:t>Largely free online and for mobile</a:t>
            </a:r>
          </a:p>
          <a:p>
            <a:pPr lvl="2" eaLnBrk="1" hangingPunct="1">
              <a:lnSpc>
                <a:spcPct val="90000"/>
              </a:lnSpc>
            </a:pPr>
            <a:r>
              <a:rPr lang="en-US" dirty="0" err="1" smtClean="0"/>
              <a:t>MedMath</a:t>
            </a:r>
            <a:r>
              <a:rPr lang="en-US" dirty="0" smtClean="0"/>
              <a:t> and </a:t>
            </a:r>
            <a:r>
              <a:rPr lang="en-US" dirty="0" err="1" smtClean="0"/>
              <a:t>MedCalc</a:t>
            </a:r>
            <a:endParaRPr lang="en-US" dirty="0" smtClean="0"/>
          </a:p>
          <a:p>
            <a:pPr eaLnBrk="1" hangingPunct="1">
              <a:lnSpc>
                <a:spcPct val="90000"/>
              </a:lnSpc>
            </a:pPr>
            <a:r>
              <a:rPr lang="en-US" dirty="0" smtClean="0"/>
              <a:t>Clinical rules, decision trees or criteria calculators</a:t>
            </a:r>
          </a:p>
          <a:p>
            <a:pPr lvl="1" eaLnBrk="1" hangingPunct="1">
              <a:lnSpc>
                <a:spcPct val="90000"/>
              </a:lnSpc>
            </a:pPr>
            <a:r>
              <a:rPr lang="en-US" dirty="0" smtClean="0"/>
              <a:t>i.e. </a:t>
            </a:r>
            <a:r>
              <a:rPr lang="en-US" dirty="0" err="1" smtClean="0"/>
              <a:t>Ottowa</a:t>
            </a:r>
            <a:r>
              <a:rPr lang="en-US" dirty="0" smtClean="0"/>
              <a:t> ankle rule, NIH Stroke Score, diagnostic likelihood calculator, mortality calculator</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35</a:t>
            </a:fld>
            <a:endParaRPr lang="en-US"/>
          </a:p>
        </p:txBody>
      </p:sp>
    </p:spTree>
    <p:extLst>
      <p:ext uri="{BB962C8B-B14F-4D97-AF65-F5344CB8AC3E}">
        <p14:creationId xmlns:p14="http://schemas.microsoft.com/office/powerpoint/2010/main" val="281039137"/>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1104900"/>
            <a:ext cx="8229600" cy="609600"/>
          </a:xfrm>
        </p:spPr>
        <p:txBody>
          <a:bodyPr/>
          <a:lstStyle/>
          <a:p>
            <a:pPr eaLnBrk="1" hangingPunct="1">
              <a:defRPr/>
            </a:pPr>
            <a:r>
              <a:rPr lang="en-US" sz="4000" dirty="0" smtClean="0"/>
              <a:t>Epocrates Online Clinical Criteria</a:t>
            </a: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1" y="1728380"/>
            <a:ext cx="7162800" cy="42699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7" name="Oval 6"/>
          <p:cNvSpPr>
            <a:spLocks noChangeArrowheads="1"/>
          </p:cNvSpPr>
          <p:nvPr/>
        </p:nvSpPr>
        <p:spPr bwMode="auto">
          <a:xfrm>
            <a:off x="1905000" y="2812869"/>
            <a:ext cx="1447800" cy="381000"/>
          </a:xfrm>
          <a:prstGeom prst="ellipse">
            <a:avLst/>
          </a:prstGeom>
          <a:noFill/>
          <a:ln w="38100">
            <a:solidFill>
              <a:schemeClr val="tx1"/>
            </a:solidFill>
            <a:round/>
            <a:headEnd/>
            <a:tailEnd/>
          </a:ln>
        </p:spPr>
        <p:txBody>
          <a:bodyPr wrap="none" anchor="ctr"/>
          <a:lstStyle/>
          <a:p>
            <a:endParaRPr lang="en-US"/>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38" y="2743200"/>
            <a:ext cx="5576307" cy="36004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1D215A79-9CA0-4D6C-90F5-24EFADD66CAD}" type="slidenum">
              <a:rPr lang="en-US" smtClean="0"/>
              <a:pPr>
                <a:defRPr/>
              </a:pPr>
              <a:t>36</a:t>
            </a:fld>
            <a:endParaRPr lang="en-US"/>
          </a:p>
        </p:txBody>
      </p:sp>
    </p:spTree>
    <p:extLst>
      <p:ext uri="{BB962C8B-B14F-4D97-AF65-F5344CB8AC3E}">
        <p14:creationId xmlns:p14="http://schemas.microsoft.com/office/powerpoint/2010/main" val="1105732586"/>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MedCalc3000 Calculators</a:t>
            </a:r>
            <a:endParaRPr lang="en-US" dirty="0"/>
          </a:p>
        </p:txBody>
      </p:sp>
      <p:sp>
        <p:nvSpPr>
          <p:cNvPr id="3" name="Content Placeholder 2"/>
          <p:cNvSpPr>
            <a:spLocks noGrp="1"/>
          </p:cNvSpPr>
          <p:nvPr>
            <p:ph idx="1"/>
          </p:nvPr>
        </p:nvSpPr>
        <p:spPr/>
        <p:txBody>
          <a:bodyPr/>
          <a:lstStyle/>
          <a:p>
            <a:pPr>
              <a:spcBef>
                <a:spcPts val="0"/>
              </a:spcBef>
            </a:pPr>
            <a:r>
              <a:rPr lang="en-US" dirty="0" smtClean="0"/>
              <a:t>Also available </a:t>
            </a:r>
            <a:r>
              <a:rPr lang="en-US" b="1" dirty="0" smtClean="0"/>
              <a:t>online</a:t>
            </a:r>
            <a:r>
              <a:rPr lang="en-US" dirty="0" smtClean="0"/>
              <a:t> in</a:t>
            </a:r>
          </a:p>
          <a:p>
            <a:pPr lvl="1">
              <a:spcBef>
                <a:spcPts val="0"/>
              </a:spcBef>
            </a:pPr>
            <a:r>
              <a:rPr lang="en-US" dirty="0" err="1" smtClean="0"/>
              <a:t>Dynamed</a:t>
            </a:r>
            <a:endParaRPr lang="en-US" dirty="0" smtClean="0"/>
          </a:p>
          <a:p>
            <a:pPr lvl="1">
              <a:spcBef>
                <a:spcPts val="0"/>
              </a:spcBef>
            </a:pPr>
            <a:r>
              <a:rPr lang="en-US" dirty="0" smtClean="0"/>
              <a:t>Facts and Comparisons</a:t>
            </a:r>
          </a:p>
          <a:p>
            <a:pPr lvl="1">
              <a:spcBef>
                <a:spcPts val="0"/>
              </a:spcBef>
            </a:pPr>
            <a:r>
              <a:rPr lang="en-US" dirty="0" smtClean="0"/>
              <a:t>Medscape</a:t>
            </a:r>
          </a:p>
          <a:p>
            <a:pPr lvl="1">
              <a:spcBef>
                <a:spcPts val="0"/>
              </a:spcBef>
            </a:pPr>
            <a:r>
              <a:rPr lang="en-US" dirty="0" err="1" smtClean="0"/>
              <a:t>MerckMedicus</a:t>
            </a:r>
            <a:endParaRPr lang="en-US" dirty="0" smtClean="0"/>
          </a:p>
          <a:p>
            <a:pPr lvl="1">
              <a:spcBef>
                <a:spcPts val="0"/>
              </a:spcBef>
            </a:pPr>
            <a:endParaRPr lang="en-US" dirty="0"/>
          </a:p>
          <a:p>
            <a:pPr>
              <a:spcBef>
                <a:spcPts val="0"/>
              </a:spcBef>
            </a:pPr>
            <a:r>
              <a:rPr lang="en-US" dirty="0" smtClean="0"/>
              <a:t>Medscape only app with all MedCalc3000 calculators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37</a:t>
            </a:fld>
            <a:endParaRPr lang="en-US"/>
          </a:p>
        </p:txBody>
      </p:sp>
    </p:spTree>
    <p:extLst>
      <p:ext uri="{BB962C8B-B14F-4D97-AF65-F5344CB8AC3E}">
        <p14:creationId xmlns:p14="http://schemas.microsoft.com/office/powerpoint/2010/main" val="260066462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36866" name="Content Placeholder 2"/>
          <p:cNvSpPr>
            <a:spLocks noGrp="1"/>
          </p:cNvSpPr>
          <p:nvPr>
            <p:ph idx="1"/>
          </p:nvPr>
        </p:nvSpPr>
        <p:spPr/>
        <p:txBody>
          <a:bodyPr/>
          <a:lstStyle/>
          <a:p>
            <a:pPr eaLnBrk="1" hangingPunct="1"/>
            <a:r>
              <a:rPr lang="en-US" dirty="0" smtClean="0"/>
              <a:t>What is the predicted peak flow for a 60 year old woman with asthma?  She is 5’2”.</a:t>
            </a:r>
          </a:p>
          <a:p>
            <a:pPr eaLnBrk="1" hangingPunct="1"/>
            <a:r>
              <a:rPr lang="en-US" dirty="0" smtClean="0"/>
              <a:t>A 40 year old woman has just had a mastectomy.  She had a grade 1 tumor, no lymph nodes and no lymphatic or vascular invasion.  What is her Breast Cancer Recurrence risk?</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38</a:t>
            </a:fld>
            <a:endParaRPr lang="en-US"/>
          </a:p>
        </p:txBody>
      </p:sp>
    </p:spTree>
    <p:extLst>
      <p:ext uri="{BB962C8B-B14F-4D97-AF65-F5344CB8AC3E}">
        <p14:creationId xmlns:p14="http://schemas.microsoft.com/office/powerpoint/2010/main" val="2764085821"/>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defRPr/>
            </a:pPr>
            <a:r>
              <a:rPr lang="en-US" dirty="0" err="1" smtClean="0"/>
              <a:t>MedMath</a:t>
            </a:r>
            <a:r>
              <a:rPr lang="en-US" dirty="0" smtClean="0"/>
              <a:t> in Epocrates mobile</a:t>
            </a:r>
          </a:p>
        </p:txBody>
      </p:sp>
      <p:sp>
        <p:nvSpPr>
          <p:cNvPr id="37893" name="Rectangle 3"/>
          <p:cNvSpPr>
            <a:spLocks noGrp="1" noChangeArrowheads="1"/>
          </p:cNvSpPr>
          <p:nvPr>
            <p:ph idx="1"/>
          </p:nvPr>
        </p:nvSpPr>
        <p:spPr>
          <a:xfrm>
            <a:off x="457200" y="1981200"/>
            <a:ext cx="4876800" cy="4144963"/>
          </a:xfrm>
        </p:spPr>
        <p:txBody>
          <a:bodyPr/>
          <a:lstStyle/>
          <a:p>
            <a:pPr eaLnBrk="1" hangingPunct="1"/>
            <a:r>
              <a:rPr lang="en-US" dirty="0" smtClean="0"/>
              <a:t>Does not have same calculators as Epocrates Online.</a:t>
            </a:r>
          </a:p>
          <a:p>
            <a:pPr eaLnBrk="1" hangingPunct="1"/>
            <a:r>
              <a:rPr lang="en-US" dirty="0" smtClean="0"/>
              <a:t>Few basic calculators</a:t>
            </a:r>
          </a:p>
          <a:p>
            <a:pPr eaLnBrk="1" hangingPunct="1"/>
            <a:r>
              <a:rPr lang="en-US" dirty="0" smtClean="0"/>
              <a:t>Pick Calculator or type in Search box.</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90846" y="1981200"/>
            <a:ext cx="2618704" cy="4648200"/>
          </a:xfrm>
          <a:prstGeom prst="rect">
            <a:avLst/>
          </a:prstGeom>
          <a:ln>
            <a:noFill/>
          </a:ln>
          <a:effectLst>
            <a:outerShdw blurRad="292100" dist="139700" dir="2700000" algn="tl" rotWithShape="0">
              <a:srgbClr val="333333">
                <a:alpha val="65000"/>
              </a:srgbClr>
            </a:outerShdw>
          </a:effectLst>
        </p:spPr>
      </p:pic>
      <p:cxnSp>
        <p:nvCxnSpPr>
          <p:cNvPr id="4" name="Straight Arrow Connector 3"/>
          <p:cNvCxnSpPr/>
          <p:nvPr/>
        </p:nvCxnSpPr>
        <p:spPr>
          <a:xfrm flipV="1">
            <a:off x="6887811" y="2971800"/>
            <a:ext cx="838200" cy="533400"/>
          </a:xfrm>
          <a:prstGeom prst="straightConnector1">
            <a:avLst/>
          </a:prstGeom>
          <a:ln w="76200">
            <a:tailEnd type="arrow"/>
          </a:ln>
        </p:spPr>
        <p:style>
          <a:lnRef idx="1">
            <a:schemeClr val="accent1"/>
          </a:lnRef>
          <a:fillRef idx="0">
            <a:schemeClr val="accent1"/>
          </a:fillRef>
          <a:effectRef idx="0">
            <a:schemeClr val="accent1"/>
          </a:effectRef>
          <a:fontRef idx="minor">
            <a:schemeClr val="tx1"/>
          </a:fontRef>
        </p:style>
      </p:cxnSp>
      <p:sp>
        <p:nvSpPr>
          <p:cNvPr id="3" name="Date Placeholder 2"/>
          <p:cNvSpPr>
            <a:spLocks noGrp="1"/>
          </p:cNvSpPr>
          <p:nvPr>
            <p:ph type="dt" sz="half" idx="10"/>
          </p:nvPr>
        </p:nvSpPr>
        <p:spPr/>
        <p:txBody>
          <a:bodyPr/>
          <a:lstStyle/>
          <a:p>
            <a:pPr>
              <a:defRPr/>
            </a:pPr>
            <a:r>
              <a:rPr lang="en-US" smtClean="0"/>
              <a:t>2016</a:t>
            </a:r>
            <a:endParaRPr lang="en-US"/>
          </a:p>
        </p:txBody>
      </p:sp>
      <p:sp>
        <p:nvSpPr>
          <p:cNvPr id="5" name="Slide Number Placeholder 4"/>
          <p:cNvSpPr>
            <a:spLocks noGrp="1"/>
          </p:cNvSpPr>
          <p:nvPr>
            <p:ph type="sldNum" sz="quarter" idx="12"/>
          </p:nvPr>
        </p:nvSpPr>
        <p:spPr/>
        <p:txBody>
          <a:bodyPr/>
          <a:lstStyle/>
          <a:p>
            <a:pPr>
              <a:defRPr/>
            </a:pPr>
            <a:fld id="{EA08043D-284B-4688-9F63-BC1C9EB74BCD}" type="slidenum">
              <a:rPr lang="en-US" smtClean="0"/>
              <a:pPr>
                <a:defRPr/>
              </a:pPr>
              <a:t>39</a:t>
            </a:fld>
            <a:endParaRPr lang="en-US"/>
          </a:p>
        </p:txBody>
      </p:sp>
    </p:spTree>
    <p:extLst>
      <p:ext uri="{BB962C8B-B14F-4D97-AF65-F5344CB8AC3E}">
        <p14:creationId xmlns:p14="http://schemas.microsoft.com/office/powerpoint/2010/main" val="196152641"/>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 Campus Access Reminder</a:t>
            </a:r>
            <a:endParaRPr lang="en-US" dirty="0"/>
          </a:p>
        </p:txBody>
      </p:sp>
      <p:sp>
        <p:nvSpPr>
          <p:cNvPr id="3" name="Content Placeholder 2"/>
          <p:cNvSpPr>
            <a:spLocks noGrp="1"/>
          </p:cNvSpPr>
          <p:nvPr>
            <p:ph idx="1"/>
          </p:nvPr>
        </p:nvSpPr>
        <p:spPr/>
        <p:txBody>
          <a:bodyPr/>
          <a:lstStyle/>
          <a:p>
            <a:r>
              <a:rPr lang="en-US" sz="2800" dirty="0" smtClean="0"/>
              <a:t>Off campus: Log into the library with CoM username and password</a:t>
            </a:r>
          </a:p>
          <a:p>
            <a:r>
              <a:rPr lang="en-US" sz="2800" dirty="0" smtClean="0"/>
              <a:t>Use library page links to access online resources</a:t>
            </a:r>
            <a:endParaRPr lang="en-US" sz="2800" dirty="0"/>
          </a:p>
        </p:txBody>
      </p:sp>
      <p:sp>
        <p:nvSpPr>
          <p:cNvPr id="4" name="Date Placeholder 3"/>
          <p:cNvSpPr>
            <a:spLocks noGrp="1"/>
          </p:cNvSpPr>
          <p:nvPr>
            <p:ph type="dt" sz="quarter" idx="10"/>
          </p:nvPr>
        </p:nvSpPr>
        <p:spPr>
          <a:xfrm>
            <a:off x="3581400" y="6305550"/>
            <a:ext cx="2133600" cy="476250"/>
          </a:xfrm>
        </p:spPr>
        <p:txBody>
          <a:bodyPr/>
          <a:lstStyle/>
          <a:p>
            <a:pPr>
              <a:defRPr/>
            </a:pPr>
            <a:r>
              <a:rPr lang="en-US" smtClean="0"/>
              <a:t>2016</a:t>
            </a:r>
            <a:endParaRPr lang="en-US"/>
          </a:p>
        </p:txBody>
      </p:sp>
      <p:sp>
        <p:nvSpPr>
          <p:cNvPr id="9" name="TextBox 8"/>
          <p:cNvSpPr txBox="1"/>
          <p:nvPr/>
        </p:nvSpPr>
        <p:spPr>
          <a:xfrm>
            <a:off x="5048287" y="4888468"/>
            <a:ext cx="2133918" cy="369332"/>
          </a:xfrm>
          <a:prstGeom prst="rect">
            <a:avLst/>
          </a:prstGeom>
          <a:noFill/>
        </p:spPr>
        <p:txBody>
          <a:bodyPr wrap="none" rtlCol="0">
            <a:spAutoFit/>
          </a:bodyPr>
          <a:lstStyle/>
          <a:p>
            <a:r>
              <a:rPr lang="en-US" i="1" dirty="0" err="1"/>
              <a:t>f</a:t>
            </a:r>
            <a:r>
              <a:rPr lang="en-US" i="1" dirty="0" err="1" smtClean="0"/>
              <a:t>irstname.lastname</a:t>
            </a:r>
            <a:endParaRPr lang="en-US" i="1" dirty="0"/>
          </a:p>
        </p:txBody>
      </p:sp>
      <p:sp>
        <p:nvSpPr>
          <p:cNvPr id="10" name="TextBox 9"/>
          <p:cNvSpPr txBox="1"/>
          <p:nvPr/>
        </p:nvSpPr>
        <p:spPr>
          <a:xfrm>
            <a:off x="5195386" y="5257800"/>
            <a:ext cx="1659429" cy="369332"/>
          </a:xfrm>
          <a:prstGeom prst="rect">
            <a:avLst/>
          </a:prstGeom>
          <a:noFill/>
        </p:spPr>
        <p:txBody>
          <a:bodyPr wrap="none" rtlCol="0">
            <a:spAutoFit/>
          </a:bodyPr>
          <a:lstStyle/>
          <a:p>
            <a:r>
              <a:rPr lang="en-US" i="1" dirty="0" smtClean="0"/>
              <a:t>$</a:t>
            </a:r>
            <a:r>
              <a:rPr lang="en-US" i="1" dirty="0" err="1" smtClean="0"/>
              <a:t>fsumed$xxxx</a:t>
            </a:r>
            <a:endParaRPr lang="en-US" i="1" dirty="0"/>
          </a:p>
        </p:txBody>
      </p:sp>
      <p:pic>
        <p:nvPicPr>
          <p:cNvPr id="11" name="Picture 10"/>
          <p:cNvPicPr>
            <a:picLocks noChangeAspect="1"/>
          </p:cNvPicPr>
          <p:nvPr/>
        </p:nvPicPr>
        <p:blipFill>
          <a:blip r:embed="rId3"/>
          <a:stretch>
            <a:fillRect/>
          </a:stretch>
        </p:blipFill>
        <p:spPr>
          <a:xfrm>
            <a:off x="506506" y="3657600"/>
            <a:ext cx="8283388" cy="3200400"/>
          </a:xfrm>
          <a:prstGeom prst="rect">
            <a:avLst/>
          </a:prstGeom>
        </p:spPr>
      </p:pic>
      <p:cxnSp>
        <p:nvCxnSpPr>
          <p:cNvPr id="15" name="Straight Arrow Connector 14"/>
          <p:cNvCxnSpPr>
            <a:stCxn id="17" idx="1"/>
          </p:cNvCxnSpPr>
          <p:nvPr/>
        </p:nvCxnSpPr>
        <p:spPr>
          <a:xfrm flipH="1" flipV="1">
            <a:off x="2362200" y="5007233"/>
            <a:ext cx="1368968" cy="186373"/>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731168" y="4931996"/>
            <a:ext cx="4464684" cy="523220"/>
          </a:xfrm>
          <a:prstGeom prst="rect">
            <a:avLst/>
          </a:prstGeom>
          <a:noFill/>
        </p:spPr>
        <p:txBody>
          <a:bodyPr wrap="none" rtlCol="0">
            <a:spAutoFit/>
          </a:bodyPr>
          <a:lstStyle/>
          <a:p>
            <a:r>
              <a:rPr lang="en-US" sz="2800" dirty="0" smtClean="0"/>
              <a:t>Check College of Medicine</a:t>
            </a:r>
            <a:endParaRPr lang="en-US" sz="2800" dirty="0"/>
          </a:p>
        </p:txBody>
      </p:sp>
      <p:sp>
        <p:nvSpPr>
          <p:cNvPr id="7" name="Slide Number Placeholder 6"/>
          <p:cNvSpPr>
            <a:spLocks noGrp="1"/>
          </p:cNvSpPr>
          <p:nvPr>
            <p:ph type="sldNum" sz="quarter" idx="12"/>
          </p:nvPr>
        </p:nvSpPr>
        <p:spPr/>
        <p:txBody>
          <a:bodyPr/>
          <a:lstStyle/>
          <a:p>
            <a:pPr>
              <a:defRPr/>
            </a:pPr>
            <a:fld id="{EA08043D-284B-4688-9F63-BC1C9EB74BCD}" type="slidenum">
              <a:rPr lang="en-US" smtClean="0"/>
              <a:pPr>
                <a:defRPr/>
              </a:pPr>
              <a:t>4</a:t>
            </a:fld>
            <a:endParaRPr lang="en-US"/>
          </a:p>
        </p:txBody>
      </p:sp>
    </p:spTree>
    <p:extLst>
      <p:ext uri="{BB962C8B-B14F-4D97-AF65-F5344CB8AC3E}">
        <p14:creationId xmlns:p14="http://schemas.microsoft.com/office/powerpoint/2010/main" val="35113717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38914" name="Content Placeholder 2"/>
          <p:cNvSpPr>
            <a:spLocks noGrp="1"/>
          </p:cNvSpPr>
          <p:nvPr>
            <p:ph idx="1"/>
          </p:nvPr>
        </p:nvSpPr>
        <p:spPr/>
        <p:txBody>
          <a:bodyPr/>
          <a:lstStyle/>
          <a:p>
            <a:pPr eaLnBrk="1" hangingPunct="1"/>
            <a:r>
              <a:rPr lang="en-US" sz="2800" dirty="0" smtClean="0"/>
              <a:t>81 year old female with long standing diabetes, and hypertension.  Her BP is usually 140-150/85-90. Her ideal body weight is 112 lb. Laboratory tests: serum creatinine 1.2mg/dl, Hgb A1C 7.8, liver function tests normal.  What is her creatinine clearance? </a:t>
            </a:r>
          </a:p>
          <a:p>
            <a:r>
              <a:rPr lang="en-US" sz="2800" dirty="0"/>
              <a:t>Your DKA patient in the ICU has Na+ 133, glucose 785.  You remember that hyperglycemia throws off the Na+.  What is the real, corrected Na+?</a:t>
            </a:r>
          </a:p>
          <a:p>
            <a:pPr eaLnBrk="1" hangingPunct="1"/>
            <a:endParaRPr lang="en-US" sz="2800" dirty="0" smtClean="0"/>
          </a:p>
          <a:p>
            <a:pPr eaLnBrk="1" hangingPunct="1"/>
            <a:endParaRPr lang="en-US" sz="2800"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40</a:t>
            </a:fld>
            <a:endParaRPr lang="en-US"/>
          </a:p>
        </p:txBody>
      </p:sp>
    </p:spTree>
    <p:extLst>
      <p:ext uri="{BB962C8B-B14F-4D97-AF65-F5344CB8AC3E}">
        <p14:creationId xmlns:p14="http://schemas.microsoft.com/office/powerpoint/2010/main" val="1603920294"/>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57188" y="853440"/>
            <a:ext cx="4672012" cy="1813560"/>
          </a:xfrm>
        </p:spPr>
        <p:txBody>
          <a:bodyPr/>
          <a:lstStyle/>
          <a:p>
            <a:pPr eaLnBrk="1" hangingPunct="1">
              <a:defRPr/>
            </a:pPr>
            <a:r>
              <a:rPr lang="en-US" sz="4000" dirty="0" smtClean="0"/>
              <a:t>Epocrates Essentials Lab on mobile</a:t>
            </a:r>
          </a:p>
        </p:txBody>
      </p:sp>
      <p:sp>
        <p:nvSpPr>
          <p:cNvPr id="54277" name="Rectangle 7"/>
          <p:cNvSpPr>
            <a:spLocks noGrp="1" noChangeArrowheads="1"/>
          </p:cNvSpPr>
          <p:nvPr>
            <p:ph idx="1"/>
          </p:nvPr>
        </p:nvSpPr>
        <p:spPr>
          <a:xfrm>
            <a:off x="457200" y="2514600"/>
            <a:ext cx="4953000" cy="3611563"/>
          </a:xfrm>
        </p:spPr>
        <p:txBody>
          <a:bodyPr/>
          <a:lstStyle/>
          <a:p>
            <a:pPr eaLnBrk="1" hangingPunct="1"/>
            <a:r>
              <a:rPr lang="en-US" dirty="0" smtClean="0"/>
              <a:t>Labs only</a:t>
            </a:r>
          </a:p>
          <a:p>
            <a:pPr eaLnBrk="1" hangingPunct="1"/>
            <a:r>
              <a:rPr lang="en-US" dirty="0" smtClean="0"/>
              <a:t>Interpretation linked to Rx and </a:t>
            </a:r>
            <a:r>
              <a:rPr lang="en-US" dirty="0" err="1" smtClean="0"/>
              <a:t>Dx</a:t>
            </a:r>
            <a:r>
              <a:rPr lang="en-US" dirty="0" smtClean="0"/>
              <a:t> sections</a:t>
            </a:r>
          </a:p>
          <a:p>
            <a:r>
              <a:rPr lang="en-US" dirty="0" smtClean="0"/>
              <a:t>Search or</a:t>
            </a:r>
            <a:endParaRPr lang="en-US" dirty="0"/>
          </a:p>
          <a:p>
            <a:pPr eaLnBrk="1" hangingPunct="1"/>
            <a:r>
              <a:rPr lang="en-US" dirty="0" smtClean="0"/>
              <a:t>Browse Panels or Specimen type</a:t>
            </a:r>
          </a:p>
        </p:txBody>
      </p:sp>
      <p:pic>
        <p:nvPicPr>
          <p:cNvPr id="3074" name="Picture 2" descr="2014-05-27 14"/>
          <p:cNvPicPr>
            <a:picLocks noChangeAspect="1" noChangeArrowheads="1"/>
          </p:cNvPicPr>
          <p:nvPr/>
        </p:nvPicPr>
        <p:blipFill>
          <a:blip r:embed="rId3">
            <a:extLst>
              <a:ext uri="{28A0092B-C50C-407E-A947-70E740481C1C}">
                <a14:useLocalDpi xmlns:a14="http://schemas.microsoft.com/office/drawing/2010/main" val="0"/>
              </a:ext>
            </a:extLst>
          </a:blip>
          <a:srcRect t="3569" b="11920"/>
          <a:stretch>
            <a:fillRect/>
          </a:stretch>
        </p:blipFill>
        <p:spPr bwMode="auto">
          <a:xfrm>
            <a:off x="5486400" y="1447800"/>
            <a:ext cx="2743200"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7" name="Straight Arrow Connector 6"/>
          <p:cNvCxnSpPr/>
          <p:nvPr/>
        </p:nvCxnSpPr>
        <p:spPr>
          <a:xfrm flipH="1">
            <a:off x="7627345" y="1706562"/>
            <a:ext cx="609600" cy="609600"/>
          </a:xfrm>
          <a:prstGeom prst="straightConnector1">
            <a:avLst/>
          </a:prstGeom>
          <a:ln w="57150">
            <a:solidFill>
              <a:schemeClr val="bg2">
                <a:lumMod val="50000"/>
              </a:schemeClr>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66048" y="1706563"/>
            <a:ext cx="901263" cy="14938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FFFFFF"/>
                  </a:outerShdw>
                </a:effectLst>
              </a14:hiddenEffects>
            </a:ext>
          </a:extLst>
        </p:spPr>
      </p:pic>
      <p:pic>
        <p:nvPicPr>
          <p:cNvPr id="3076" name="Picture 4" descr="2014-05-27 14"/>
          <p:cNvPicPr>
            <a:picLocks noChangeAspect="1" noChangeArrowheads="1"/>
          </p:cNvPicPr>
          <p:nvPr/>
        </p:nvPicPr>
        <p:blipFill>
          <a:blip r:embed="rId5" cstate="print">
            <a:extLst>
              <a:ext uri="{28A0092B-C50C-407E-A947-70E740481C1C}">
                <a14:useLocalDpi xmlns:a14="http://schemas.microsoft.com/office/drawing/2010/main" val="0"/>
              </a:ext>
            </a:extLst>
          </a:blip>
          <a:srcRect t="3569" b="11920"/>
          <a:stretch>
            <a:fillRect/>
          </a:stretch>
        </p:blipFill>
        <p:spPr bwMode="auto">
          <a:xfrm>
            <a:off x="6519169" y="2819400"/>
            <a:ext cx="2216351" cy="332767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41</a:t>
            </a:fld>
            <a:endParaRPr lang="en-US"/>
          </a:p>
        </p:txBody>
      </p:sp>
    </p:spTree>
    <p:extLst>
      <p:ext uri="{BB962C8B-B14F-4D97-AF65-F5344CB8AC3E}">
        <p14:creationId xmlns:p14="http://schemas.microsoft.com/office/powerpoint/2010/main" val="3460012674"/>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55298" name="Content Placeholder 2"/>
          <p:cNvSpPr>
            <a:spLocks noGrp="1"/>
          </p:cNvSpPr>
          <p:nvPr>
            <p:ph idx="1"/>
          </p:nvPr>
        </p:nvSpPr>
        <p:spPr/>
        <p:txBody>
          <a:bodyPr/>
          <a:lstStyle/>
          <a:p>
            <a:pPr eaLnBrk="1" hangingPunct="1"/>
            <a:r>
              <a:rPr lang="en-US" dirty="0" smtClean="0"/>
              <a:t>A basic metabolic panel reveals that a 30 year old woman recovering from trauma has a serum chloride level of 108.9 mEq/L. She is taking ASA. Could her medications be a factor? </a:t>
            </a:r>
          </a:p>
          <a:p>
            <a:pPr eaLnBrk="1" hangingPunct="1"/>
            <a:r>
              <a:rPr lang="en-US" dirty="0" smtClean="0"/>
              <a:t>What ICD-9 codes might get you authorized and/or paid to order an </a:t>
            </a:r>
            <a:r>
              <a:rPr lang="en-US" b="1" dirty="0" smtClean="0"/>
              <a:t>RF</a:t>
            </a:r>
            <a:r>
              <a:rPr lang="en-US" dirty="0" smtClean="0"/>
              <a:t>?</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42</a:t>
            </a:fld>
            <a:endParaRPr lang="en-US"/>
          </a:p>
        </p:txBody>
      </p:sp>
    </p:spTree>
    <p:extLst>
      <p:ext uri="{BB962C8B-B14F-4D97-AF65-F5344CB8AC3E}">
        <p14:creationId xmlns:p14="http://schemas.microsoft.com/office/powerpoint/2010/main" val="2586117993"/>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Access Medicine</a:t>
            </a:r>
            <a:endParaRPr lang="en-US" dirty="0"/>
          </a:p>
        </p:txBody>
      </p:sp>
      <p:sp>
        <p:nvSpPr>
          <p:cNvPr id="4" name="Text Placeholder 3"/>
          <p:cNvSpPr>
            <a:spLocks noGrp="1"/>
          </p:cNvSpPr>
          <p:nvPr>
            <p:ph type="body" idx="1"/>
          </p:nvPr>
        </p:nvSpPr>
        <p:spPr/>
        <p:txBody>
          <a:bodyPr/>
          <a:lstStyle/>
          <a:p>
            <a:endParaRPr lang="en-US" dirty="0"/>
          </a:p>
        </p:txBody>
      </p:sp>
      <p:graphicFrame>
        <p:nvGraphicFramePr>
          <p:cNvPr id="5" name="Table 4"/>
          <p:cNvGraphicFramePr>
            <a:graphicFrameLocks noGrp="1"/>
          </p:cNvGraphicFramePr>
          <p:nvPr>
            <p:extLst/>
          </p:nvPr>
        </p:nvGraphicFramePr>
        <p:xfrm>
          <a:off x="4876800" y="13716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99B89E4D-AF56-48DE-A701-EC4287B776C9}" type="slidenum">
              <a:rPr lang="en-US" smtClean="0"/>
              <a:pPr>
                <a:defRPr/>
              </a:pPr>
              <a:t>43</a:t>
            </a:fld>
            <a:endParaRPr lang="en-US"/>
          </a:p>
        </p:txBody>
      </p:sp>
    </p:spTree>
    <p:extLst>
      <p:ext uri="{BB962C8B-B14F-4D97-AF65-F5344CB8AC3E}">
        <p14:creationId xmlns:p14="http://schemas.microsoft.com/office/powerpoint/2010/main" val="1193302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 Medicine</a:t>
            </a:r>
            <a:endParaRPr lang="en-US" dirty="0"/>
          </a:p>
        </p:txBody>
      </p:sp>
      <p:sp>
        <p:nvSpPr>
          <p:cNvPr id="3" name="Content Placeholder 2"/>
          <p:cNvSpPr>
            <a:spLocks noGrp="1"/>
          </p:cNvSpPr>
          <p:nvPr>
            <p:ph idx="1"/>
          </p:nvPr>
        </p:nvSpPr>
        <p:spPr/>
        <p:txBody>
          <a:bodyPr/>
          <a:lstStyle/>
          <a:p>
            <a:r>
              <a:rPr lang="en-US" dirty="0" smtClean="0"/>
              <a:t>Online: Major resource with journals, books, drugs, quick reference, guidelines, calculators, patient education and Diagnosaurus</a:t>
            </a:r>
          </a:p>
          <a:p>
            <a:r>
              <a:rPr lang="en-US" dirty="0" smtClean="0"/>
              <a:t>Mobile version contains:</a:t>
            </a:r>
          </a:p>
          <a:p>
            <a:pPr lvl="1"/>
            <a:r>
              <a:rPr lang="en-US" dirty="0" smtClean="0"/>
              <a:t>Quick Medical Diagnosis &amp; Treatment</a:t>
            </a:r>
          </a:p>
          <a:p>
            <a:pPr lvl="1"/>
            <a:r>
              <a:rPr lang="en-US" dirty="0" smtClean="0"/>
              <a:t>Fitzpatrick’s Clinical Dermatology Atlas</a:t>
            </a:r>
          </a:p>
          <a:p>
            <a:pPr lvl="1"/>
            <a:r>
              <a:rPr lang="en-US" dirty="0" smtClean="0"/>
              <a:t>Diagnosaurus</a:t>
            </a:r>
          </a:p>
          <a:p>
            <a:pPr lvl="1"/>
            <a:r>
              <a:rPr lang="en-US" dirty="0" smtClean="0"/>
              <a:t>Pocket Guide to Diagnostic Tests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44</a:t>
            </a:fld>
            <a:endParaRPr lang="en-US"/>
          </a:p>
        </p:txBody>
      </p:sp>
    </p:spTree>
    <p:extLst>
      <p:ext uri="{BB962C8B-B14F-4D97-AF65-F5344CB8AC3E}">
        <p14:creationId xmlns:p14="http://schemas.microsoft.com/office/powerpoint/2010/main" val="187000973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Diagnosaurus</a:t>
            </a:r>
            <a:endParaRPr lang="en-US" dirty="0"/>
          </a:p>
        </p:txBody>
      </p:sp>
      <p:sp>
        <p:nvSpPr>
          <p:cNvPr id="3" name="Content Placeholder 2"/>
          <p:cNvSpPr>
            <a:spLocks noGrp="1"/>
          </p:cNvSpPr>
          <p:nvPr>
            <p:ph sz="half" idx="1"/>
          </p:nvPr>
        </p:nvSpPr>
        <p:spPr/>
        <p:txBody>
          <a:bodyPr/>
          <a:lstStyle/>
          <a:p>
            <a:r>
              <a:rPr lang="en-US" dirty="0" smtClean="0"/>
              <a:t>DDX tool</a:t>
            </a:r>
          </a:p>
          <a:p>
            <a:r>
              <a:rPr lang="en-US" dirty="0" smtClean="0"/>
              <a:t>Look up a symptom or presenting problem</a:t>
            </a:r>
          </a:p>
          <a:p>
            <a:r>
              <a:rPr lang="en-US" dirty="0" smtClean="0"/>
              <a:t>Get a list of possible diagnoses</a:t>
            </a:r>
          </a:p>
          <a:p>
            <a:r>
              <a:rPr lang="en-US" dirty="0">
                <a:solidFill>
                  <a:srgbClr val="FF0000"/>
                </a:solidFill>
              </a:rPr>
              <a:t>What are the top 3 causes of Chronic Cough (Cough, chronic)?</a:t>
            </a:r>
            <a:endParaRPr lang="en-US" dirty="0" smtClean="0">
              <a:solidFill>
                <a:srgbClr val="FF0000"/>
              </a:solidFill>
            </a:endParaRP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3"/>
          <a:stretch>
            <a:fillRect/>
          </a:stretch>
        </p:blipFill>
        <p:spPr>
          <a:xfrm>
            <a:off x="4989313" y="2057400"/>
            <a:ext cx="3356374" cy="4619625"/>
          </a:xfrm>
          <a:prstGeom prst="rect">
            <a:avLst/>
          </a:prstGeom>
          <a:ln>
            <a:noFill/>
          </a:ln>
          <a:effectLst>
            <a:outerShdw blurRad="292100" dist="139700" dir="2700000" algn="tl" rotWithShape="0">
              <a:srgbClr val="333333">
                <a:alpha val="65000"/>
              </a:srgbClr>
            </a:outerShdw>
          </a:effectLst>
        </p:spPr>
      </p:pic>
      <p:sp>
        <p:nvSpPr>
          <p:cNvPr id="6" name="Date Placeholder 5"/>
          <p:cNvSpPr>
            <a:spLocks noGrp="1"/>
          </p:cNvSpPr>
          <p:nvPr>
            <p:ph type="dt" sz="half" idx="10"/>
          </p:nvPr>
        </p:nvSpPr>
        <p:spPr/>
        <p:txBody>
          <a:bodyPr/>
          <a:lstStyle/>
          <a:p>
            <a:pPr>
              <a:defRPr/>
            </a:pPr>
            <a:r>
              <a:rPr lang="en-US" smtClean="0"/>
              <a:t>2016</a:t>
            </a:r>
            <a:endParaRPr lang="en-US"/>
          </a:p>
        </p:txBody>
      </p:sp>
      <p:sp>
        <p:nvSpPr>
          <p:cNvPr id="8" name="Slide Number Placeholder 7"/>
          <p:cNvSpPr>
            <a:spLocks noGrp="1"/>
          </p:cNvSpPr>
          <p:nvPr>
            <p:ph type="sldNum" sz="quarter" idx="12"/>
          </p:nvPr>
        </p:nvSpPr>
        <p:spPr/>
        <p:txBody>
          <a:bodyPr/>
          <a:lstStyle/>
          <a:p>
            <a:pPr>
              <a:defRPr/>
            </a:pPr>
            <a:fld id="{1858BF79-9B9F-482A-AD06-9FB52B72BF86}" type="slidenum">
              <a:rPr lang="en-US" smtClean="0"/>
              <a:pPr>
                <a:defRPr/>
              </a:pPr>
              <a:t>45</a:t>
            </a:fld>
            <a:endParaRPr lang="en-US"/>
          </a:p>
        </p:txBody>
      </p:sp>
    </p:spTree>
    <p:extLst>
      <p:ext uri="{BB962C8B-B14F-4D97-AF65-F5344CB8AC3E}">
        <p14:creationId xmlns:p14="http://schemas.microsoft.com/office/powerpoint/2010/main" val="204381424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eaLnBrk="1" hangingPunct="1">
              <a:defRPr/>
            </a:pPr>
            <a:r>
              <a:rPr lang="en-US" smtClean="0"/>
              <a:t>Use of DDx Tools with Students</a:t>
            </a:r>
          </a:p>
        </p:txBody>
      </p:sp>
      <p:sp>
        <p:nvSpPr>
          <p:cNvPr id="15364" name="Rectangle 3"/>
          <p:cNvSpPr>
            <a:spLocks noGrp="1" noChangeArrowheads="1"/>
          </p:cNvSpPr>
          <p:nvPr>
            <p:ph idx="1"/>
          </p:nvPr>
        </p:nvSpPr>
        <p:spPr/>
        <p:txBody>
          <a:bodyPr/>
          <a:lstStyle/>
          <a:p>
            <a:pPr eaLnBrk="1" hangingPunct="1"/>
            <a:r>
              <a:rPr lang="en-US" dirty="0" smtClean="0"/>
              <a:t>During presentation of Patient with acute problem</a:t>
            </a:r>
          </a:p>
          <a:p>
            <a:pPr eaLnBrk="1" hangingPunct="1"/>
            <a:r>
              <a:rPr lang="en-US" dirty="0" smtClean="0"/>
              <a:t>Ask student for </a:t>
            </a:r>
            <a:r>
              <a:rPr lang="en-US" dirty="0" err="1" smtClean="0"/>
              <a:t>DDx</a:t>
            </a:r>
            <a:endParaRPr lang="en-US" dirty="0" smtClean="0"/>
          </a:p>
          <a:p>
            <a:pPr eaLnBrk="1" hangingPunct="1"/>
            <a:r>
              <a:rPr lang="en-US" dirty="0" smtClean="0"/>
              <a:t>Tell student to use </a:t>
            </a:r>
            <a:r>
              <a:rPr lang="en-US" dirty="0" err="1" smtClean="0"/>
              <a:t>Diagnosaurus</a:t>
            </a:r>
            <a:r>
              <a:rPr lang="en-US" dirty="0" smtClean="0"/>
              <a:t> or PEPID and name other possibilities</a:t>
            </a:r>
          </a:p>
          <a:p>
            <a:pPr eaLnBrk="1" hangingPunct="1"/>
            <a:endParaRPr lang="en-US" dirty="0" smtClean="0"/>
          </a:p>
        </p:txBody>
      </p:sp>
      <p:sp>
        <p:nvSpPr>
          <p:cNvPr id="15366" name="Slide Number Placeholder 4"/>
          <p:cNvSpPr txBox="1">
            <a:spLocks noGrp="1"/>
          </p:cNvSpPr>
          <p:nvPr/>
        </p:nvSpPr>
        <p:spPr bwMode="auto">
          <a:xfrm>
            <a:off x="6553200" y="6245225"/>
            <a:ext cx="2133600" cy="476250"/>
          </a:xfrm>
          <a:prstGeom prst="rect">
            <a:avLst/>
          </a:prstGeom>
          <a:noFill/>
          <a:ln w="9525">
            <a:noFill/>
            <a:miter lim="800000"/>
            <a:headEnd/>
            <a:tailEnd/>
          </a:ln>
        </p:spPr>
        <p:txBody>
          <a:bodyPr/>
          <a:lstStyle/>
          <a:p>
            <a:pPr algn="r"/>
            <a:fld id="{0A04B6C4-0F82-47C1-A95C-1E69077D21E7}" type="slidenum">
              <a:rPr lang="en-US" sz="1400">
                <a:solidFill>
                  <a:srgbClr val="660000"/>
                </a:solidFill>
              </a:rPr>
              <a:pPr algn="r"/>
              <a:t>46</a:t>
            </a:fld>
            <a:endParaRPr lang="en-US" sz="1400">
              <a:solidFill>
                <a:srgbClr val="660000"/>
              </a:solidFill>
            </a:endParaRP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46</a:t>
            </a:fld>
            <a:endParaRPr lang="en-US"/>
          </a:p>
        </p:txBody>
      </p:sp>
    </p:spTree>
    <p:extLst>
      <p:ext uri="{BB962C8B-B14F-4D97-AF65-F5344CB8AC3E}">
        <p14:creationId xmlns:p14="http://schemas.microsoft.com/office/powerpoint/2010/main" val="2568790791"/>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Clinical Key</a:t>
            </a:r>
            <a:endParaRPr lang="en-US" dirty="0"/>
          </a:p>
        </p:txBody>
      </p:sp>
      <p:graphicFrame>
        <p:nvGraphicFramePr>
          <p:cNvPr id="5" name="Table 4"/>
          <p:cNvGraphicFramePr>
            <a:graphicFrameLocks noGrp="1"/>
          </p:cNvGraphicFramePr>
          <p:nvPr>
            <p:extLst/>
          </p:nvPr>
        </p:nvGraphicFramePr>
        <p:xfrm>
          <a:off x="4876800" y="14478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99B89E4D-AF56-48DE-A701-EC4287B776C9}" type="slidenum">
              <a:rPr lang="en-US" smtClean="0"/>
              <a:pPr>
                <a:defRPr/>
              </a:pPr>
              <a:t>47</a:t>
            </a:fld>
            <a:endParaRPr lang="en-US"/>
          </a:p>
        </p:txBody>
      </p:sp>
    </p:spTree>
    <p:extLst>
      <p:ext uri="{BB962C8B-B14F-4D97-AF65-F5344CB8AC3E}">
        <p14:creationId xmlns:p14="http://schemas.microsoft.com/office/powerpoint/2010/main" val="21892425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ZchKHSQm_0j-D1vQhgN1wfYH_IhPuqjTSQsm_kFMXKk.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990600"/>
            <a:ext cx="4179094" cy="4953000"/>
          </a:xfrm>
          <a:prstGeom prst="rect">
            <a:avLst/>
          </a:prstGeom>
          <a:ln>
            <a:noFill/>
          </a:ln>
          <a:effectLst>
            <a:outerShdw blurRad="292100" dist="139700" dir="2700000" algn="tl" rotWithShape="0">
              <a:srgbClr val="333333">
                <a:alpha val="65000"/>
              </a:srgbClr>
            </a:outerShdw>
          </a:effectLst>
        </p:spPr>
      </p:pic>
      <p:pic>
        <p:nvPicPr>
          <p:cNvPr id="5" name="Picture 4" descr="Screenshot 2015-07-09 21.52.46.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76700" y="1600200"/>
            <a:ext cx="4648200" cy="4824459"/>
          </a:xfrm>
          <a:prstGeom prst="rect">
            <a:avLst/>
          </a:prstGeom>
          <a:ln>
            <a:noFill/>
          </a:ln>
          <a:effectLst>
            <a:outerShdw blurRad="292100" dist="139700" dir="2700000" algn="tl" rotWithShape="0">
              <a:srgbClr val="333333">
                <a:alpha val="65000"/>
              </a:srgbClr>
            </a:outerShdw>
          </a:effectLst>
        </p:spPr>
      </p:pic>
      <p:sp>
        <p:nvSpPr>
          <p:cNvPr id="10" name="Oval 9"/>
          <p:cNvSpPr/>
          <p:nvPr/>
        </p:nvSpPr>
        <p:spPr>
          <a:xfrm>
            <a:off x="304800" y="2209800"/>
            <a:ext cx="1905000" cy="609600"/>
          </a:xfrm>
          <a:prstGeom prst="ellipse">
            <a:avLst/>
          </a:prstGeom>
          <a:noFill/>
          <a:ln w="38100" cmpd="sng">
            <a:solidFill>
              <a:srgbClr val="35BB4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 name="Straight Arrow Connector 11"/>
          <p:cNvCxnSpPr/>
          <p:nvPr/>
        </p:nvCxnSpPr>
        <p:spPr>
          <a:xfrm flipH="1" flipV="1">
            <a:off x="6096000" y="2209800"/>
            <a:ext cx="1219200" cy="914400"/>
          </a:xfrm>
          <a:prstGeom prst="straightConnector1">
            <a:avLst/>
          </a:prstGeom>
          <a:ln>
            <a:solidFill>
              <a:srgbClr val="35BB41"/>
            </a:solidFill>
            <a:tailEnd type="arrow"/>
          </a:ln>
        </p:spPr>
        <p:style>
          <a:lnRef idx="2">
            <a:schemeClr val="accent1"/>
          </a:lnRef>
          <a:fillRef idx="0">
            <a:schemeClr val="accent1"/>
          </a:fillRef>
          <a:effectRef idx="1">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993146F0-AD31-4B08-A3D6-25DB5878EA6A}" type="slidenum">
              <a:rPr lang="en-US" smtClean="0"/>
              <a:pPr>
                <a:defRPr/>
              </a:pPr>
              <a:t>48</a:t>
            </a:fld>
            <a:endParaRPr lang="en-US"/>
          </a:p>
        </p:txBody>
      </p:sp>
    </p:spTree>
    <p:extLst>
      <p:ext uri="{BB962C8B-B14F-4D97-AF65-F5344CB8AC3E}">
        <p14:creationId xmlns:p14="http://schemas.microsoft.com/office/powerpoint/2010/main" val="118407448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1718045654"/>
              </p:ext>
            </p:extLst>
          </p:nvPr>
        </p:nvGraphicFramePr>
        <p:xfrm>
          <a:off x="4953000" y="21336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endParaRPr lang="en-US" sz="3600" b="1" i="0" u="none" strike="noStrike" dirty="0" smtClean="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7" name="Title 2"/>
          <p:cNvSpPr txBox="1">
            <a:spLocks/>
          </p:cNvSpPr>
          <p:nvPr/>
        </p:nvSpPr>
        <p:spPr bwMode="auto">
          <a:xfrm>
            <a:off x="304800" y="3581400"/>
            <a:ext cx="70104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pPr algn="l"/>
            <a:endParaRPr lang="en-US" dirty="0" smtClean="0"/>
          </a:p>
          <a:p>
            <a:pPr algn="l"/>
            <a:r>
              <a:rPr lang="en-US" b="1" dirty="0" err="1" smtClean="0"/>
              <a:t>uCentral</a:t>
            </a:r>
            <a:r>
              <a:rPr lang="en-US" b="1" dirty="0" smtClean="0"/>
              <a:t>:</a:t>
            </a:r>
          </a:p>
          <a:p>
            <a:pPr algn="l"/>
            <a:r>
              <a:rPr lang="en-US" dirty="0" smtClean="0"/>
              <a:t>5 Minute Clinical Consult, etc.</a:t>
            </a:r>
            <a:endParaRPr lang="en-US" dirty="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00FA06D5-BF0F-4E9D-ABAA-2A70DFE40FC3}" type="slidenum">
              <a:rPr lang="en-US" smtClean="0"/>
              <a:pPr>
                <a:defRPr/>
              </a:pPr>
              <a:t>49</a:t>
            </a:fld>
            <a:endParaRPr lang="en-US"/>
          </a:p>
        </p:txBody>
      </p:sp>
    </p:spTree>
    <p:extLst>
      <p:ext uri="{BB962C8B-B14F-4D97-AF65-F5344CB8AC3E}">
        <p14:creationId xmlns:p14="http://schemas.microsoft.com/office/powerpoint/2010/main" val="38132997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 Regarding Off Campus Access</a:t>
            </a:r>
            <a:endParaRPr lang="en-US" dirty="0"/>
          </a:p>
        </p:txBody>
      </p:sp>
      <p:sp>
        <p:nvSpPr>
          <p:cNvPr id="3" name="Content Placeholder 2"/>
          <p:cNvSpPr>
            <a:spLocks noGrp="1"/>
          </p:cNvSpPr>
          <p:nvPr>
            <p:ph idx="1"/>
          </p:nvPr>
        </p:nvSpPr>
        <p:spPr/>
        <p:txBody>
          <a:bodyPr/>
          <a:lstStyle/>
          <a:p>
            <a:r>
              <a:rPr lang="en-US" dirty="0" smtClean="0"/>
              <a:t>Starting in the Summer of 2016</a:t>
            </a:r>
          </a:p>
          <a:p>
            <a:r>
              <a:rPr lang="en-US" dirty="0" smtClean="0"/>
              <a:t>Must use FSU-ID to log in </a:t>
            </a:r>
          </a:p>
          <a:p>
            <a:pPr lvl="1"/>
            <a:r>
              <a:rPr lang="en-US" dirty="0" smtClean="0"/>
              <a:t>Used for Blackboard and OMNI</a:t>
            </a:r>
          </a:p>
          <a:p>
            <a:r>
              <a:rPr lang="en-US" dirty="0" smtClean="0"/>
              <a:t>If you do not know your FSU-ID and password, contact your regional campus IT support person.</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5</a:t>
            </a:fld>
            <a:endParaRPr lang="en-US"/>
          </a:p>
        </p:txBody>
      </p:sp>
    </p:spTree>
    <p:extLst>
      <p:ext uri="{BB962C8B-B14F-4D97-AF65-F5344CB8AC3E}">
        <p14:creationId xmlns:p14="http://schemas.microsoft.com/office/powerpoint/2010/main" val="420818786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19200"/>
            <a:ext cx="8229600" cy="609600"/>
          </a:xfrm>
        </p:spPr>
        <p:txBody>
          <a:bodyPr/>
          <a:lstStyle/>
          <a:p>
            <a:r>
              <a:rPr lang="en-US" dirty="0" smtClean="0"/>
              <a:t>U Central Resources</a:t>
            </a:r>
            <a:endParaRPr lang="en-US" dirty="0"/>
          </a:p>
        </p:txBody>
      </p:sp>
      <p:sp>
        <p:nvSpPr>
          <p:cNvPr id="3" name="Content Placeholder 2"/>
          <p:cNvSpPr>
            <a:spLocks noGrp="1"/>
          </p:cNvSpPr>
          <p:nvPr>
            <p:ph sz="half" idx="1"/>
          </p:nvPr>
        </p:nvSpPr>
        <p:spPr>
          <a:xfrm>
            <a:off x="457200" y="2057400"/>
            <a:ext cx="3429000" cy="4068763"/>
          </a:xfrm>
        </p:spPr>
        <p:txBody>
          <a:bodyPr/>
          <a:lstStyle/>
          <a:p>
            <a:r>
              <a:rPr lang="en-US" sz="2400" dirty="0" smtClean="0"/>
              <a:t>Bates Guide to Physical Exam</a:t>
            </a:r>
          </a:p>
          <a:p>
            <a:r>
              <a:rPr lang="en-US" sz="2400" dirty="0" smtClean="0"/>
              <a:t>Calculators</a:t>
            </a:r>
          </a:p>
          <a:p>
            <a:r>
              <a:rPr lang="en-US" sz="2400" dirty="0" smtClean="0"/>
              <a:t>Harrison’s Manual</a:t>
            </a:r>
          </a:p>
          <a:p>
            <a:r>
              <a:rPr lang="en-US" sz="2400" dirty="0" smtClean="0"/>
              <a:t>Washington Manual</a:t>
            </a:r>
          </a:p>
          <a:p>
            <a:r>
              <a:rPr lang="en-US" sz="2400" dirty="0" smtClean="0"/>
              <a:t>5 Minute Clinical Consult (5MCC)</a:t>
            </a:r>
          </a:p>
          <a:p>
            <a:r>
              <a:rPr lang="en-US" sz="2400" dirty="0" smtClean="0"/>
              <a:t>Johns Hopkins ABX, DM, and HIV Guides</a:t>
            </a:r>
          </a:p>
          <a:p>
            <a:r>
              <a:rPr lang="en-US" sz="2400" dirty="0" smtClean="0"/>
              <a:t>MEDLINE search</a:t>
            </a:r>
          </a:p>
          <a:p>
            <a:endParaRPr lang="en-US" sz="2400" dirty="0"/>
          </a:p>
        </p:txBody>
      </p:sp>
      <p:sp>
        <p:nvSpPr>
          <p:cNvPr id="4" name="Content Placeholder 3"/>
          <p:cNvSpPr>
            <a:spLocks noGrp="1"/>
          </p:cNvSpPr>
          <p:nvPr>
            <p:ph sz="half" idx="2"/>
          </p:nvPr>
        </p:nvSpPr>
        <p:spPr/>
        <p:txBody>
          <a:bodyPr/>
          <a:lstStyle/>
          <a:p>
            <a:endParaRPr lang="en-US"/>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8" name="Slide Number Placeholder 7"/>
          <p:cNvSpPr>
            <a:spLocks noGrp="1"/>
          </p:cNvSpPr>
          <p:nvPr>
            <p:ph type="sldNum" sz="quarter" idx="12"/>
          </p:nvPr>
        </p:nvSpPr>
        <p:spPr/>
        <p:txBody>
          <a:bodyPr/>
          <a:lstStyle/>
          <a:p>
            <a:pPr>
              <a:defRPr/>
            </a:pPr>
            <a:fld id="{1858BF79-9B9F-482A-AD06-9FB52B72BF86}" type="slidenum">
              <a:rPr lang="en-US" smtClean="0"/>
              <a:pPr>
                <a:defRPr/>
              </a:pPr>
              <a:t>50</a:t>
            </a:fld>
            <a:endParaRPr lang="en-US"/>
          </a:p>
        </p:txBody>
      </p:sp>
      <p:pic>
        <p:nvPicPr>
          <p:cNvPr id="7" name="Picture 6"/>
          <p:cNvPicPr>
            <a:picLocks noChangeAspect="1"/>
          </p:cNvPicPr>
          <p:nvPr/>
        </p:nvPicPr>
        <p:blipFill>
          <a:blip r:embed="rId3"/>
          <a:stretch>
            <a:fillRect/>
          </a:stretch>
        </p:blipFill>
        <p:spPr>
          <a:xfrm>
            <a:off x="4648200" y="2057400"/>
            <a:ext cx="4038600" cy="44395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6149364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5 Minute Clinical Consult</a:t>
            </a:r>
            <a:endParaRPr lang="en-US" dirty="0"/>
          </a:p>
        </p:txBody>
      </p:sp>
      <p:sp>
        <p:nvSpPr>
          <p:cNvPr id="3" name="Content Placeholder 2"/>
          <p:cNvSpPr>
            <a:spLocks noGrp="1"/>
          </p:cNvSpPr>
          <p:nvPr>
            <p:ph sz="half" idx="1"/>
          </p:nvPr>
        </p:nvSpPr>
        <p:spPr/>
        <p:txBody>
          <a:bodyPr/>
          <a:lstStyle/>
          <a:p>
            <a:r>
              <a:rPr lang="en-US" dirty="0" smtClean="0"/>
              <a:t>Ideal disease quick reference</a:t>
            </a:r>
          </a:p>
          <a:p>
            <a:r>
              <a:rPr lang="en-US" dirty="0" smtClean="0"/>
              <a:t>Bulleted lists</a:t>
            </a:r>
          </a:p>
          <a:p>
            <a:r>
              <a:rPr lang="en-US" dirty="0" smtClean="0"/>
              <a:t>Updated annually</a:t>
            </a:r>
          </a:p>
          <a:p>
            <a:r>
              <a:rPr lang="en-US" dirty="0" smtClean="0"/>
              <a:t>Navigation on left</a:t>
            </a:r>
          </a:p>
          <a:p>
            <a:endParaRPr lang="en-US" dirty="0"/>
          </a:p>
        </p:txBody>
      </p:sp>
      <p:sp>
        <p:nvSpPr>
          <p:cNvPr id="4" name="Content Placeholder 3"/>
          <p:cNvSpPr>
            <a:spLocks noGrp="1"/>
          </p:cNvSpPr>
          <p:nvPr>
            <p:ph sz="half" idx="2"/>
          </p:nvPr>
        </p:nvSpPr>
        <p:spPr/>
        <p:txBody>
          <a:bodyPr/>
          <a:lstStyle/>
          <a:p>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1111250"/>
            <a:ext cx="2457450" cy="548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4"/>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1858BF79-9B9F-482A-AD06-9FB52B72BF86}" type="slidenum">
              <a:rPr lang="en-US" smtClean="0"/>
              <a:pPr>
                <a:defRPr/>
              </a:pPr>
              <a:t>51</a:t>
            </a:fld>
            <a:endParaRPr lang="en-US"/>
          </a:p>
        </p:txBody>
      </p:sp>
    </p:spTree>
    <p:extLst>
      <p:ext uri="{BB962C8B-B14F-4D97-AF65-F5344CB8AC3E}">
        <p14:creationId xmlns:p14="http://schemas.microsoft.com/office/powerpoint/2010/main" val="187401803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Essential Evidence Plus</a:t>
            </a:r>
            <a:endParaRPr lang="en-US" dirty="0"/>
          </a:p>
        </p:txBody>
      </p:sp>
      <p:sp>
        <p:nvSpPr>
          <p:cNvPr id="4" name="Text Placeholder 3"/>
          <p:cNvSpPr>
            <a:spLocks noGrp="1"/>
          </p:cNvSpPr>
          <p:nvPr>
            <p:ph type="body" idx="1"/>
          </p:nvPr>
        </p:nvSpPr>
        <p:spPr/>
        <p:txBody>
          <a:bodyPr/>
          <a:lstStyle/>
          <a:p>
            <a:pPr algn="r"/>
            <a:r>
              <a:rPr lang="en-US" dirty="0" smtClean="0"/>
              <a:t>*evidence summaries by disease</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077993968"/>
              </p:ext>
            </p:extLst>
          </p:nvPr>
        </p:nvGraphicFramePr>
        <p:xfrm>
          <a:off x="4876800" y="12192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400" b="1" i="1" u="none" strike="noStrike" dirty="0" smtClean="0">
                          <a:solidFill>
                            <a:schemeClr val="bg1"/>
                          </a:solidFill>
                          <a:effectLst>
                            <a:outerShdw blurRad="38100" dist="38100" dir="2700000" algn="tl">
                              <a:srgbClr val="000000">
                                <a:alpha val="43137"/>
                              </a:srgbClr>
                            </a:outerShdw>
                          </a:effectLst>
                          <a:latin typeface="Arial"/>
                        </a:rPr>
                        <a:t>Calculators</a:t>
                      </a:r>
                      <a:endParaRPr lang="en-US" sz="2400" b="1" i="1" u="none" strike="noStrike" dirty="0">
                        <a:solidFill>
                          <a:schemeClr val="bg1"/>
                        </a:solidFill>
                        <a:effectLst>
                          <a:outerShdw blurRad="38100" dist="38100" dir="2700000" algn="tl">
                            <a:srgbClr val="000000">
                              <a:alpha val="43137"/>
                            </a:srgbClr>
                          </a:outerShdw>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99B89E4D-AF56-48DE-A701-EC4287B776C9}" type="slidenum">
              <a:rPr lang="en-US" smtClean="0"/>
              <a:pPr>
                <a:defRPr/>
              </a:pPr>
              <a:t>52</a:t>
            </a:fld>
            <a:endParaRPr lang="en-US"/>
          </a:p>
        </p:txBody>
      </p:sp>
    </p:spTree>
    <p:extLst>
      <p:ext uri="{BB962C8B-B14F-4D97-AF65-F5344CB8AC3E}">
        <p14:creationId xmlns:p14="http://schemas.microsoft.com/office/powerpoint/2010/main" val="32199585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Essential Evidence Plus</a:t>
            </a:r>
            <a:endParaRPr lang="en-US" dirty="0"/>
          </a:p>
        </p:txBody>
      </p:sp>
      <p:sp>
        <p:nvSpPr>
          <p:cNvPr id="3" name="Content Placeholder 2"/>
          <p:cNvSpPr>
            <a:spLocks noGrp="1"/>
          </p:cNvSpPr>
          <p:nvPr>
            <p:ph idx="1"/>
          </p:nvPr>
        </p:nvSpPr>
        <p:spPr/>
        <p:txBody>
          <a:bodyPr/>
          <a:lstStyle/>
          <a:p>
            <a:r>
              <a:rPr lang="en-US" dirty="0" smtClean="0"/>
              <a:t>Evidence based resource for:</a:t>
            </a:r>
          </a:p>
          <a:p>
            <a:pPr lvl="1"/>
            <a:r>
              <a:rPr lang="en-US" dirty="0" smtClean="0"/>
              <a:t>Cochrane Abstracts</a:t>
            </a:r>
          </a:p>
          <a:p>
            <a:pPr lvl="1"/>
            <a:r>
              <a:rPr lang="en-US" dirty="0" err="1" smtClean="0"/>
              <a:t>InfoPOEMS</a:t>
            </a:r>
            <a:endParaRPr lang="en-US" dirty="0" smtClean="0"/>
          </a:p>
          <a:p>
            <a:pPr lvl="1"/>
            <a:r>
              <a:rPr lang="en-US" dirty="0" smtClean="0"/>
              <a:t>Summaries of latest evidence on conditions/diseases</a:t>
            </a:r>
          </a:p>
          <a:p>
            <a:pPr lvl="1"/>
            <a:r>
              <a:rPr lang="en-US" dirty="0" smtClean="0"/>
              <a:t>Clinical decision/prediction tools</a:t>
            </a:r>
          </a:p>
          <a:p>
            <a:pPr lvl="1"/>
            <a:r>
              <a:rPr lang="en-US" dirty="0" smtClean="0"/>
              <a:t>Guidelines</a:t>
            </a:r>
          </a:p>
          <a:p>
            <a:pPr lvl="1"/>
            <a:r>
              <a:rPr lang="en-US" dirty="0" smtClean="0"/>
              <a:t>Calculators</a:t>
            </a:r>
          </a:p>
          <a:p>
            <a:pPr lvl="1"/>
            <a:r>
              <a:rPr lang="en-US" dirty="0" smtClean="0"/>
              <a:t>Dermatologic </a:t>
            </a:r>
            <a:r>
              <a:rPr lang="en-US" dirty="0" err="1" smtClean="0"/>
              <a:t>DDx</a:t>
            </a:r>
            <a:r>
              <a:rPr lang="en-US" dirty="0" smtClean="0"/>
              <a:t> (Derm Expert)</a:t>
            </a:r>
          </a:p>
          <a:p>
            <a:pPr lvl="1"/>
            <a:endParaRPr lang="en-US" dirty="0" smtClean="0"/>
          </a:p>
          <a:p>
            <a:pPr lvl="1"/>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53</a:t>
            </a:fld>
            <a:endParaRPr lang="en-US"/>
          </a:p>
        </p:txBody>
      </p:sp>
    </p:spTree>
    <p:extLst>
      <p:ext uri="{BB962C8B-B14F-4D97-AF65-F5344CB8AC3E}">
        <p14:creationId xmlns:p14="http://schemas.microsoft.com/office/powerpoint/2010/main" val="3013259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smtClean="0"/>
              <a:t>EE+ iPhone/iPod</a:t>
            </a:r>
            <a:endParaRPr lang="en-US" dirty="0"/>
          </a:p>
        </p:txBody>
      </p:sp>
      <p:sp>
        <p:nvSpPr>
          <p:cNvPr id="3" name="Content Placeholder 2"/>
          <p:cNvSpPr>
            <a:spLocks noGrp="1"/>
          </p:cNvSpPr>
          <p:nvPr>
            <p:ph idx="1"/>
          </p:nvPr>
        </p:nvSpPr>
        <p:spPr/>
        <p:txBody>
          <a:bodyPr/>
          <a:lstStyle/>
          <a:p>
            <a:pPr>
              <a:defRPr/>
            </a:pPr>
            <a:r>
              <a:rPr lang="en-US" dirty="0" smtClean="0"/>
              <a:t>Access EE+ online in</a:t>
            </a:r>
            <a:r>
              <a:rPr lang="en-US" dirty="0"/>
              <a:t> </a:t>
            </a:r>
            <a:r>
              <a:rPr lang="en-US" dirty="0" smtClean="0"/>
              <a:t>mobile </a:t>
            </a:r>
            <a:r>
              <a:rPr lang="en-US" dirty="0"/>
              <a:t>formatted webpage.  </a:t>
            </a:r>
            <a:r>
              <a:rPr lang="en-US" dirty="0" smtClean="0"/>
              <a:t>Use Safari. </a:t>
            </a:r>
            <a:r>
              <a:rPr lang="en-US" dirty="0" smtClean="0">
                <a:solidFill>
                  <a:schemeClr val="bg2">
                    <a:lumMod val="50000"/>
                  </a:schemeClr>
                </a:solidFill>
                <a:hlinkClick r:id="rId3"/>
              </a:rPr>
              <a:t>www.eeplus.mobi/m</a:t>
            </a:r>
            <a:endParaRPr lang="en-US" dirty="0" smtClean="0">
              <a:solidFill>
                <a:schemeClr val="bg2">
                  <a:lumMod val="50000"/>
                </a:schemeClr>
              </a:solidFill>
            </a:endParaRPr>
          </a:p>
          <a:p>
            <a:pPr>
              <a:defRPr/>
            </a:pPr>
            <a:r>
              <a:rPr lang="en-US" dirty="0" smtClean="0"/>
              <a:t>Requires either a wireless or cell connection to use.</a:t>
            </a:r>
          </a:p>
          <a:p>
            <a:pPr>
              <a:defRPr/>
            </a:pPr>
            <a:endParaRPr lang="en-US" dirty="0" smtClean="0">
              <a:solidFill>
                <a:srgbClr val="540000"/>
              </a:solidFill>
            </a:endParaRPr>
          </a:p>
          <a:p>
            <a:pPr>
              <a:defRPr/>
            </a:pP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54</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dirty="0" smtClean="0"/>
              <a:t>Essentials Evidence +</a:t>
            </a:r>
          </a:p>
        </p:txBody>
      </p:sp>
      <p:sp>
        <p:nvSpPr>
          <p:cNvPr id="43014" name="Rectangle 3"/>
          <p:cNvSpPr>
            <a:spLocks noGrp="1" noChangeArrowheads="1"/>
          </p:cNvSpPr>
          <p:nvPr>
            <p:ph idx="1"/>
          </p:nvPr>
        </p:nvSpPr>
        <p:spPr>
          <a:xfrm>
            <a:off x="609600" y="2438400"/>
            <a:ext cx="3581400" cy="3611563"/>
          </a:xfrm>
        </p:spPr>
        <p:txBody>
          <a:bodyPr/>
          <a:lstStyle/>
          <a:p>
            <a:pPr eaLnBrk="1" hangingPunct="1">
              <a:lnSpc>
                <a:spcPct val="90000"/>
              </a:lnSpc>
            </a:pPr>
            <a:r>
              <a:rPr lang="en-US" dirty="0" smtClean="0"/>
              <a:t>Web page</a:t>
            </a:r>
          </a:p>
        </p:txBody>
      </p:sp>
      <p:sp>
        <p:nvSpPr>
          <p:cNvPr id="43017" name="Text Box 9"/>
          <p:cNvSpPr txBox="1">
            <a:spLocks noChangeArrowheads="1"/>
          </p:cNvSpPr>
          <p:nvPr/>
        </p:nvSpPr>
        <p:spPr bwMode="auto">
          <a:xfrm>
            <a:off x="880564" y="5913436"/>
            <a:ext cx="3654425" cy="396875"/>
          </a:xfrm>
          <a:prstGeom prst="rect">
            <a:avLst/>
          </a:prstGeom>
          <a:noFill/>
          <a:ln w="9525">
            <a:noFill/>
            <a:miter lim="800000"/>
            <a:headEnd/>
            <a:tailEnd/>
          </a:ln>
        </p:spPr>
        <p:txBody>
          <a:bodyPr wrap="none">
            <a:spAutoFit/>
          </a:bodyPr>
          <a:lstStyle/>
          <a:p>
            <a:r>
              <a:rPr lang="en-US" sz="2000" dirty="0">
                <a:latin typeface="Times New Roman" pitchFamily="18" charset="0"/>
              </a:rPr>
              <a:t>See Handout for list of calculators</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124200"/>
            <a:ext cx="5562600" cy="264223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8" name="Picture 2" descr="C:\Users\nancy.clark\Dropbox\Camera Uploads\2014-05-27 16.32.5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2057400"/>
            <a:ext cx="2553054" cy="453167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3314" name="Picture 4"/>
          <p:cNvPicPr>
            <a:picLocks noChangeAspect="1" noChangeArrowheads="1"/>
          </p:cNvPicPr>
          <p:nvPr/>
        </p:nvPicPr>
        <p:blipFill>
          <a:blip r:embed="rId3" cstate="print"/>
          <a:srcRect l="29242" t="29092" r="3392" b="22490"/>
          <a:stretch>
            <a:fillRect/>
          </a:stretch>
        </p:blipFill>
        <p:spPr bwMode="auto">
          <a:xfrm>
            <a:off x="4038600" y="4267200"/>
            <a:ext cx="4648200" cy="2423627"/>
          </a:xfrm>
          <a:prstGeom prst="rect">
            <a:avLst/>
          </a:prstGeom>
          <a:ln>
            <a:noFill/>
          </a:ln>
          <a:effectLst>
            <a:outerShdw blurRad="292100" dist="139700" dir="2700000" algn="tl" rotWithShape="0">
              <a:srgbClr val="333333">
                <a:alpha val="65000"/>
              </a:srgbClr>
            </a:outerShdw>
          </a:effectLst>
        </p:spPr>
      </p:pic>
      <p:sp>
        <p:nvSpPr>
          <p:cNvPr id="13315" name="Rectangle 2"/>
          <p:cNvSpPr>
            <a:spLocks noGrp="1" noChangeArrowheads="1"/>
          </p:cNvSpPr>
          <p:nvPr>
            <p:ph type="title"/>
          </p:nvPr>
        </p:nvSpPr>
        <p:spPr>
          <a:noFill/>
        </p:spPr>
        <p:txBody>
          <a:bodyPr/>
          <a:lstStyle/>
          <a:p>
            <a:pPr eaLnBrk="1" hangingPunct="1"/>
            <a:r>
              <a:rPr lang="en-US" dirty="0" err="1" smtClean="0">
                <a:effectLst/>
              </a:rPr>
              <a:t>Derm</a:t>
            </a:r>
            <a:r>
              <a:rPr lang="en-US" dirty="0" smtClean="0">
                <a:effectLst/>
              </a:rPr>
              <a:t> Expert</a:t>
            </a:r>
          </a:p>
        </p:txBody>
      </p:sp>
      <p:sp>
        <p:nvSpPr>
          <p:cNvPr id="13316" name="Rectangle 3"/>
          <p:cNvSpPr>
            <a:spLocks noGrp="1" noChangeArrowheads="1"/>
          </p:cNvSpPr>
          <p:nvPr>
            <p:ph idx="1"/>
          </p:nvPr>
        </p:nvSpPr>
        <p:spPr>
          <a:noFill/>
        </p:spPr>
        <p:txBody>
          <a:bodyPr/>
          <a:lstStyle/>
          <a:p>
            <a:pPr eaLnBrk="1" hangingPunct="1"/>
            <a:r>
              <a:rPr lang="en-US" dirty="0" smtClean="0"/>
              <a:t>Dermatological </a:t>
            </a:r>
            <a:r>
              <a:rPr lang="en-US" dirty="0" err="1" smtClean="0"/>
              <a:t>DDx</a:t>
            </a:r>
            <a:endParaRPr lang="en-US" dirty="0" smtClean="0"/>
          </a:p>
          <a:p>
            <a:pPr eaLnBrk="1" hangingPunct="1"/>
            <a:r>
              <a:rPr lang="en-US" dirty="0" smtClean="0"/>
              <a:t>Web and mobile</a:t>
            </a:r>
          </a:p>
          <a:p>
            <a:pPr eaLnBrk="1" hangingPunct="1"/>
            <a:r>
              <a:rPr lang="en-US" dirty="0" smtClean="0"/>
              <a:t>Pick your lump or bump</a:t>
            </a:r>
          </a:p>
          <a:p>
            <a:pPr eaLnBrk="1" hangingPunct="1"/>
            <a:r>
              <a:rPr lang="en-US" dirty="0" smtClean="0"/>
              <a:t>Drill down to the disease with images</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56</a:t>
            </a:fld>
            <a:endParaRPr lang="en-US"/>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0" y="1143000"/>
            <a:ext cx="8915400" cy="838200"/>
          </a:xfrm>
        </p:spPr>
        <p:txBody>
          <a:bodyPr/>
          <a:lstStyle/>
          <a:p>
            <a:pPr eaLnBrk="1" hangingPunct="1">
              <a:defRPr/>
            </a:pPr>
            <a:r>
              <a:rPr lang="en-US" sz="3600" dirty="0" smtClean="0"/>
              <a:t>Essential Evidence Plus (EE+) Calculators</a:t>
            </a:r>
            <a:endParaRPr lang="en-US" sz="2400" dirty="0" smtClean="0"/>
          </a:p>
        </p:txBody>
      </p:sp>
      <p:sp>
        <p:nvSpPr>
          <p:cNvPr id="39941" name="Rectangle 3"/>
          <p:cNvSpPr>
            <a:spLocks noGrp="1" noChangeArrowheads="1"/>
          </p:cNvSpPr>
          <p:nvPr>
            <p:ph idx="1"/>
          </p:nvPr>
        </p:nvSpPr>
        <p:spPr>
          <a:xfrm>
            <a:off x="457200" y="2133600"/>
            <a:ext cx="8229600" cy="3992563"/>
          </a:xfrm>
        </p:spPr>
        <p:txBody>
          <a:bodyPr/>
          <a:lstStyle/>
          <a:p>
            <a:pPr eaLnBrk="1" hangingPunct="1"/>
            <a:r>
              <a:rPr lang="en-US" dirty="0" smtClean="0"/>
              <a:t>Few medical equation calculators, many decision rules</a:t>
            </a:r>
          </a:p>
          <a:p>
            <a:pPr eaLnBrk="1" hangingPunct="1"/>
            <a:r>
              <a:rPr lang="en-US" dirty="0" smtClean="0"/>
              <a:t>Evidence based, translating guidelines into decision tools</a:t>
            </a:r>
          </a:p>
          <a:p>
            <a:pPr eaLnBrk="1" hangingPunct="1"/>
            <a:r>
              <a:rPr lang="en-US" dirty="0" smtClean="0"/>
              <a:t>Appear in content of keyword search </a:t>
            </a:r>
          </a:p>
          <a:p>
            <a:pPr eaLnBrk="1" hangingPunct="1"/>
            <a:r>
              <a:rPr lang="en-US" dirty="0" smtClean="0"/>
              <a:t>Separate index of just Decision Support clinical rules and calculators</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57</a:t>
            </a:fld>
            <a:endParaRPr lang="en-US"/>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en-US" dirty="0" smtClean="0"/>
              <a:t>EE+ Online and mobile</a:t>
            </a:r>
          </a:p>
        </p:txBody>
      </p:sp>
      <p:sp>
        <p:nvSpPr>
          <p:cNvPr id="41989" name="Rectangle 3"/>
          <p:cNvSpPr>
            <a:spLocks noGrp="1" noChangeArrowheads="1"/>
          </p:cNvSpPr>
          <p:nvPr>
            <p:ph idx="1"/>
          </p:nvPr>
        </p:nvSpPr>
        <p:spPr/>
        <p:txBody>
          <a:bodyPr/>
          <a:lstStyle/>
          <a:p>
            <a:pPr eaLnBrk="1" hangingPunct="1">
              <a:lnSpc>
                <a:spcPct val="140000"/>
              </a:lnSpc>
            </a:pPr>
            <a:r>
              <a:rPr lang="en-US" dirty="0" smtClean="0"/>
              <a:t>Three Types of calculators</a:t>
            </a:r>
          </a:p>
          <a:p>
            <a:pPr lvl="1" eaLnBrk="1" hangingPunct="1">
              <a:lnSpc>
                <a:spcPct val="140000"/>
              </a:lnSpc>
            </a:pPr>
            <a:r>
              <a:rPr lang="en-US" dirty="0" smtClean="0"/>
              <a:t>Decision Support Calculators (index) </a:t>
            </a:r>
          </a:p>
          <a:p>
            <a:pPr lvl="1" eaLnBrk="1" hangingPunct="1">
              <a:lnSpc>
                <a:spcPct val="140000"/>
              </a:lnSpc>
            </a:pPr>
            <a:r>
              <a:rPr lang="en-US" dirty="0" smtClean="0"/>
              <a:t>Diagnostic Test Calculators</a:t>
            </a:r>
          </a:p>
          <a:p>
            <a:pPr lvl="1" eaLnBrk="1" hangingPunct="1">
              <a:lnSpc>
                <a:spcPct val="140000"/>
              </a:lnSpc>
            </a:pPr>
            <a:r>
              <a:rPr lang="en-US" dirty="0" smtClean="0"/>
              <a:t>History and Physical Test Calculators</a:t>
            </a:r>
          </a:p>
          <a:p>
            <a:pPr lvl="1">
              <a:lnSpc>
                <a:spcPct val="140000"/>
              </a:lnSpc>
            </a:pPr>
            <a:r>
              <a:rPr lang="en-US" dirty="0" smtClean="0">
                <a:hlinkClick r:id="rId3"/>
              </a:rPr>
              <a:t>Tutorials</a:t>
            </a:r>
            <a:r>
              <a:rPr lang="en-US" dirty="0" smtClean="0"/>
              <a:t> on how to use under Support online</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58</a:t>
            </a:fld>
            <a:endParaRPr lang="en-US"/>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lstStyle/>
          <a:p>
            <a:pPr eaLnBrk="1" hangingPunct="1">
              <a:defRPr/>
            </a:pPr>
            <a:r>
              <a:rPr lang="en-US" smtClean="0"/>
              <a:t>Clinical Rules and Calculators</a:t>
            </a:r>
          </a:p>
        </p:txBody>
      </p:sp>
      <p:sp>
        <p:nvSpPr>
          <p:cNvPr id="43014" name="Rectangle 3"/>
          <p:cNvSpPr>
            <a:spLocks noGrp="1" noChangeArrowheads="1"/>
          </p:cNvSpPr>
          <p:nvPr>
            <p:ph idx="1"/>
          </p:nvPr>
        </p:nvSpPr>
        <p:spPr>
          <a:xfrm>
            <a:off x="609600" y="1981200"/>
            <a:ext cx="3581400" cy="4068763"/>
          </a:xfrm>
        </p:spPr>
        <p:txBody>
          <a:bodyPr/>
          <a:lstStyle/>
          <a:p>
            <a:pPr eaLnBrk="1" hangingPunct="1">
              <a:lnSpc>
                <a:spcPct val="90000"/>
              </a:lnSpc>
            </a:pPr>
            <a:r>
              <a:rPr lang="en-US" sz="2800" dirty="0" smtClean="0"/>
              <a:t>Link bottom right of Web site</a:t>
            </a:r>
          </a:p>
          <a:p>
            <a:pPr eaLnBrk="1" hangingPunct="1">
              <a:lnSpc>
                <a:spcPct val="90000"/>
              </a:lnSpc>
            </a:pPr>
            <a:r>
              <a:rPr lang="en-US" sz="2800" dirty="0" smtClean="0"/>
              <a:t>On mobile, First thing under Tools</a:t>
            </a:r>
            <a:endParaRPr lang="en-US" dirty="0" smtClean="0"/>
          </a:p>
        </p:txBody>
      </p:sp>
      <p:pic>
        <p:nvPicPr>
          <p:cNvPr id="43015"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6060554" y="2013586"/>
            <a:ext cx="2546294" cy="4519672"/>
          </a:xfrm>
          <a:prstGeom prst="rect">
            <a:avLst/>
          </a:prstGeom>
          <a:ln>
            <a:noFill/>
          </a:ln>
          <a:effectLst>
            <a:outerShdw blurRad="292100" dist="139700" dir="2700000" algn="tl" rotWithShape="0">
              <a:srgbClr val="333333">
                <a:alpha val="65000"/>
              </a:srgbClr>
            </a:outerShdw>
          </a:effectLst>
        </p:spPr>
      </p:pic>
      <p:sp>
        <p:nvSpPr>
          <p:cNvPr id="43016" name="Oval 8"/>
          <p:cNvSpPr>
            <a:spLocks noChangeArrowheads="1"/>
          </p:cNvSpPr>
          <p:nvPr/>
        </p:nvSpPr>
        <p:spPr bwMode="auto">
          <a:xfrm>
            <a:off x="5638800" y="3378200"/>
            <a:ext cx="2122487" cy="533400"/>
          </a:xfrm>
          <a:prstGeom prst="ellipse">
            <a:avLst/>
          </a:prstGeom>
          <a:noFill/>
          <a:ln w="38100">
            <a:solidFill>
              <a:srgbClr val="800000"/>
            </a:solidFill>
            <a:round/>
            <a:headEnd/>
            <a:tailEnd/>
          </a:ln>
        </p:spPr>
        <p:txBody>
          <a:bodyPr wrap="none" anchor="ctr"/>
          <a:lstStyle/>
          <a:p>
            <a:endParaRPr lang="en-US"/>
          </a:p>
        </p:txBody>
      </p:sp>
      <p:sp>
        <p:nvSpPr>
          <p:cNvPr id="43017" name="Text Box 9"/>
          <p:cNvSpPr txBox="1">
            <a:spLocks noChangeArrowheads="1"/>
          </p:cNvSpPr>
          <p:nvPr/>
        </p:nvSpPr>
        <p:spPr bwMode="auto">
          <a:xfrm>
            <a:off x="534987" y="6284754"/>
            <a:ext cx="3654425" cy="396875"/>
          </a:xfrm>
          <a:prstGeom prst="rect">
            <a:avLst/>
          </a:prstGeom>
          <a:noFill/>
          <a:ln w="9525">
            <a:noFill/>
            <a:miter lim="800000"/>
            <a:headEnd/>
            <a:tailEnd/>
          </a:ln>
        </p:spPr>
        <p:txBody>
          <a:bodyPr wrap="none">
            <a:spAutoFit/>
          </a:bodyPr>
          <a:lstStyle/>
          <a:p>
            <a:r>
              <a:rPr lang="en-US" sz="2000" dirty="0">
                <a:latin typeface="Times New Roman" pitchFamily="18" charset="0"/>
              </a:rPr>
              <a:t>See Handout for list of calculators</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483" y="3807105"/>
            <a:ext cx="4972050" cy="2305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3018" name="Oval 6"/>
          <p:cNvSpPr>
            <a:spLocks noChangeArrowheads="1"/>
          </p:cNvSpPr>
          <p:nvPr/>
        </p:nvSpPr>
        <p:spPr bwMode="auto">
          <a:xfrm>
            <a:off x="2362200" y="4038600"/>
            <a:ext cx="2362200" cy="609600"/>
          </a:xfrm>
          <a:prstGeom prst="ellipse">
            <a:avLst/>
          </a:prstGeom>
          <a:noFill/>
          <a:ln w="38100">
            <a:solidFill>
              <a:srgbClr val="800000"/>
            </a:solidFill>
            <a:round/>
            <a:headEnd/>
            <a:tailEnd/>
          </a:ln>
        </p:spPr>
        <p:txBody>
          <a:bodyPr wrap="none" anchor="ctr"/>
          <a:lstStyle/>
          <a:p>
            <a:endParaRPr lang="en-US"/>
          </a:p>
        </p:txBody>
      </p:sp>
      <p:cxnSp>
        <p:nvCxnSpPr>
          <p:cNvPr id="13" name="Straight Arrow Connector 12"/>
          <p:cNvCxnSpPr/>
          <p:nvPr/>
        </p:nvCxnSpPr>
        <p:spPr>
          <a:xfrm rot="10800000">
            <a:off x="7546975" y="3692805"/>
            <a:ext cx="533400" cy="228600"/>
          </a:xfrm>
          <a:prstGeom prst="straightConnector1">
            <a:avLst/>
          </a:prstGeom>
          <a:ln w="57150">
            <a:solidFill>
              <a:srgbClr val="800000"/>
            </a:solidFill>
            <a:tailEnd type="arrow"/>
          </a:ln>
        </p:spPr>
        <p:style>
          <a:lnRef idx="1">
            <a:schemeClr val="accent1"/>
          </a:lnRef>
          <a:fillRef idx="0">
            <a:schemeClr val="accent1"/>
          </a:fillRef>
          <a:effectRef idx="0">
            <a:schemeClr val="accent1"/>
          </a:effectRef>
          <a:fontRef idx="minor">
            <a:schemeClr val="tx1"/>
          </a:fontRef>
        </p:style>
      </p:cxn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59</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idx="4294967295"/>
          </p:nvPr>
        </p:nvSpPr>
        <p:spPr>
          <a:xfrm>
            <a:off x="0" y="1295400"/>
            <a:ext cx="8229600" cy="609600"/>
          </a:xfrm>
        </p:spPr>
        <p:txBody>
          <a:bodyPr/>
          <a:lstStyle/>
          <a:p>
            <a:r>
              <a:rPr lang="en-US" dirty="0" smtClean="0"/>
              <a:t>New Library Webpage  </a:t>
            </a:r>
          </a:p>
        </p:txBody>
      </p:sp>
      <p:sp>
        <p:nvSpPr>
          <p:cNvPr id="6" name="Rectangle 5"/>
          <p:cNvSpPr/>
          <p:nvPr/>
        </p:nvSpPr>
        <p:spPr>
          <a:xfrm>
            <a:off x="0" y="0"/>
            <a:ext cx="9144000" cy="6858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stretch>
            <a:fillRect/>
          </a:stretch>
        </p:blipFill>
        <p:spPr>
          <a:xfrm>
            <a:off x="897731" y="177852"/>
            <a:ext cx="7331869" cy="6680148"/>
          </a:xfrm>
          <a:prstGeom prst="rect">
            <a:avLst/>
          </a:prstGeom>
          <a:ln>
            <a:noFill/>
          </a:ln>
          <a:effectLst>
            <a:outerShdw blurRad="292100" dist="139700" dir="2700000" algn="tl" rotWithShape="0">
              <a:srgbClr val="333333">
                <a:alpha val="65000"/>
              </a:srgbClr>
            </a:outerShdw>
          </a:effectLst>
        </p:spPr>
      </p:pic>
      <p:sp>
        <p:nvSpPr>
          <p:cNvPr id="36867" name="Date Placeholder 2"/>
          <p:cNvSpPr>
            <a:spLocks noGrp="1"/>
          </p:cNvSpPr>
          <p:nvPr>
            <p:ph type="dt" sz="half"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mtClean="0"/>
              <a:t>2016</a:t>
            </a:r>
          </a:p>
        </p:txBody>
      </p:sp>
      <p:sp>
        <p:nvSpPr>
          <p:cNvPr id="3" name="Oval 2"/>
          <p:cNvSpPr/>
          <p:nvPr/>
        </p:nvSpPr>
        <p:spPr>
          <a:xfrm>
            <a:off x="3702917" y="4476305"/>
            <a:ext cx="1981200" cy="2514600"/>
          </a:xfrm>
          <a:prstGeom prst="ellipse">
            <a:avLst/>
          </a:prstGeom>
          <a:noFill/>
          <a:ln w="38100">
            <a:solidFill>
              <a:srgbClr val="33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486400" y="782447"/>
            <a:ext cx="1676400" cy="685800"/>
          </a:xfrm>
          <a:prstGeom prst="ellipse">
            <a:avLst/>
          </a:prstGeom>
          <a:noFill/>
          <a:ln w="38100">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6"/>
          <p:cNvSpPr>
            <a:spLocks noGrp="1"/>
          </p:cNvSpPr>
          <p:nvPr>
            <p:ph type="sldNum" sz="quarter" idx="12"/>
          </p:nvPr>
        </p:nvSpPr>
        <p:spPr/>
        <p:txBody>
          <a:bodyPr/>
          <a:lstStyle/>
          <a:p>
            <a:pPr>
              <a:defRPr/>
            </a:pPr>
            <a:fld id="{993146F0-AD31-4B08-A3D6-25DB5878EA6A}" type="slidenum">
              <a:rPr lang="en-US" smtClean="0"/>
              <a:pPr>
                <a:defRPr/>
              </a:pPr>
              <a:t>6</a:t>
            </a:fld>
            <a:endParaRPr lang="en-US"/>
          </a:p>
        </p:txBody>
      </p:sp>
    </p:spTree>
    <p:extLst>
      <p:ext uri="{BB962C8B-B14F-4D97-AF65-F5344CB8AC3E}">
        <p14:creationId xmlns:p14="http://schemas.microsoft.com/office/powerpoint/2010/main" val="24626162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 y="1066800"/>
            <a:ext cx="8229600" cy="609600"/>
          </a:xfrm>
        </p:spPr>
        <p:txBody>
          <a:bodyPr/>
          <a:lstStyle/>
          <a:p>
            <a:pPr eaLnBrk="1" hangingPunct="1">
              <a:defRPr/>
            </a:pPr>
            <a:r>
              <a:rPr lang="en-US" dirty="0" smtClean="0"/>
              <a:t>Using EE+ Rules &amp; Calculators</a:t>
            </a:r>
          </a:p>
        </p:txBody>
      </p:sp>
      <p:sp>
        <p:nvSpPr>
          <p:cNvPr id="44035" name="Rectangle 7"/>
          <p:cNvSpPr>
            <a:spLocks noGrp="1" noChangeArrowheads="1"/>
          </p:cNvSpPr>
          <p:nvPr>
            <p:ph sz="half" idx="1"/>
          </p:nvPr>
        </p:nvSpPr>
        <p:spPr>
          <a:xfrm>
            <a:off x="381000" y="2133600"/>
            <a:ext cx="4038600" cy="4525963"/>
          </a:xfrm>
        </p:spPr>
        <p:txBody>
          <a:bodyPr/>
          <a:lstStyle/>
          <a:p>
            <a:pPr eaLnBrk="1" hangingPunct="1"/>
            <a:r>
              <a:rPr lang="en-US" b="0" dirty="0" smtClean="0"/>
              <a:t>Several ways to locate calculators</a:t>
            </a:r>
          </a:p>
          <a:p>
            <a:pPr marL="914400" lvl="1" indent="-457200" eaLnBrk="1" hangingPunct="1">
              <a:buFont typeface="Times New Roman" pitchFamily="18" charset="0"/>
              <a:buAutoNum type="arabicPeriod"/>
            </a:pPr>
            <a:r>
              <a:rPr lang="en-US" b="0" dirty="0" smtClean="0"/>
              <a:t>Look up a disease and expand section needed (</a:t>
            </a:r>
            <a:r>
              <a:rPr lang="en-US" b="0" dirty="0" err="1" smtClean="0"/>
              <a:t>Dx</a:t>
            </a:r>
            <a:r>
              <a:rPr lang="en-US" b="0" dirty="0" smtClean="0"/>
              <a:t>, </a:t>
            </a:r>
            <a:r>
              <a:rPr lang="en-US" b="0" dirty="0" err="1" smtClean="0"/>
              <a:t>Tx</a:t>
            </a:r>
            <a:r>
              <a:rPr lang="en-US" b="0" dirty="0" smtClean="0"/>
              <a:t>, etc.) and refine by type of resource</a:t>
            </a:r>
          </a:p>
          <a:p>
            <a:pPr marL="914400" lvl="1" indent="-457200" eaLnBrk="1" hangingPunct="1">
              <a:buFont typeface="Times New Roman" pitchFamily="18" charset="0"/>
              <a:buAutoNum type="arabicPeriod"/>
            </a:pPr>
            <a:r>
              <a:rPr lang="en-US" b="0" dirty="0" smtClean="0"/>
              <a:t>Browse by Resource and select Clinical Rules and Calculators, then drill down to disease</a:t>
            </a:r>
          </a:p>
        </p:txBody>
      </p:sp>
      <p:pic>
        <p:nvPicPr>
          <p:cNvPr id="44038" name="Content Placeholder 2"/>
          <p:cNvPicPr>
            <a:picLocks noGrp="1" noChangeAspect="1"/>
          </p:cNvPicPr>
          <p:nvPr>
            <p:ph sz="half" idx="2"/>
          </p:nvPr>
        </p:nvPicPr>
        <p:blipFill>
          <a:blip r:embed="rId3" cstate="print"/>
          <a:srcRect/>
          <a:stretch>
            <a:fillRect/>
          </a:stretch>
        </p:blipFill>
        <p:spPr>
          <a:xfrm>
            <a:off x="5562600" y="1828800"/>
            <a:ext cx="3017838" cy="4525963"/>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7086600" y="3276600"/>
            <a:ext cx="990600" cy="152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1858BF79-9B9F-482A-AD06-9FB52B72BF86}" type="slidenum">
              <a:rPr lang="en-US" smtClean="0"/>
              <a:pPr>
                <a:defRPr/>
              </a:pPr>
              <a:t>60</a:t>
            </a:fld>
            <a:endParaRPr lang="en-US"/>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defRPr/>
            </a:pPr>
            <a:r>
              <a:rPr lang="en-US" sz="3600" dirty="0" smtClean="0"/>
              <a:t>EE+ Decision Support Tools</a:t>
            </a:r>
          </a:p>
        </p:txBody>
      </p:sp>
      <p:sp>
        <p:nvSpPr>
          <p:cNvPr id="45059" name="Rectangle 8"/>
          <p:cNvSpPr>
            <a:spLocks noGrp="1" noChangeArrowheads="1"/>
          </p:cNvSpPr>
          <p:nvPr>
            <p:ph idx="1"/>
          </p:nvPr>
        </p:nvSpPr>
        <p:spPr/>
        <p:txBody>
          <a:bodyPr/>
          <a:lstStyle/>
          <a:p>
            <a:pPr eaLnBrk="1" hangingPunct="1"/>
            <a:r>
              <a:rPr lang="en-US" smtClean="0"/>
              <a:t>Some medical equations</a:t>
            </a:r>
          </a:p>
          <a:p>
            <a:pPr eaLnBrk="1" hangingPunct="1"/>
            <a:r>
              <a:rPr lang="en-US" smtClean="0"/>
              <a:t>Estimate the likelihood of a diagnosis</a:t>
            </a:r>
          </a:p>
          <a:p>
            <a:pPr eaLnBrk="1" hangingPunct="1"/>
            <a:r>
              <a:rPr lang="en-US" smtClean="0"/>
              <a:t>Calculate risk for disease </a:t>
            </a:r>
          </a:p>
          <a:p>
            <a:pPr eaLnBrk="1" hangingPunct="1"/>
            <a:r>
              <a:rPr lang="en-US" smtClean="0"/>
              <a:t>Estimate a prognosis</a:t>
            </a:r>
          </a:p>
          <a:p>
            <a:pPr eaLnBrk="1" hangingPunct="1"/>
            <a:r>
              <a:rPr lang="en-US" smtClean="0"/>
              <a:t>Determine actions</a:t>
            </a:r>
          </a:p>
        </p:txBody>
      </p:sp>
      <p:sp>
        <p:nvSpPr>
          <p:cNvPr id="45062" name="Rectangle 4"/>
          <p:cNvSpPr>
            <a:spLocks noChangeArrowheads="1"/>
          </p:cNvSpPr>
          <p:nvPr/>
        </p:nvSpPr>
        <p:spPr bwMode="auto">
          <a:xfrm>
            <a:off x="762000" y="1371600"/>
            <a:ext cx="3810000" cy="4114800"/>
          </a:xfrm>
          <a:prstGeom prst="rect">
            <a:avLst/>
          </a:prstGeom>
          <a:noFill/>
          <a:ln w="9525">
            <a:noFill/>
            <a:miter lim="800000"/>
            <a:headEnd/>
            <a:tailEnd/>
          </a:ln>
        </p:spPr>
        <p:txBody>
          <a:bodyPr/>
          <a:lstStyle/>
          <a:p>
            <a:pPr marL="342900" indent="-342900">
              <a:spcBef>
                <a:spcPct val="20000"/>
              </a:spcBef>
              <a:buFont typeface="Wingdings" pitchFamily="2" charset="2"/>
              <a:buNone/>
            </a:pPr>
            <a:endParaRPr lang="en-US" sz="3200">
              <a:latin typeface="Times New Roman" pitchFamily="18" charset="0"/>
            </a:endParaRP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4" name="Slide Number Placeholder 3"/>
          <p:cNvSpPr>
            <a:spLocks noGrp="1"/>
          </p:cNvSpPr>
          <p:nvPr>
            <p:ph type="sldNum" sz="quarter" idx="12"/>
          </p:nvPr>
        </p:nvSpPr>
        <p:spPr/>
        <p:txBody>
          <a:bodyPr/>
          <a:lstStyle/>
          <a:p>
            <a:pPr>
              <a:defRPr/>
            </a:pPr>
            <a:fld id="{EA08043D-284B-4688-9F63-BC1C9EB74BCD}" type="slidenum">
              <a:rPr lang="en-US" smtClean="0"/>
              <a:pPr>
                <a:defRPr/>
              </a:pPr>
              <a:t>61</a:t>
            </a:fld>
            <a:endParaRPr lang="en-US"/>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46082" name="Content Placeholder 2"/>
          <p:cNvSpPr>
            <a:spLocks noGrp="1"/>
          </p:cNvSpPr>
          <p:nvPr>
            <p:ph idx="1"/>
          </p:nvPr>
        </p:nvSpPr>
        <p:spPr/>
        <p:txBody>
          <a:bodyPr/>
          <a:lstStyle/>
          <a:p>
            <a:pPr eaLnBrk="1" hangingPunct="1"/>
            <a:r>
              <a:rPr lang="en-US" dirty="0" smtClean="0"/>
              <a:t>In the ER a 19 </a:t>
            </a:r>
            <a:r>
              <a:rPr lang="en-US" dirty="0" err="1" smtClean="0"/>
              <a:t>y.o</a:t>
            </a:r>
            <a:r>
              <a:rPr lang="en-US" dirty="0" smtClean="0"/>
              <a:t>. MVA patient is semiconscious.  He opens eyes to pain only, mutters nonsensical sounds intermittently, and localizes extremity movements to painful stimuli.  What is his Glasgow Coma Scale score?</a:t>
            </a:r>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62</a:t>
            </a:fld>
            <a:endParaRPr lang="en-US"/>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solidFill>
            <a:srgbClr val="800000"/>
          </a:solidFill>
        </p:spPr>
        <p:txBody>
          <a:bodyPr/>
          <a:lstStyle/>
          <a:p>
            <a:pPr eaLnBrk="1" hangingPunct="1">
              <a:defRPr/>
            </a:pPr>
            <a:r>
              <a:rPr lang="en-US">
                <a:solidFill>
                  <a:schemeClr val="bg1"/>
                </a:solidFill>
                <a:effectLst>
                  <a:outerShdw blurRad="38100" dist="38100" dir="2700000" algn="tl">
                    <a:srgbClr val="000000"/>
                  </a:outerShdw>
                </a:effectLst>
              </a:rPr>
              <a:t>Exercises for Practice</a:t>
            </a:r>
          </a:p>
        </p:txBody>
      </p:sp>
      <p:sp>
        <p:nvSpPr>
          <p:cNvPr id="46082" name="Content Placeholder 2"/>
          <p:cNvSpPr>
            <a:spLocks noGrp="1"/>
          </p:cNvSpPr>
          <p:nvPr>
            <p:ph idx="1"/>
          </p:nvPr>
        </p:nvSpPr>
        <p:spPr/>
        <p:txBody>
          <a:bodyPr/>
          <a:lstStyle/>
          <a:p>
            <a:r>
              <a:rPr lang="en-US" dirty="0" smtClean="0"/>
              <a:t>According </a:t>
            </a:r>
            <a:r>
              <a:rPr lang="en-US" dirty="0"/>
              <a:t>to the </a:t>
            </a:r>
            <a:r>
              <a:rPr lang="en-US" dirty="0" smtClean="0"/>
              <a:t>EE+ </a:t>
            </a:r>
            <a:r>
              <a:rPr lang="en-US" b="1" dirty="0"/>
              <a:t>Screening: cardiac risk profile (Framingham data) tool</a:t>
            </a:r>
            <a:r>
              <a:rPr lang="en-US" dirty="0"/>
              <a:t>, what is the Framingham 10 year risk of Miocardial Infarction (MI) for a 64 </a:t>
            </a:r>
            <a:r>
              <a:rPr lang="en-US" dirty="0" err="1"/>
              <a:t>yr</a:t>
            </a:r>
            <a:r>
              <a:rPr lang="en-US" dirty="0"/>
              <a:t> old man with the following cardiac risk factors:  </a:t>
            </a:r>
          </a:p>
          <a:p>
            <a:r>
              <a:rPr lang="en-US" dirty="0"/>
              <a:t>BP 126/86, Total Chol 188, LDL 111, HDL 42, Smoking? Yes, Diabetic? Yes</a:t>
            </a:r>
          </a:p>
          <a:p>
            <a:pPr eaLnBrk="1" hangingPunct="1"/>
            <a:endParaRPr lang="en-US" dirty="0" smtClean="0"/>
          </a:p>
        </p:txBody>
      </p:sp>
      <p:sp>
        <p:nvSpPr>
          <p:cNvPr id="2" name="Date Placeholder 1"/>
          <p:cNvSpPr>
            <a:spLocks noGrp="1"/>
          </p:cNvSpPr>
          <p:nvPr>
            <p:ph type="dt" sz="half" idx="10"/>
          </p:nvPr>
        </p:nvSpPr>
        <p:spPr/>
        <p:txBody>
          <a:bodyPr/>
          <a:lstStyle/>
          <a:p>
            <a:pPr>
              <a:defRPr/>
            </a:pPr>
            <a:r>
              <a:rPr lang="en-US" smtClean="0"/>
              <a:t>2016</a:t>
            </a:r>
            <a:endParaRPr lang="en-US"/>
          </a:p>
        </p:txBody>
      </p:sp>
      <p:sp>
        <p:nvSpPr>
          <p:cNvPr id="3" name="Slide Number Placeholder 2"/>
          <p:cNvSpPr>
            <a:spLocks noGrp="1"/>
          </p:cNvSpPr>
          <p:nvPr>
            <p:ph type="sldNum" sz="quarter" idx="12"/>
          </p:nvPr>
        </p:nvSpPr>
        <p:spPr/>
        <p:txBody>
          <a:bodyPr/>
          <a:lstStyle/>
          <a:p>
            <a:pPr>
              <a:defRPr/>
            </a:pPr>
            <a:fld id="{EA08043D-284B-4688-9F63-BC1C9EB74BCD}" type="slidenum">
              <a:rPr lang="en-US" smtClean="0"/>
              <a:pPr>
                <a:defRPr/>
              </a:pPr>
              <a:t>63</a:t>
            </a:fld>
            <a:endParaRPr lang="en-US"/>
          </a:p>
        </p:txBody>
      </p:sp>
    </p:spTree>
    <p:extLst>
      <p:ext uri="{BB962C8B-B14F-4D97-AF65-F5344CB8AC3E}">
        <p14:creationId xmlns:p14="http://schemas.microsoft.com/office/powerpoint/2010/main" val="255216639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Pediatric Care Online</a:t>
            </a:r>
            <a:endParaRPr lang="en-US" dirty="0"/>
          </a:p>
        </p:txBody>
      </p:sp>
      <p:sp>
        <p:nvSpPr>
          <p:cNvPr id="4" name="Text Placeholder 3"/>
          <p:cNvSpPr>
            <a:spLocks noGrp="1"/>
          </p:cNvSpPr>
          <p:nvPr>
            <p:ph type="body" idx="1"/>
          </p:nvPr>
        </p:nvSpPr>
        <p:spPr>
          <a:xfrm>
            <a:off x="722313" y="3124200"/>
            <a:ext cx="7772400" cy="1500187"/>
          </a:xfrm>
        </p:spPr>
        <p:txBody>
          <a:bodyPr/>
          <a:lstStyle/>
          <a:p>
            <a:pPr algn="r"/>
            <a:r>
              <a:rPr lang="en-US" dirty="0" smtClean="0"/>
              <a:t>*Online Only</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33022177"/>
              </p:ext>
            </p:extLst>
          </p:nvPr>
        </p:nvGraphicFramePr>
        <p:xfrm>
          <a:off x="4876800" y="1447800"/>
          <a:ext cx="3733800" cy="2790825"/>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99B89E4D-AF56-48DE-A701-EC4287B776C9}" type="slidenum">
              <a:rPr lang="en-US" smtClean="0"/>
              <a:pPr>
                <a:defRPr/>
              </a:pPr>
              <a:t>64</a:t>
            </a:fld>
            <a:endParaRPr lang="en-US"/>
          </a:p>
        </p:txBody>
      </p:sp>
    </p:spTree>
    <p:extLst>
      <p:ext uri="{BB962C8B-B14F-4D97-AF65-F5344CB8AC3E}">
        <p14:creationId xmlns:p14="http://schemas.microsoft.com/office/powerpoint/2010/main" val="3908828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Pediatric Care On-line</a:t>
            </a:r>
            <a:endParaRPr lang="en-US" dirty="0"/>
          </a:p>
        </p:txBody>
      </p:sp>
      <p:pic>
        <p:nvPicPr>
          <p:cNvPr id="8" name="Content Placeholder 7"/>
          <p:cNvPicPr>
            <a:picLocks noGrp="1" noChangeAspect="1"/>
          </p:cNvPicPr>
          <p:nvPr>
            <p:ph sz="half" idx="4294967295"/>
          </p:nvPr>
        </p:nvPicPr>
        <p:blipFill>
          <a:blip r:embed="rId3"/>
          <a:stretch>
            <a:fillRect/>
          </a:stretch>
        </p:blipFill>
        <p:spPr>
          <a:xfrm>
            <a:off x="6245312" y="2057400"/>
            <a:ext cx="2660650" cy="4606925"/>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4"/>
          <a:stretch>
            <a:fillRect/>
          </a:stretch>
        </p:blipFill>
        <p:spPr>
          <a:xfrm>
            <a:off x="457200" y="2209800"/>
            <a:ext cx="5529850" cy="3886200"/>
          </a:xfrm>
          <a:prstGeom prst="rect">
            <a:avLst/>
          </a:prstGeom>
          <a:ln>
            <a:noFill/>
          </a:ln>
          <a:effectLst>
            <a:outerShdw blurRad="292100" dist="139700" dir="2700000" algn="tl" rotWithShape="0">
              <a:srgbClr val="333333">
                <a:alpha val="65000"/>
              </a:srgbClr>
            </a:outerShdw>
          </a:effectLst>
        </p:spPr>
      </p:pic>
      <p:cxnSp>
        <p:nvCxnSpPr>
          <p:cNvPr id="7" name="Straight Connector 6"/>
          <p:cNvCxnSpPr/>
          <p:nvPr/>
        </p:nvCxnSpPr>
        <p:spPr>
          <a:xfrm>
            <a:off x="1295400" y="3352800"/>
            <a:ext cx="144780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1D215A79-9CA0-4D6C-90F5-24EFADD66CAD}" type="slidenum">
              <a:rPr lang="en-US" smtClean="0"/>
              <a:pPr>
                <a:defRPr/>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smtClean="0"/>
              <a:t>Using Mobile Resources with Patients</a:t>
            </a:r>
            <a:endParaRPr lang="en-US" sz="4000" dirty="0"/>
          </a:p>
        </p:txBody>
      </p:sp>
      <p:sp>
        <p:nvSpPr>
          <p:cNvPr id="3" name="Content Placeholder 2"/>
          <p:cNvSpPr>
            <a:spLocks noGrp="1"/>
          </p:cNvSpPr>
          <p:nvPr>
            <p:ph idx="1"/>
          </p:nvPr>
        </p:nvSpPr>
        <p:spPr/>
        <p:txBody>
          <a:bodyPr/>
          <a:lstStyle/>
          <a:p>
            <a:r>
              <a:rPr lang="en-US" dirty="0" smtClean="0"/>
              <a:t>Patients think you are texting or taking photos</a:t>
            </a:r>
          </a:p>
          <a:p>
            <a:r>
              <a:rPr lang="en-US" dirty="0" smtClean="0"/>
              <a:t>Reassure patient you are not</a:t>
            </a:r>
          </a:p>
          <a:p>
            <a:r>
              <a:rPr lang="en-US" dirty="0" smtClean="0"/>
              <a:t>Tell the patient what you are doing (looking up patient’s medications, interactions…)</a:t>
            </a:r>
          </a:p>
          <a:p>
            <a:r>
              <a:rPr lang="en-US" dirty="0" smtClean="0"/>
              <a:t>Share information found</a:t>
            </a:r>
          </a:p>
          <a:p>
            <a:r>
              <a:rPr lang="en-US" dirty="0" smtClean="0"/>
              <a:t>Maintain eye contact with patient as much as possible</a:t>
            </a:r>
            <a:endParaRPr lang="en-US" dirty="0"/>
          </a:p>
        </p:txBody>
      </p:sp>
      <p:sp>
        <p:nvSpPr>
          <p:cNvPr id="4" name="TextBox 3"/>
          <p:cNvSpPr txBox="1"/>
          <p:nvPr/>
        </p:nvSpPr>
        <p:spPr>
          <a:xfrm>
            <a:off x="1376253" y="6101339"/>
            <a:ext cx="6455613" cy="369332"/>
          </a:xfrm>
          <a:prstGeom prst="rect">
            <a:avLst/>
          </a:prstGeom>
          <a:noFill/>
        </p:spPr>
        <p:txBody>
          <a:bodyPr wrap="none" rtlCol="0">
            <a:spAutoFit/>
          </a:bodyPr>
          <a:lstStyle/>
          <a:p>
            <a:r>
              <a:rPr lang="en-US" dirty="0" smtClean="0"/>
              <a:t>Message given to students on using technology with patients.</a:t>
            </a:r>
            <a:endParaRPr lang="en-US" dirty="0"/>
          </a:p>
        </p:txBody>
      </p:sp>
      <p:sp>
        <p:nvSpPr>
          <p:cNvPr id="5" name="Date Placeholder 4"/>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EA08043D-284B-4688-9F63-BC1C9EB74BCD}" type="slidenum">
              <a:rPr lang="en-US" smtClean="0"/>
              <a:pPr>
                <a:defRPr/>
              </a:pPr>
              <a:t>66</a:t>
            </a:fld>
            <a:endParaRPr lang="en-US"/>
          </a:p>
        </p:txBody>
      </p:sp>
    </p:spTree>
    <p:extLst>
      <p:ext uri="{BB962C8B-B14F-4D97-AF65-F5344CB8AC3E}">
        <p14:creationId xmlns:p14="http://schemas.microsoft.com/office/powerpoint/2010/main" val="341610747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Getting the CoM Apps</a:t>
            </a:r>
            <a:endParaRPr lang="en-US" dirty="0"/>
          </a:p>
        </p:txBody>
      </p:sp>
      <p:sp>
        <p:nvSpPr>
          <p:cNvPr id="3" name="Content Placeholder 2"/>
          <p:cNvSpPr>
            <a:spLocks noGrp="1"/>
          </p:cNvSpPr>
          <p:nvPr>
            <p:ph idx="1"/>
          </p:nvPr>
        </p:nvSpPr>
        <p:spPr/>
        <p:txBody>
          <a:bodyPr/>
          <a:lstStyle/>
          <a:p>
            <a:r>
              <a:rPr lang="en-US" dirty="0" smtClean="0"/>
              <a:t>On the Library page &gt; Mobile Resources</a:t>
            </a:r>
          </a:p>
          <a:p>
            <a:endParaRPr lang="en-US" dirty="0"/>
          </a:p>
        </p:txBody>
      </p:sp>
      <p:pic>
        <p:nvPicPr>
          <p:cNvPr id="4" name="Picture 3"/>
          <p:cNvPicPr>
            <a:picLocks noChangeAspect="1"/>
          </p:cNvPicPr>
          <p:nvPr/>
        </p:nvPicPr>
        <p:blipFill>
          <a:blip r:embed="rId2"/>
          <a:stretch>
            <a:fillRect/>
          </a:stretch>
        </p:blipFill>
        <p:spPr>
          <a:xfrm>
            <a:off x="304800" y="3314724"/>
            <a:ext cx="2108871" cy="2895600"/>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rotWithShape="1">
          <a:blip r:embed="rId3"/>
          <a:srcRect b="33647"/>
          <a:stretch/>
        </p:blipFill>
        <p:spPr>
          <a:xfrm>
            <a:off x="2971800" y="2743201"/>
            <a:ext cx="5619750" cy="4038600"/>
          </a:xfrm>
          <a:prstGeom prst="rect">
            <a:avLst/>
          </a:prstGeom>
          <a:ln>
            <a:noFill/>
          </a:ln>
          <a:effectLst>
            <a:outerShdw blurRad="292100" dist="139700" dir="2700000" algn="tl" rotWithShape="0">
              <a:srgbClr val="333333">
                <a:alpha val="65000"/>
              </a:srgbClr>
            </a:outerShdw>
          </a:effectLst>
        </p:spPr>
      </p:pic>
      <p:cxnSp>
        <p:nvCxnSpPr>
          <p:cNvPr id="7" name="Straight Arrow Connector 6"/>
          <p:cNvCxnSpPr/>
          <p:nvPr/>
        </p:nvCxnSpPr>
        <p:spPr>
          <a:xfrm flipH="1">
            <a:off x="1828800" y="4191000"/>
            <a:ext cx="762000" cy="685800"/>
          </a:xfrm>
          <a:prstGeom prst="straightConnector1">
            <a:avLst/>
          </a:prstGeom>
          <a:ln w="76200">
            <a:solidFill>
              <a:schemeClr val="accent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 name="Date Placeholder 5"/>
          <p:cNvSpPr>
            <a:spLocks noGrp="1"/>
          </p:cNvSpPr>
          <p:nvPr>
            <p:ph type="dt" sz="half" idx="10"/>
          </p:nvPr>
        </p:nvSpPr>
        <p:spPr/>
        <p:txBody>
          <a:bodyPr/>
          <a:lstStyle/>
          <a:p>
            <a:pPr>
              <a:defRPr/>
            </a:pPr>
            <a:r>
              <a:rPr lang="en-US" smtClean="0"/>
              <a:t>2016</a:t>
            </a:r>
            <a:endParaRPr lang="en-US"/>
          </a:p>
        </p:txBody>
      </p:sp>
      <p:sp>
        <p:nvSpPr>
          <p:cNvPr id="9" name="Slide Number Placeholder 8"/>
          <p:cNvSpPr>
            <a:spLocks noGrp="1"/>
          </p:cNvSpPr>
          <p:nvPr>
            <p:ph type="sldNum" sz="quarter" idx="12"/>
          </p:nvPr>
        </p:nvSpPr>
        <p:spPr/>
        <p:txBody>
          <a:bodyPr/>
          <a:lstStyle/>
          <a:p>
            <a:pPr>
              <a:defRPr/>
            </a:pPr>
            <a:fld id="{EA08043D-284B-4688-9F63-BC1C9EB74BCD}" type="slidenum">
              <a:rPr lang="en-US" smtClean="0"/>
              <a:pPr>
                <a:defRPr/>
              </a:pPr>
              <a:t>67</a:t>
            </a:fld>
            <a:endParaRPr lang="en-US"/>
          </a:p>
        </p:txBody>
      </p:sp>
    </p:spTree>
    <p:extLst>
      <p:ext uri="{BB962C8B-B14F-4D97-AF65-F5344CB8AC3E}">
        <p14:creationId xmlns:p14="http://schemas.microsoft.com/office/powerpoint/2010/main" val="290101359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Free Decision Support Apps</a:t>
            </a:r>
            <a:endParaRPr lang="en-US" dirty="0"/>
          </a:p>
        </p:txBody>
      </p:sp>
      <p:sp>
        <p:nvSpPr>
          <p:cNvPr id="4" name="Content Placeholder 3"/>
          <p:cNvSpPr>
            <a:spLocks noGrp="1"/>
          </p:cNvSpPr>
          <p:nvPr>
            <p:ph idx="1"/>
          </p:nvPr>
        </p:nvSpPr>
        <p:spPr/>
        <p:txBody>
          <a:bodyPr/>
          <a:lstStyle/>
          <a:p>
            <a:endParaRPr lang="en-US" dirty="0" smtClean="0"/>
          </a:p>
          <a:p>
            <a:endParaRPr lang="en-US" dirty="0"/>
          </a:p>
        </p:txBody>
      </p:sp>
      <p:pic>
        <p:nvPicPr>
          <p:cNvPr id="5" name="Picture 4"/>
          <p:cNvPicPr>
            <a:picLocks noChangeAspect="1"/>
          </p:cNvPicPr>
          <p:nvPr/>
        </p:nvPicPr>
        <p:blipFill>
          <a:blip r:embed="rId3"/>
          <a:stretch>
            <a:fillRect/>
          </a:stretch>
        </p:blipFill>
        <p:spPr>
          <a:xfrm>
            <a:off x="2990992" y="2209800"/>
            <a:ext cx="5667375" cy="525780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304800" y="2221173"/>
            <a:ext cx="2438400" cy="2382191"/>
          </a:xfrm>
          <a:prstGeom prst="rect">
            <a:avLst/>
          </a:prstGeom>
          <a:noFill/>
        </p:spPr>
        <p:txBody>
          <a:bodyPr wrap="square" rtlCol="0">
            <a:spAutoFit/>
          </a:bodyPr>
          <a:lstStyle/>
          <a:p>
            <a:pPr marL="342900" indent="-342900">
              <a:spcBef>
                <a:spcPct val="20000"/>
              </a:spcBef>
              <a:buFont typeface="Arial" charset="0"/>
              <a:buChar char="•"/>
            </a:pPr>
            <a:r>
              <a:rPr lang="en-US" sz="2400" dirty="0">
                <a:latin typeface="+mn-lt"/>
                <a:cs typeface="+mn-cs"/>
              </a:rPr>
              <a:t>On Mobile Resources Site</a:t>
            </a:r>
          </a:p>
          <a:p>
            <a:pPr marL="342900" indent="-342900">
              <a:spcBef>
                <a:spcPct val="20000"/>
              </a:spcBef>
              <a:buFont typeface="Arial" charset="0"/>
              <a:buChar char="•"/>
            </a:pPr>
            <a:r>
              <a:rPr lang="en-US" sz="2400" dirty="0">
                <a:latin typeface="+mn-lt"/>
                <a:cs typeface="+mn-cs"/>
              </a:rPr>
              <a:t>List of Free Apps recommended by our faculty</a:t>
            </a:r>
          </a:p>
        </p:txBody>
      </p:sp>
      <p:sp>
        <p:nvSpPr>
          <p:cNvPr id="3" name="Date Placeholder 2"/>
          <p:cNvSpPr>
            <a:spLocks noGrp="1"/>
          </p:cNvSpPr>
          <p:nvPr>
            <p:ph type="dt" sz="half" idx="10"/>
          </p:nvPr>
        </p:nvSpPr>
        <p:spPr/>
        <p:txBody>
          <a:bodyPr/>
          <a:lstStyle/>
          <a:p>
            <a:pPr>
              <a:defRPr/>
            </a:pPr>
            <a:r>
              <a:rPr lang="en-US" smtClean="0"/>
              <a:t>2016</a:t>
            </a:r>
            <a:endParaRPr lang="en-US"/>
          </a:p>
        </p:txBody>
      </p:sp>
      <p:sp>
        <p:nvSpPr>
          <p:cNvPr id="8" name="Slide Number Placeholder 7"/>
          <p:cNvSpPr>
            <a:spLocks noGrp="1"/>
          </p:cNvSpPr>
          <p:nvPr>
            <p:ph type="sldNum" sz="quarter" idx="12"/>
          </p:nvPr>
        </p:nvSpPr>
        <p:spPr/>
        <p:txBody>
          <a:bodyPr/>
          <a:lstStyle/>
          <a:p>
            <a:pPr>
              <a:defRPr/>
            </a:pPr>
            <a:fld id="{EA08043D-284B-4688-9F63-BC1C9EB74BCD}" type="slidenum">
              <a:rPr lang="en-US" smtClean="0"/>
              <a:pPr>
                <a:defRPr/>
              </a:pPr>
              <a:t>68</a:t>
            </a:fld>
            <a:endParaRPr lang="en-US"/>
          </a:p>
        </p:txBody>
      </p:sp>
    </p:spTree>
    <p:extLst>
      <p:ext uri="{BB962C8B-B14F-4D97-AF65-F5344CB8AC3E}">
        <p14:creationId xmlns:p14="http://schemas.microsoft.com/office/powerpoint/2010/main" val="24981459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lstStyle/>
          <a:p>
            <a:pPr eaLnBrk="1" hangingPunct="1">
              <a:defRPr/>
            </a:pPr>
            <a:r>
              <a:rPr lang="en-US" dirty="0" smtClean="0"/>
              <a:t>In Summary</a:t>
            </a:r>
          </a:p>
        </p:txBody>
      </p:sp>
      <p:sp>
        <p:nvSpPr>
          <p:cNvPr id="3" name="Content Placeholder 2"/>
          <p:cNvSpPr>
            <a:spLocks noGrp="1"/>
          </p:cNvSpPr>
          <p:nvPr>
            <p:ph idx="1"/>
          </p:nvPr>
        </p:nvSpPr>
        <p:spPr/>
        <p:txBody>
          <a:bodyPr/>
          <a:lstStyle/>
          <a:p>
            <a:r>
              <a:rPr lang="en-US" dirty="0" smtClean="0"/>
              <a:t>Great resources for decision support are available to you</a:t>
            </a:r>
          </a:p>
          <a:p>
            <a:r>
              <a:rPr lang="en-US" dirty="0" smtClean="0"/>
              <a:t>Help teach students to use them by modelling their use</a:t>
            </a:r>
          </a:p>
          <a:p>
            <a:r>
              <a:rPr lang="en-US" dirty="0" smtClean="0"/>
              <a:t>Involve student in decision making process</a:t>
            </a:r>
          </a:p>
          <a:p>
            <a:r>
              <a:rPr lang="en-US" dirty="0" smtClean="0"/>
              <a:t>Always adding new resources</a:t>
            </a:r>
            <a:endParaRPr lang="en-US" dirty="0"/>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EA08043D-284B-4688-9F63-BC1C9EB74BCD}" type="slidenum">
              <a:rPr lang="en-US" smtClean="0"/>
              <a:pPr>
                <a:defRPr/>
              </a:pPr>
              <a:t>69</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POC Decision Support Tools</a:t>
            </a:r>
            <a:endParaRPr lang="en-US" dirty="0"/>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pPr>
              <a:defRPr/>
            </a:pPr>
            <a:r>
              <a:rPr lang="en-US" smtClean="0"/>
              <a:t>2016</a:t>
            </a:r>
            <a:endParaRPr lang="en-US"/>
          </a:p>
        </p:txBody>
      </p:sp>
      <p:sp>
        <p:nvSpPr>
          <p:cNvPr id="7" name="Slide Number Placeholder 6"/>
          <p:cNvSpPr>
            <a:spLocks noGrp="1"/>
          </p:cNvSpPr>
          <p:nvPr>
            <p:ph type="sldNum" sz="quarter" idx="12"/>
          </p:nvPr>
        </p:nvSpPr>
        <p:spPr/>
        <p:txBody>
          <a:bodyPr/>
          <a:lstStyle/>
          <a:p>
            <a:pPr>
              <a:defRPr/>
            </a:pPr>
            <a:fld id="{EA08043D-284B-4688-9F63-BC1C9EB74BCD}" type="slidenum">
              <a:rPr lang="en-US" smtClean="0"/>
              <a:pPr>
                <a:defRPr/>
              </a:pPr>
              <a:t>7</a:t>
            </a:fld>
            <a:endParaRPr lang="en-US"/>
          </a:p>
        </p:txBody>
      </p:sp>
      <p:pic>
        <p:nvPicPr>
          <p:cNvPr id="6" name="Picture 5"/>
          <p:cNvPicPr>
            <a:picLocks noChangeAspect="1"/>
          </p:cNvPicPr>
          <p:nvPr/>
        </p:nvPicPr>
        <p:blipFill>
          <a:blip r:embed="rId2"/>
          <a:stretch>
            <a:fillRect/>
          </a:stretch>
        </p:blipFill>
        <p:spPr>
          <a:xfrm>
            <a:off x="609600" y="1957550"/>
            <a:ext cx="8210550" cy="45813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0686593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609600"/>
          </a:xfrm>
        </p:spPr>
        <p:txBody>
          <a:bodyPr/>
          <a:lstStyle/>
          <a:p>
            <a:pPr>
              <a:defRPr/>
            </a:pPr>
            <a:r>
              <a:rPr lang="en-US" dirty="0" smtClean="0"/>
              <a:t>What </a:t>
            </a:r>
            <a:r>
              <a:rPr lang="en-US" b="1" dirty="0" smtClean="0"/>
              <a:t>Apps</a:t>
            </a:r>
            <a:r>
              <a:rPr lang="en-US" dirty="0" smtClean="0"/>
              <a:t> Currently Available</a:t>
            </a:r>
            <a:endParaRPr lang="en-US" dirty="0"/>
          </a:p>
        </p:txBody>
      </p:sp>
      <p:sp>
        <p:nvSpPr>
          <p:cNvPr id="7" name="Content Placeholder 6"/>
          <p:cNvSpPr>
            <a:spLocks noGrp="1"/>
          </p:cNvSpPr>
          <p:nvPr>
            <p:ph sz="half" idx="1"/>
          </p:nvPr>
        </p:nvSpPr>
        <p:spPr>
          <a:xfrm>
            <a:off x="457200" y="1981200"/>
            <a:ext cx="7462181" cy="838200"/>
          </a:xfrm>
        </p:spPr>
        <p:txBody>
          <a:bodyPr/>
          <a:lstStyle/>
          <a:p>
            <a:r>
              <a:rPr lang="en-US" sz="2000" b="1" dirty="0"/>
              <a:t>DynaMed Plus</a:t>
            </a:r>
          </a:p>
          <a:p>
            <a:r>
              <a:rPr lang="en-US" sz="2000" dirty="0" smtClean="0"/>
              <a:t>Access Medicine</a:t>
            </a:r>
          </a:p>
          <a:p>
            <a:r>
              <a:rPr lang="en-US" sz="2000" dirty="0" smtClean="0"/>
              <a:t>BrowZine</a:t>
            </a:r>
          </a:p>
          <a:p>
            <a:r>
              <a:rPr lang="en-US" sz="2000" dirty="0" smtClean="0"/>
              <a:t>Epocrates </a:t>
            </a:r>
            <a:r>
              <a:rPr lang="en-US" sz="2000" dirty="0" smtClean="0"/>
              <a:t>Essentials</a:t>
            </a:r>
          </a:p>
          <a:p>
            <a:r>
              <a:rPr lang="en-US" sz="2000" dirty="0" smtClean="0"/>
              <a:t>First Consult</a:t>
            </a:r>
          </a:p>
          <a:p>
            <a:r>
              <a:rPr lang="en-US" sz="2000" dirty="0" smtClean="0"/>
              <a:t>Natural Medicines Database</a:t>
            </a:r>
          </a:p>
          <a:p>
            <a:r>
              <a:rPr lang="en-US" sz="2000" dirty="0" smtClean="0"/>
              <a:t>Pediatric Care Online/Redbook</a:t>
            </a:r>
          </a:p>
          <a:p>
            <a:r>
              <a:rPr lang="en-US" sz="2000" dirty="0" smtClean="0"/>
              <a:t>PEPID</a:t>
            </a:r>
          </a:p>
          <a:p>
            <a:r>
              <a:rPr lang="en-US" sz="2000" dirty="0" smtClean="0"/>
              <a:t>Prescriber’s Letter</a:t>
            </a:r>
          </a:p>
          <a:p>
            <a:r>
              <a:rPr lang="en-US" sz="2000" dirty="0" smtClean="0"/>
              <a:t>The Medical Letter</a:t>
            </a:r>
          </a:p>
          <a:p>
            <a:r>
              <a:rPr lang="en-US" sz="2000" dirty="0" err="1" smtClean="0"/>
              <a:t>uCentral</a:t>
            </a:r>
            <a:r>
              <a:rPr lang="en-US" sz="2000" dirty="0" smtClean="0"/>
              <a:t> </a:t>
            </a:r>
          </a:p>
          <a:p>
            <a:endParaRPr lang="en-US" sz="2000" dirty="0"/>
          </a:p>
        </p:txBody>
      </p:sp>
      <p:sp>
        <p:nvSpPr>
          <p:cNvPr id="14" name="Content Placeholder 13"/>
          <p:cNvSpPr>
            <a:spLocks noGrp="1"/>
          </p:cNvSpPr>
          <p:nvPr>
            <p:ph sz="half" idx="2"/>
          </p:nvPr>
        </p:nvSpPr>
        <p:spPr/>
        <p:txBody>
          <a:bodyPr/>
          <a:lstStyle/>
          <a:p>
            <a:r>
              <a:rPr lang="en-US" dirty="0"/>
              <a:t>All have </a:t>
            </a:r>
            <a:r>
              <a:rPr lang="en-US" dirty="0" smtClean="0"/>
              <a:t>Apple and </a:t>
            </a:r>
            <a:r>
              <a:rPr lang="en-US" dirty="0"/>
              <a:t>Android </a:t>
            </a:r>
            <a:r>
              <a:rPr lang="en-US" dirty="0" smtClean="0"/>
              <a:t>smartphone and tablet versions.</a:t>
            </a:r>
          </a:p>
          <a:p>
            <a:r>
              <a:rPr lang="en-US" dirty="0" smtClean="0"/>
              <a:t>You must create an account with each to get the content.</a:t>
            </a:r>
          </a:p>
          <a:p>
            <a:r>
              <a:rPr lang="en-US" dirty="0" smtClean="0"/>
              <a:t>Free to you…$2000+ worth</a:t>
            </a:r>
            <a:endParaRPr lang="en-US" dirty="0"/>
          </a:p>
          <a:p>
            <a:pPr marL="82550" indent="0">
              <a:buNone/>
            </a:pPr>
            <a:endParaRPr lang="en-US" dirty="0" smtClean="0"/>
          </a:p>
          <a:p>
            <a:pPr marL="82550" indent="0">
              <a:buNone/>
            </a:pPr>
            <a:endParaRPr lang="en-US" dirty="0" smtClean="0"/>
          </a:p>
          <a:p>
            <a:pPr marL="82550" indent="0">
              <a:buNone/>
            </a:pPr>
            <a:endParaRPr lang="en-US" dirty="0"/>
          </a:p>
          <a:p>
            <a:pPr marL="82550" indent="0">
              <a:buNone/>
            </a:pPr>
            <a:endParaRPr lang="en-US" dirty="0"/>
          </a:p>
          <a:p>
            <a:pPr marL="82550" indent="0">
              <a:buNone/>
            </a:pPr>
            <a:endParaRPr lang="en-US" dirty="0" smtClean="0"/>
          </a:p>
        </p:txBody>
      </p:sp>
      <p:sp>
        <p:nvSpPr>
          <p:cNvPr id="6" name="Date Placeholder 5"/>
          <p:cNvSpPr>
            <a:spLocks noGrp="1"/>
          </p:cNvSpPr>
          <p:nvPr>
            <p:ph type="dt" sz="half" idx="10"/>
          </p:nvPr>
        </p:nvSpPr>
        <p:spPr/>
        <p:txBody>
          <a:bodyPr/>
          <a:lstStyle/>
          <a:p>
            <a:pPr>
              <a:defRPr/>
            </a:pPr>
            <a:r>
              <a:rPr lang="en-US" smtClean="0"/>
              <a:t>2016</a:t>
            </a:r>
            <a:endParaRPr lang="en-US"/>
          </a:p>
        </p:txBody>
      </p:sp>
      <p:sp>
        <p:nvSpPr>
          <p:cNvPr id="3" name="TextBox 2"/>
          <p:cNvSpPr txBox="1"/>
          <p:nvPr/>
        </p:nvSpPr>
        <p:spPr>
          <a:xfrm>
            <a:off x="19642667" y="-4508500"/>
            <a:ext cx="184666" cy="369332"/>
          </a:xfrm>
          <a:prstGeom prst="rect">
            <a:avLst/>
          </a:prstGeom>
          <a:noFill/>
        </p:spPr>
        <p:txBody>
          <a:bodyPr wrap="none" rtlCol="0">
            <a:spAutoFit/>
          </a:bodyPr>
          <a:lstStyle/>
          <a:p>
            <a:endParaRPr lang="en-US" dirty="0"/>
          </a:p>
        </p:txBody>
      </p:sp>
      <p:sp>
        <p:nvSpPr>
          <p:cNvPr id="5" name="Slide Number Placeholder 4"/>
          <p:cNvSpPr>
            <a:spLocks noGrp="1"/>
          </p:cNvSpPr>
          <p:nvPr>
            <p:ph type="sldNum" sz="quarter" idx="12"/>
          </p:nvPr>
        </p:nvSpPr>
        <p:spPr/>
        <p:txBody>
          <a:bodyPr/>
          <a:lstStyle/>
          <a:p>
            <a:pPr>
              <a:defRPr/>
            </a:pPr>
            <a:fld id="{1858BF79-9B9F-482A-AD06-9FB52B72BF86}" type="slidenum">
              <a:rPr lang="en-US" smtClean="0"/>
              <a:pPr>
                <a:defRPr/>
              </a:pPr>
              <a:t>8</a:t>
            </a:fld>
            <a:endParaRPr lang="en-US"/>
          </a:p>
        </p:txBody>
      </p:sp>
    </p:spTree>
    <p:extLst>
      <p:ext uri="{BB962C8B-B14F-4D97-AF65-F5344CB8AC3E}">
        <p14:creationId xmlns:p14="http://schemas.microsoft.com/office/powerpoint/2010/main" val="28247105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4857432"/>
            <a:ext cx="7772400" cy="1362075"/>
          </a:xfrm>
        </p:spPr>
        <p:txBody>
          <a:bodyPr/>
          <a:lstStyle/>
          <a:p>
            <a:r>
              <a:rPr lang="en-US" dirty="0" smtClean="0"/>
              <a:t>Dynamed plus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438059012"/>
              </p:ext>
            </p:extLst>
          </p:nvPr>
        </p:nvGraphicFramePr>
        <p:xfrm>
          <a:off x="4953000" y="1371600"/>
          <a:ext cx="3733800" cy="3348990"/>
        </p:xfrm>
        <a:graphic>
          <a:graphicData uri="http://schemas.openxmlformats.org/drawingml/2006/table">
            <a:tbl>
              <a:tblPr firstRow="1" bandRow="1">
                <a:tableStyleId>{BC89EF96-8CEA-46FF-86C4-4CE0E7609802}</a:tableStyleId>
              </a:tblPr>
              <a:tblGrid>
                <a:gridCol w="882535"/>
                <a:gridCol w="2851265"/>
              </a:tblGrid>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Disease</a:t>
                      </a:r>
                      <a:r>
                        <a:rPr lang="en-US" sz="2000" b="1" i="0" u="none" strike="noStrike" baseline="0" dirty="0" smtClean="0">
                          <a:solidFill>
                            <a:schemeClr val="bg1"/>
                          </a:solidFill>
                          <a:effectLst/>
                          <a:latin typeface="Arial"/>
                        </a:rPr>
                        <a:t>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Lab Reference</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r>
                        <a:rPr lang="en-US" sz="3600" b="1" i="0" u="none" strike="noStrike" dirty="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Calculators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algn="ctr" fontAlgn="ctr"/>
                      <a:endParaRPr lang="en-US" sz="3600" b="1" i="0" u="none" strike="noStrike" dirty="0">
                        <a:solidFill>
                          <a:schemeClr val="accent2"/>
                        </a:solidFill>
                        <a:effectLst/>
                        <a:latin typeface="Wingdings 2"/>
                      </a:endParaRPr>
                    </a:p>
                  </a:txBody>
                  <a:tcPr marL="9525" marR="9525" marT="9525" marB="0" anchor="ctr"/>
                </a:tc>
                <a:tc>
                  <a:txBody>
                    <a:bodyPr/>
                    <a:lstStyle/>
                    <a:p>
                      <a:pPr algn="l" fontAlgn="ctr"/>
                      <a:r>
                        <a:rPr lang="en-US" sz="2000" b="1" i="0" u="none" strike="noStrike" dirty="0" smtClean="0">
                          <a:solidFill>
                            <a:schemeClr val="bg1"/>
                          </a:solidFill>
                          <a:effectLst/>
                          <a:latin typeface="Arial"/>
                        </a:rPr>
                        <a:t>Differential Diagnosis</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a:solidFill>
                            <a:schemeClr val="bg1"/>
                          </a:solidFill>
                          <a:effectLst/>
                          <a:latin typeface="Arial"/>
                        </a:rPr>
                        <a:t>Drug </a:t>
                      </a:r>
                      <a:r>
                        <a:rPr lang="en-US" sz="2000" b="1" i="0" u="none" strike="noStrike" dirty="0" smtClean="0">
                          <a:solidFill>
                            <a:schemeClr val="bg1"/>
                          </a:solidFill>
                          <a:effectLst/>
                          <a:latin typeface="Arial"/>
                        </a:rPr>
                        <a:t>Information</a:t>
                      </a:r>
                      <a:endParaRPr lang="en-US" sz="2000" b="1" i="0" u="none" strike="noStrike" dirty="0">
                        <a:solidFill>
                          <a:schemeClr val="bg1"/>
                        </a:solidFill>
                        <a:effectLst/>
                        <a:latin typeface="Arial"/>
                      </a:endParaRPr>
                    </a:p>
                  </a:txBody>
                  <a:tcPr marL="9525" marR="9525" marT="9525" marB="0" anchor="ctr">
                    <a:solidFill>
                      <a:srgbClr val="540000"/>
                    </a:solidFill>
                  </a:tcPr>
                </a:tc>
              </a:tr>
              <a:tr h="502920">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en-US" sz="3600" b="1" i="0" u="none" strike="noStrike" dirty="0" smtClean="0">
                          <a:solidFill>
                            <a:schemeClr val="accent2"/>
                          </a:solidFill>
                          <a:effectLst/>
                          <a:latin typeface="Wingdings 2"/>
                        </a:rPr>
                        <a:t>P</a:t>
                      </a:r>
                    </a:p>
                  </a:txBody>
                  <a:tcPr marL="9525" marR="9525" marT="9525" marB="0" anchor="ctr"/>
                </a:tc>
                <a:tc>
                  <a:txBody>
                    <a:bodyPr/>
                    <a:lstStyle/>
                    <a:p>
                      <a:pPr algn="l" fontAlgn="ctr"/>
                      <a:r>
                        <a:rPr lang="en-US" sz="2000" b="1" i="0" u="none" strike="noStrike" dirty="0" smtClean="0">
                          <a:solidFill>
                            <a:schemeClr val="bg1"/>
                          </a:solidFill>
                          <a:effectLst/>
                          <a:latin typeface="Arial"/>
                        </a:rPr>
                        <a:t>Images</a:t>
                      </a:r>
                      <a:endParaRPr lang="en-US" sz="2000" b="1" i="0" u="none" strike="noStrike" dirty="0">
                        <a:solidFill>
                          <a:schemeClr val="bg1"/>
                        </a:solidFill>
                        <a:effectLst/>
                        <a:latin typeface="Arial"/>
                      </a:endParaRPr>
                    </a:p>
                  </a:txBody>
                  <a:tcPr marL="9525" marR="9525" marT="9525" marB="0" anchor="ctr">
                    <a:solidFill>
                      <a:srgbClr val="540000"/>
                    </a:solidFill>
                  </a:tcPr>
                </a:tc>
              </a:tr>
            </a:tbl>
          </a:graphicData>
        </a:graphic>
      </p:graphicFrame>
      <p:sp>
        <p:nvSpPr>
          <p:cNvPr id="2" name="Date Placeholder 1"/>
          <p:cNvSpPr>
            <a:spLocks noGrp="1"/>
          </p:cNvSpPr>
          <p:nvPr>
            <p:ph type="dt" sz="half" idx="10"/>
          </p:nvPr>
        </p:nvSpPr>
        <p:spPr/>
        <p:txBody>
          <a:bodyPr/>
          <a:lstStyle/>
          <a:p>
            <a:pPr>
              <a:defRPr/>
            </a:pPr>
            <a:r>
              <a:rPr lang="en-US" smtClean="0"/>
              <a:t>2016</a:t>
            </a:r>
            <a:endParaRPr lang="en-US"/>
          </a:p>
        </p:txBody>
      </p:sp>
      <p:sp>
        <p:nvSpPr>
          <p:cNvPr id="6" name="Slide Number Placeholder 5"/>
          <p:cNvSpPr>
            <a:spLocks noGrp="1"/>
          </p:cNvSpPr>
          <p:nvPr>
            <p:ph type="sldNum" sz="quarter" idx="12"/>
          </p:nvPr>
        </p:nvSpPr>
        <p:spPr/>
        <p:txBody>
          <a:bodyPr/>
          <a:lstStyle/>
          <a:p>
            <a:pPr>
              <a:defRPr/>
            </a:pPr>
            <a:fld id="{99B89E4D-AF56-48DE-A701-EC4287B776C9}" type="slidenum">
              <a:rPr lang="en-US" smtClean="0"/>
              <a:pPr>
                <a:defRPr/>
              </a:pPr>
              <a:t>9</a:t>
            </a:fld>
            <a:endParaRPr lang="en-US"/>
          </a:p>
        </p:txBody>
      </p:sp>
      <p:sp>
        <p:nvSpPr>
          <p:cNvPr id="4" name="Rectangle 3"/>
          <p:cNvSpPr/>
          <p:nvPr/>
        </p:nvSpPr>
        <p:spPr>
          <a:xfrm rot="19618476">
            <a:off x="3500384" y="5378201"/>
            <a:ext cx="1824537" cy="523220"/>
          </a:xfrm>
          <a:prstGeom prst="rect">
            <a:avLst/>
          </a:prstGeom>
          <a:noFill/>
        </p:spPr>
        <p:txBody>
          <a:bodyPr wrap="none" lIns="91440" tIns="45720" rIns="91440" bIns="45720">
            <a:spAutoFit/>
          </a:bodyPr>
          <a:lstStyle/>
          <a:p>
            <a:pPr algn="ctr"/>
            <a:r>
              <a:rPr lang="en-US" sz="2800" b="1" cap="none" spc="0" dirty="0" smtClean="0">
                <a:ln w="22225">
                  <a:solidFill>
                    <a:schemeClr val="accent2"/>
                  </a:solidFill>
                  <a:prstDash val="solid"/>
                </a:ln>
                <a:solidFill>
                  <a:schemeClr val="accent2">
                    <a:lumMod val="40000"/>
                    <a:lumOff val="60000"/>
                  </a:schemeClr>
                </a:solidFill>
                <a:effectLst/>
              </a:rPr>
              <a:t>New 2016</a:t>
            </a:r>
            <a:endParaRPr lang="en-US" sz="28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631386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3.1.3337"/>
  <p:tag name="PPTVERSION" val="15"/>
  <p:tag name="TPOS" val="2"/>
</p:tagLst>
</file>

<file path=ppt/theme/theme1.xml><?xml version="1.0" encoding="utf-8"?>
<a:theme xmlns:a="http://schemas.openxmlformats.org/drawingml/2006/main" name="2010 COM PowerPoint Template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LongProperties xmlns="http://schemas.microsoft.com/office/2006/metadata/long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7024800873524D46A1DC9195F0599CA8" ma:contentTypeVersion="1" ma:contentTypeDescription="Create a new document." ma:contentTypeScope="" ma:versionID="f28224aa94483a5313aef3d5db9f4a6b">
  <xsd:schema xmlns:xsd="http://www.w3.org/2001/XMLSchema" xmlns:xs="http://www.w3.org/2001/XMLSchema" xmlns:p="http://schemas.microsoft.com/office/2006/metadata/properties" xmlns:ns1="http://schemas.microsoft.com/sharepoint/v3" xmlns:ns2="08802470-5273-464D-A1DC-9195F0599CA8" xmlns:ns3="08802470-5273-464d-a1dc-9195f0599ca8" xmlns:ns4="f3584b01-14e7-4882-bd14-b9d4fdd97bcc" targetNamespace="http://schemas.microsoft.com/office/2006/metadata/properties" ma:root="true" ma:fieldsID="ca80f2b201bb9a75563e84bf9c66942c" ns1:_="" ns2:_="" ns3:_="" ns4:_="">
    <xsd:import namespace="http://schemas.microsoft.com/sharepoint/v3"/>
    <xsd:import namespace="08802470-5273-464D-A1DC-9195F0599CA8"/>
    <xsd:import namespace="08802470-5273-464d-a1dc-9195f0599ca8"/>
    <xsd:import namespace="f3584b01-14e7-4882-bd14-b9d4fdd97bcc"/>
    <xsd:element name="properties">
      <xsd:complexType>
        <xsd:sequence>
          <xsd:element name="documentManagement">
            <xsd:complexType>
              <xsd:all>
                <xsd:element ref="ns1:_ModerationComments" minOccurs="0"/>
                <xsd:element ref="ns1:File_x0020_Type" minOccurs="0"/>
                <xsd:element ref="ns1:HTML_x0020_File_x0020_Type" minOccurs="0"/>
                <xsd:element ref="ns1:_SourceUrl" minOccurs="0"/>
                <xsd:element ref="ns1:_SharedFileIndex" minOccurs="0"/>
                <xsd:element ref="ns2:Handout_x003f_" minOccurs="0"/>
                <xsd:element ref="ns1:ContentTypeId" minOccurs="0"/>
                <xsd:element ref="ns1:TemplateUrl" minOccurs="0"/>
                <xsd:element ref="ns1:xd_ProgID" minOccurs="0"/>
                <xsd:element ref="ns1:xd_Signature" minOccurs="0"/>
                <xsd:element ref="ns3:Comments" minOccurs="0"/>
                <xsd:element ref="ns1:ID" minOccurs="0"/>
                <xsd:element ref="ns1:Author" minOccurs="0"/>
                <xsd:element ref="ns1:Editor" minOccurs="0"/>
                <xsd:element ref="ns1:_HasCopyDestinations" minOccurs="0"/>
                <xsd:element ref="ns1:_CopySource" minOccurs="0"/>
                <xsd:element ref="ns1:_ModerationStatus" minOccurs="0"/>
                <xsd:element ref="ns1:FileRef" minOccurs="0"/>
                <xsd:element ref="ns1:FileDirRef" minOccurs="0"/>
                <xsd:element ref="ns1:Last_x0020_Modified" minOccurs="0"/>
                <xsd:element ref="ns1:Created_x0020_Date" minOccurs="0"/>
                <xsd:element ref="ns1:File_x0020_Size" minOccurs="0"/>
                <xsd:element ref="ns1:FSObjType" minOccurs="0"/>
                <xsd:element ref="ns1:SortBehavior" minOccurs="0"/>
                <xsd:element ref="ns1:CheckedOutUserId" minOccurs="0"/>
                <xsd:element ref="ns1:IsCheckedoutToLocal" minOccurs="0"/>
                <xsd:element ref="ns1:CheckoutUser" minOccurs="0"/>
                <xsd:element ref="ns1:UniqueId" minOccurs="0"/>
                <xsd:element ref="ns1:SyncClientId" minOccurs="0"/>
                <xsd:element ref="ns1:ProgId" minOccurs="0"/>
                <xsd:element ref="ns1:ScopeId" minOccurs="0"/>
                <xsd:element ref="ns1:VirusStatus" minOccurs="0"/>
                <xsd:element ref="ns1:CheckedOutTitle" minOccurs="0"/>
                <xsd:element ref="ns1:_CheckinComment" minOccurs="0"/>
                <xsd:element ref="ns1:MetaInfo" minOccurs="0"/>
                <xsd:element ref="ns1:_Level" minOccurs="0"/>
                <xsd:element ref="ns1:_IsCurrentVersion" minOccurs="0"/>
                <xsd:element ref="ns1:ItemChildCount" minOccurs="0"/>
                <xsd:element ref="ns1:FolderChildCount" minOccurs="0"/>
                <xsd:element ref="ns1:owshiddenversion" minOccurs="0"/>
                <xsd:element ref="ns1:_UIVersion" minOccurs="0"/>
                <xsd:element ref="ns1:_UIVersionString" minOccurs="0"/>
                <xsd:element ref="ns1:InstanceID" minOccurs="0"/>
                <xsd:element ref="ns1:Order" minOccurs="0"/>
                <xsd:element ref="ns1:GUID" minOccurs="0"/>
                <xsd:element ref="ns1:WorkflowVersion" minOccurs="0"/>
                <xsd:element ref="ns1:WorkflowInstanceID" minOccurs="0"/>
                <xsd:element ref="ns1:ParentVersionString" minOccurs="0"/>
                <xsd:element ref="ns1:ParentLeafName" minOccurs="0"/>
                <xsd:element ref="ns1:DocConcurrencyNumber"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ModerationComments" ma:index="0" nillable="true" ma:displayName="Approver Comments" ma:hidden="true" ma:internalName="_ModerationComments" ma:readOnly="true">
      <xsd:simpleType>
        <xsd:restriction base="dms:Note"/>
      </xsd:simpleType>
    </xsd:element>
    <xsd:element name="File_x0020_Type" ma:index="4" nillable="true" ma:displayName="File Type" ma:hidden="true" ma:internalName="File_x0020_Type" ma:readOnly="true">
      <xsd:simpleType>
        <xsd:restriction base="dms:Text"/>
      </xsd:simpleType>
    </xsd:element>
    <xsd:element name="HTML_x0020_File_x0020_Type" ma:index="5" nillable="true" ma:displayName="HTML File Type" ma:hidden="true" ma:internalName="HTML_x0020_File_x0020_Type" ma:readOnly="true">
      <xsd:simpleType>
        <xsd:restriction base="dms:Text"/>
      </xsd:simpleType>
    </xsd:element>
    <xsd:element name="_SourceUrl" ma:index="6" nillable="true" ma:displayName="Source URL" ma:hidden="true" ma:internalName="_SourceUrl">
      <xsd:simpleType>
        <xsd:restriction base="dms:Text"/>
      </xsd:simpleType>
    </xsd:element>
    <xsd:element name="_SharedFileIndex" ma:index="7" nillable="true" ma:displayName="Shared File Index" ma:hidden="true" ma:internalName="_SharedFileIndex">
      <xsd:simpleType>
        <xsd:restriction base="dms:Text"/>
      </xsd:simpleType>
    </xsd:element>
    <xsd:element name="ContentTypeId" ma:index="10" nillable="true" ma:displayName="Content Type ID" ma:hidden="true" ma:internalName="ContentTypeId" ma:readOnly="true">
      <xsd:simpleType>
        <xsd:restriction base="dms:Unknown"/>
      </xsd:simpleType>
    </xsd:element>
    <xsd:element name="TemplateUrl" ma:index="11" nillable="true" ma:displayName="Template Link" ma:hidden="true" ma:internalName="TemplateUrl">
      <xsd:simpleType>
        <xsd:restriction base="dms:Text"/>
      </xsd:simpleType>
    </xsd:element>
    <xsd:element name="xd_ProgID" ma:index="12" nillable="true" ma:displayName="HTML File Link" ma:hidden="true" ma:internalName="xd_ProgID">
      <xsd:simpleType>
        <xsd:restriction base="dms:Text"/>
      </xsd:simpleType>
    </xsd:element>
    <xsd:element name="xd_Signature" ma:index="13" nillable="true" ma:displayName="Is Signed" ma:hidden="true" ma:internalName="xd_Signature" ma:readOnly="true">
      <xsd:simpleType>
        <xsd:restriction base="dms:Boolean"/>
      </xsd:simpleType>
    </xsd:element>
    <xsd:element name="ID" ma:index="15" nillable="true" ma:displayName="ID" ma:internalName="ID" ma:readOnly="true">
      <xsd:simpleType>
        <xsd:restriction base="dms:Unknown"/>
      </xsd:simpleType>
    </xsd:element>
    <xsd:element name="Author" ma:index="18" nillable="true" ma:displayName="Created By" ma:list="UserInfo" ma:internalName="Auth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 ma:index="20" nillable="true" ma:displayName="Modified By" ma:list="UserInfo" ma:internalName="Edito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_HasCopyDestinations" ma:index="21" nillable="true" ma:displayName="Has Copy Destinations" ma:hidden="true" ma:internalName="_HasCopyDestinations" ma:readOnly="true">
      <xsd:simpleType>
        <xsd:restriction base="dms:Boolean"/>
      </xsd:simpleType>
    </xsd:element>
    <xsd:element name="_CopySource" ma:index="22" nillable="true" ma:displayName="Copy Source" ma:internalName="_CopySource" ma:readOnly="true">
      <xsd:simpleType>
        <xsd:restriction base="dms:Text"/>
      </xsd:simpleType>
    </xsd:element>
    <xsd:element name="_ModerationStatus" ma:index="23" nillable="true" ma:displayName="Approval Status" ma:default="0" ma:hidden="true" ma:internalName="_ModerationStatus" ma:readOnly="true">
      <xsd:simpleType>
        <xsd:restriction base="dms:Unknown"/>
      </xsd:simpleType>
    </xsd:element>
    <xsd:element name="FileRef" ma:index="24" nillable="true" ma:displayName="URL Path" ma:hidden="true" ma:list="Docs" ma:internalName="FileRef" ma:readOnly="true" ma:showField="FullUrl">
      <xsd:simpleType>
        <xsd:restriction base="dms:Lookup"/>
      </xsd:simpleType>
    </xsd:element>
    <xsd:element name="FileDirRef" ma:index="25" nillable="true" ma:displayName="Path" ma:hidden="true" ma:list="Docs" ma:internalName="FileDirRef" ma:readOnly="true" ma:showField="DirName">
      <xsd:simpleType>
        <xsd:restriction base="dms:Lookup"/>
      </xsd:simpleType>
    </xsd:element>
    <xsd:element name="Last_x0020_Modified" ma:index="26" nillable="true" ma:displayName="Modified" ma:format="TRUE" ma:hidden="true" ma:list="Docs" ma:internalName="Last_x0020_Modified" ma:readOnly="true" ma:showField="TimeLastModified">
      <xsd:simpleType>
        <xsd:restriction base="dms:Lookup"/>
      </xsd:simpleType>
    </xsd:element>
    <xsd:element name="Created_x0020_Date" ma:index="27" nillable="true" ma:displayName="Created" ma:format="TRUE" ma:hidden="true" ma:list="Docs" ma:internalName="Created_x0020_Date" ma:readOnly="true" ma:showField="TimeCreated">
      <xsd:simpleType>
        <xsd:restriction base="dms:Lookup"/>
      </xsd:simpleType>
    </xsd:element>
    <xsd:element name="File_x0020_Size" ma:index="28" nillable="true" ma:displayName="File Size" ma:format="TRUE" ma:hidden="true" ma:list="Docs" ma:internalName="File_x0020_Size" ma:readOnly="true" ma:showField="SizeInKB">
      <xsd:simpleType>
        <xsd:restriction base="dms:Lookup"/>
      </xsd:simpleType>
    </xsd:element>
    <xsd:element name="FSObjType" ma:index="29" nillable="true" ma:displayName="Item Type" ma:hidden="true" ma:list="Docs" ma:internalName="FSObjType" ma:readOnly="true" ma:showField="FSType">
      <xsd:simpleType>
        <xsd:restriction base="dms:Lookup"/>
      </xsd:simpleType>
    </xsd:element>
    <xsd:element name="SortBehavior" ma:index="30" nillable="true" ma:displayName="Sort Type" ma:hidden="true" ma:list="Docs" ma:internalName="SortBehavior" ma:readOnly="true" ma:showField="SortBehavior">
      <xsd:simpleType>
        <xsd:restriction base="dms:Lookup"/>
      </xsd:simpleType>
    </xsd:element>
    <xsd:element name="CheckedOutUserId" ma:index="32" nillable="true" ma:displayName="ID of the User who has the item Checked Out" ma:hidden="true" ma:list="Docs" ma:internalName="CheckedOutUserId" ma:readOnly="true" ma:showField="CheckoutUserId">
      <xsd:simpleType>
        <xsd:restriction base="dms:Lookup"/>
      </xsd:simpleType>
    </xsd:element>
    <xsd:element name="IsCheckedoutToLocal" ma:index="33" nillable="true" ma:displayName="Is Checked out to local" ma:hidden="true" ma:list="Docs" ma:internalName="IsCheckedoutToLocal" ma:readOnly="true" ma:showField="IsCheckoutToLocal">
      <xsd:simpleType>
        <xsd:restriction base="dms:Lookup"/>
      </xsd:simpleType>
    </xsd:element>
    <xsd:element name="CheckoutUser" ma:index="34" nillable="true" ma:displayName="Checked Out To" ma:list="UserInfo" ma:internalName="CheckoutUser" ma:readOnly="tru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UniqueId" ma:index="35" nillable="true" ma:displayName="Unique Id" ma:hidden="true" ma:list="Docs" ma:internalName="UniqueId" ma:readOnly="true" ma:showField="UniqueId">
      <xsd:simpleType>
        <xsd:restriction base="dms:Lookup"/>
      </xsd:simpleType>
    </xsd:element>
    <xsd:element name="SyncClientId" ma:index="36" nillable="true" ma:displayName="Client Id" ma:hidden="true" ma:list="Docs" ma:internalName="SyncClientId" ma:readOnly="true" ma:showField="SyncClientId">
      <xsd:simpleType>
        <xsd:restriction base="dms:Lookup"/>
      </xsd:simpleType>
    </xsd:element>
    <xsd:element name="ProgId" ma:index="37" nillable="true" ma:displayName="ProgId" ma:hidden="true" ma:list="Docs" ma:internalName="ProgId" ma:readOnly="true" ma:showField="ProgId">
      <xsd:simpleType>
        <xsd:restriction base="dms:Lookup"/>
      </xsd:simpleType>
    </xsd:element>
    <xsd:element name="ScopeId" ma:index="38" nillable="true" ma:displayName="ScopeId" ma:hidden="true" ma:list="Docs" ma:internalName="ScopeId" ma:readOnly="true" ma:showField="ScopeId">
      <xsd:simpleType>
        <xsd:restriction base="dms:Lookup"/>
      </xsd:simpleType>
    </xsd:element>
    <xsd:element name="VirusStatus" ma:index="39" nillable="true" ma:displayName="Virus Status" ma:format="TRUE" ma:hidden="true" ma:list="Docs" ma:internalName="VirusStatus" ma:readOnly="true" ma:showField="Size">
      <xsd:simpleType>
        <xsd:restriction base="dms:Lookup"/>
      </xsd:simpleType>
    </xsd:element>
    <xsd:element name="CheckedOutTitle" ma:index="40" nillable="true" ma:displayName="Checked Out To" ma:format="TRUE" ma:hidden="true" ma:list="Docs" ma:internalName="CheckedOutTitle" ma:readOnly="true" ma:showField="CheckedOutTitle">
      <xsd:simpleType>
        <xsd:restriction base="dms:Lookup"/>
      </xsd:simpleType>
    </xsd:element>
    <xsd:element name="_CheckinComment" ma:index="41" nillable="true" ma:displayName="Check In Comment" ma:format="TRUE" ma:list="Docs" ma:internalName="_CheckinComment" ma:readOnly="true" ma:showField="CheckinComment">
      <xsd:simpleType>
        <xsd:restriction base="dms:Lookup"/>
      </xsd:simpleType>
    </xsd:element>
    <xsd:element name="MetaInfo" ma:index="54" nillable="true" ma:displayName="Property Bag" ma:hidden="true" ma:list="Docs" ma:internalName="MetaInfo" ma:showField="MetaInfo">
      <xsd:simpleType>
        <xsd:restriction base="dms:Lookup"/>
      </xsd:simpleType>
    </xsd:element>
    <xsd:element name="_Level" ma:index="55" nillable="true" ma:displayName="Level" ma:hidden="true" ma:internalName="_Level" ma:readOnly="true">
      <xsd:simpleType>
        <xsd:restriction base="dms:Unknown"/>
      </xsd:simpleType>
    </xsd:element>
    <xsd:element name="_IsCurrentVersion" ma:index="56" nillable="true" ma:displayName="Is Current Version" ma:hidden="true" ma:internalName="_IsCurrentVersion" ma:readOnly="true">
      <xsd:simpleType>
        <xsd:restriction base="dms:Boolean"/>
      </xsd:simpleType>
    </xsd:element>
    <xsd:element name="ItemChildCount" ma:index="57" nillable="true" ma:displayName="Item Child Count" ma:hidden="true" ma:list="Docs" ma:internalName="ItemChildCount" ma:readOnly="true" ma:showField="ItemChildCount">
      <xsd:simpleType>
        <xsd:restriction base="dms:Lookup"/>
      </xsd:simpleType>
    </xsd:element>
    <xsd:element name="FolderChildCount" ma:index="58" nillable="true" ma:displayName="Folder Child Count" ma:hidden="true" ma:list="Docs" ma:internalName="FolderChildCount" ma:readOnly="true" ma:showField="FolderChildCount">
      <xsd:simpleType>
        <xsd:restriction base="dms:Lookup"/>
      </xsd:simpleType>
    </xsd:element>
    <xsd:element name="owshiddenversion" ma:index="62" nillable="true" ma:displayName="owshiddenversion" ma:hidden="true" ma:internalName="owshiddenversion" ma:readOnly="true">
      <xsd:simpleType>
        <xsd:restriction base="dms:Unknown"/>
      </xsd:simpleType>
    </xsd:element>
    <xsd:element name="_UIVersion" ma:index="63" nillable="true" ma:displayName="UI Version" ma:hidden="true" ma:internalName="_UIVersion" ma:readOnly="true">
      <xsd:simpleType>
        <xsd:restriction base="dms:Unknown"/>
      </xsd:simpleType>
    </xsd:element>
    <xsd:element name="_UIVersionString" ma:index="64" nillable="true" ma:displayName="Version" ma:internalName="_UIVersionString" ma:readOnly="true">
      <xsd:simpleType>
        <xsd:restriction base="dms:Text"/>
      </xsd:simpleType>
    </xsd:element>
    <xsd:element name="InstanceID" ma:index="65" nillable="true" ma:displayName="Instance ID" ma:hidden="true" ma:internalName="InstanceID" ma:readOnly="true">
      <xsd:simpleType>
        <xsd:restriction base="dms:Unknown"/>
      </xsd:simpleType>
    </xsd:element>
    <xsd:element name="Order" ma:index="66" nillable="true" ma:displayName="Order" ma:hidden="true" ma:internalName="Order">
      <xsd:simpleType>
        <xsd:restriction base="dms:Number"/>
      </xsd:simpleType>
    </xsd:element>
    <xsd:element name="GUID" ma:index="67" nillable="true" ma:displayName="GUID" ma:hidden="true" ma:internalName="GUID" ma:readOnly="true">
      <xsd:simpleType>
        <xsd:restriction base="dms:Unknown"/>
      </xsd:simpleType>
    </xsd:element>
    <xsd:element name="WorkflowVersion" ma:index="68" nillable="true" ma:displayName="Workflow Version" ma:hidden="true" ma:internalName="WorkflowVersion" ma:readOnly="true">
      <xsd:simpleType>
        <xsd:restriction base="dms:Unknown"/>
      </xsd:simpleType>
    </xsd:element>
    <xsd:element name="WorkflowInstanceID" ma:index="69" nillable="true" ma:displayName="Workflow Instance ID" ma:hidden="true" ma:internalName="WorkflowInstanceID" ma:readOnly="true">
      <xsd:simpleType>
        <xsd:restriction base="dms:Unknown"/>
      </xsd:simpleType>
    </xsd:element>
    <xsd:element name="ParentVersionString" ma:index="70" nillable="true" ma:displayName="Source Version (Converted Document)" ma:hidden="true" ma:list="Docs" ma:internalName="ParentVersionString" ma:readOnly="true" ma:showField="ParentVersionString">
      <xsd:simpleType>
        <xsd:restriction base="dms:Lookup"/>
      </xsd:simpleType>
    </xsd:element>
    <xsd:element name="ParentLeafName" ma:index="71" nillable="true" ma:displayName="Source Name (Converted Document)" ma:hidden="true" ma:list="Docs" ma:internalName="ParentLeafName" ma:readOnly="true" ma:showField="ParentLeafName">
      <xsd:simpleType>
        <xsd:restriction base="dms:Lookup"/>
      </xsd:simpleType>
    </xsd:element>
    <xsd:element name="DocConcurrencyNumber" ma:index="72" nillable="true" ma:displayName="Document Concurrency Number" ma:hidden="true" ma:list="Docs" ma:internalName="DocConcurrencyNumber" ma:readOnly="true" ma:showField="DocConcurrencyNumber">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Handout_x003f_" ma:index="9" nillable="true" ma:displayName="Handout?" ma:default="0" ma:description="Should this file be printed as a handout?" ma:internalName="Handout_x003f_">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08802470-5273-464d-a1dc-9195f0599ca8" elementFormDefault="qualified">
    <xsd:import namespace="http://schemas.microsoft.com/office/2006/documentManagement/types"/>
    <xsd:import namespace="http://schemas.microsoft.com/office/infopath/2007/PartnerControls"/>
    <xsd:element name="Comments" ma:index="14" nillable="true" ma:displayName="Comments" ma:internalName="Comments">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584b01-14e7-4882-bd14-b9d4fdd97bcc" elementFormDefault="qualified">
    <xsd:import namespace="http://schemas.microsoft.com/office/2006/documentManagement/types"/>
    <xsd:import namespace="http://schemas.microsoft.com/office/infopath/2007/PartnerControls"/>
    <xsd:element name="_dlc_DocId" ma:index="75" nillable="true" ma:displayName="Document ID Value" ma:description="The value of the document ID assigned to this item." ma:internalName="_dlc_DocId" ma:readOnly="true">
      <xsd:simpleType>
        <xsd:restriction base="dms:Text"/>
      </xsd:simpleType>
    </xsd:element>
    <xsd:element name="_dlc_DocIdUrl" ma:index="7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7"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6"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p:properties xmlns:p="http://schemas.microsoft.com/office/2006/metadata/properties" xmlns:xsi="http://www.w3.org/2001/XMLSchema-instance">
  <documentManagement>
    <Handout_x003f_ xmlns="08802470-5273-464D-A1DC-9195F0599CA8">true</Handout_x003f_>
    <Comments xmlns="08802470-5273-464d-a1dc-9195f0599ca8" xsi:nil="true"/>
    <TemplateUrl xmlns="http://schemas.microsoft.com/sharepoint/v3" xsi:nil="true"/>
    <_SourceUrl xmlns="http://schemas.microsoft.com/sharepoint/v3" xsi:nil="true"/>
    <xd_ProgID xmlns="http://schemas.microsoft.com/sharepoint/v3" xsi:nil="true"/>
    <Order xmlns="http://schemas.microsoft.com/sharepoint/v3" xsi:nil="true"/>
    <_SharedFileIndex xmlns="http://schemas.microsoft.com/sharepoint/v3" xsi:nil="true"/>
    <MetaInfo xmlns="http://schemas.microsoft.com/sharepoint/v3" xsi:nil="true"/>
    <ContentTypeId xmlns="http://schemas.microsoft.com/sharepoint/v3">0x0101007024800873524D46A1DC9195F0599CA8</ContentTypeId>
    <_dlc_DocId xmlns="f3584b01-14e7-4882-bd14-b9d4fdd97bcc">EZSW73QHDVCH-517-730</_dlc_DocId>
    <_dlc_DocIdUrl xmlns="f3584b01-14e7-4882-bd14-b9d4fdd97bcc">
      <Url>https://intranet.med.fsu.edu/sites/academicaffairs/ome/Informatics/seminar/_layouts/DocIdRedir.aspx?ID=EZSW73QHDVCH-517-730</Url>
      <Description>EZSW73QHDVCH-517-730</Description>
    </_dlc_DocIdUrl>
  </documentManagement>
</p:properties>
</file>

<file path=customXml/itemProps1.xml><?xml version="1.0" encoding="utf-8"?>
<ds:datastoreItem xmlns:ds="http://schemas.openxmlformats.org/officeDocument/2006/customXml" ds:itemID="{6169C462-0D18-4FB4-BB48-3E3CEF165070}">
  <ds:schemaRefs>
    <ds:schemaRef ds:uri="http://schemas.microsoft.com/office/2006/metadata/longProperties"/>
  </ds:schemaRefs>
</ds:datastoreItem>
</file>

<file path=customXml/itemProps2.xml><?xml version="1.0" encoding="utf-8"?>
<ds:datastoreItem xmlns:ds="http://schemas.openxmlformats.org/officeDocument/2006/customXml" ds:itemID="{295907D0-F1A3-45DF-ACA3-2C42C20087DB}">
  <ds:schemaRefs>
    <ds:schemaRef ds:uri="http://schemas.microsoft.com/sharepoint/events"/>
  </ds:schemaRefs>
</ds:datastoreItem>
</file>

<file path=customXml/itemProps3.xml><?xml version="1.0" encoding="utf-8"?>
<ds:datastoreItem xmlns:ds="http://schemas.openxmlformats.org/officeDocument/2006/customXml" ds:itemID="{3264904E-0A65-48AE-89B3-A5F78DD3AD5D}">
  <ds:schemaRefs>
    <ds:schemaRef ds:uri="http://schemas.microsoft.com/sharepoint/v3/contenttype/forms"/>
  </ds:schemaRefs>
</ds:datastoreItem>
</file>

<file path=customXml/itemProps4.xml><?xml version="1.0" encoding="utf-8"?>
<ds:datastoreItem xmlns:ds="http://schemas.openxmlformats.org/officeDocument/2006/customXml" ds:itemID="{19ABBD19-1CEA-4318-97E9-0747F67AB25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08802470-5273-464D-A1DC-9195F0599CA8"/>
    <ds:schemaRef ds:uri="08802470-5273-464d-a1dc-9195f0599ca8"/>
    <ds:schemaRef ds:uri="f3584b01-14e7-4882-bd14-b9d4fdd97b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3E186A9F-B795-4C1A-80C5-1F825AEC031B}">
  <ds:schemaRefs>
    <ds:schemaRef ds:uri="08802470-5273-464D-A1DC-9195F0599CA8"/>
    <ds:schemaRef ds:uri="http://purl.org/dc/elements/1.1/"/>
    <ds:schemaRef ds:uri="http://schemas.microsoft.com/office/2006/documentManagement/types"/>
    <ds:schemaRef ds:uri="http://www.w3.org/XML/1998/namespace"/>
    <ds:schemaRef ds:uri="08802470-5273-464d-a1dc-9195f0599ca8"/>
    <ds:schemaRef ds:uri="http://schemas.openxmlformats.org/package/2006/metadata/core-properties"/>
    <ds:schemaRef ds:uri="http://schemas.microsoft.com/office/infopath/2007/PartnerControls"/>
    <ds:schemaRef ds:uri="f3584b01-14e7-4882-bd14-b9d4fdd97bcc"/>
    <ds:schemaRef ds:uri="http://purl.org/dc/terms/"/>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FSU CoM New Website Colors</Template>
  <TotalTime>4659</TotalTime>
  <Words>3687</Words>
  <Application>Microsoft Office PowerPoint</Application>
  <PresentationFormat>On-screen Show (4:3)</PresentationFormat>
  <Paragraphs>600</Paragraphs>
  <Slides>69</Slides>
  <Notes>43</Notes>
  <HiddenSlides>13</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69</vt:i4>
      </vt:variant>
    </vt:vector>
  </HeadingPairs>
  <TitlesOfParts>
    <vt:vector size="77" baseType="lpstr">
      <vt:lpstr>Arial</vt:lpstr>
      <vt:lpstr>Arial Black</vt:lpstr>
      <vt:lpstr>Calibri</vt:lpstr>
      <vt:lpstr>Garamond</vt:lpstr>
      <vt:lpstr>Times New Roman</vt:lpstr>
      <vt:lpstr>Wingdings</vt:lpstr>
      <vt:lpstr>Wingdings 2</vt:lpstr>
      <vt:lpstr>2010 COM PowerPoint Template </vt:lpstr>
      <vt:lpstr>Point of Care Decision Support Resources [online and mobile]</vt:lpstr>
      <vt:lpstr>Objectives</vt:lpstr>
      <vt:lpstr>Handouts</vt:lpstr>
      <vt:lpstr>Off Campus Access Reminder</vt:lpstr>
      <vt:lpstr>Alert Regarding Off Campus Access</vt:lpstr>
      <vt:lpstr>New Library Webpage  </vt:lpstr>
      <vt:lpstr>POC Decision Support Tools</vt:lpstr>
      <vt:lpstr>What Apps Currently Available</vt:lpstr>
      <vt:lpstr>Dynamed plus  </vt:lpstr>
      <vt:lpstr>DynaMed Plus</vt:lpstr>
      <vt:lpstr>Dynamed Most Current Dx Resource</vt:lpstr>
      <vt:lpstr>Using Dynamed Plus</vt:lpstr>
      <vt:lpstr>Search Within Topic Text</vt:lpstr>
      <vt:lpstr>Links to Full Text Articles</vt:lpstr>
      <vt:lpstr>DynaMed Plus Mobile</vt:lpstr>
      <vt:lpstr>Calculators in Dynamed</vt:lpstr>
      <vt:lpstr>Exercises for Practice</vt:lpstr>
      <vt:lpstr>PEPID</vt:lpstr>
      <vt:lpstr>PEPID Online/Mobile</vt:lpstr>
      <vt:lpstr>PEPID Mobile</vt:lpstr>
      <vt:lpstr>PEPID CRC Disease   </vt:lpstr>
      <vt:lpstr>PEPID Disease Ref</vt:lpstr>
      <vt:lpstr>PEPID Calculators</vt:lpstr>
      <vt:lpstr>PEPID Calculators mobile</vt:lpstr>
      <vt:lpstr>Exercises for Practice</vt:lpstr>
      <vt:lpstr>PEPID Lab Manual</vt:lpstr>
      <vt:lpstr>Exercises for Practice</vt:lpstr>
      <vt:lpstr>PEPID DDX</vt:lpstr>
      <vt:lpstr>Exercises for Practice</vt:lpstr>
      <vt:lpstr>Exercises for Practice</vt:lpstr>
      <vt:lpstr>Epocrates</vt:lpstr>
      <vt:lpstr>Epocrates Diseases</vt:lpstr>
      <vt:lpstr>Exercises for Practice</vt:lpstr>
      <vt:lpstr>MedCalc on Epocrates Online</vt:lpstr>
      <vt:lpstr>Types of Calculators</vt:lpstr>
      <vt:lpstr>Epocrates Online Clinical Criteria</vt:lpstr>
      <vt:lpstr>MedCalc3000 Calculators</vt:lpstr>
      <vt:lpstr>Exercises for Practice</vt:lpstr>
      <vt:lpstr>MedMath in Epocrates mobile</vt:lpstr>
      <vt:lpstr>Exercises for Practice</vt:lpstr>
      <vt:lpstr>Epocrates Essentials Lab on mobile</vt:lpstr>
      <vt:lpstr>Exercises for Practice</vt:lpstr>
      <vt:lpstr>Access Medicine</vt:lpstr>
      <vt:lpstr>Access Medicine</vt:lpstr>
      <vt:lpstr>Diagnosaurus</vt:lpstr>
      <vt:lpstr>Use of DDx Tools with Students</vt:lpstr>
      <vt:lpstr>Clinical Key</vt:lpstr>
      <vt:lpstr>PowerPoint Presentation</vt:lpstr>
      <vt:lpstr>PowerPoint Presentation</vt:lpstr>
      <vt:lpstr>U Central Resources</vt:lpstr>
      <vt:lpstr>5 Minute Clinical Consult</vt:lpstr>
      <vt:lpstr>Essential Evidence Plus</vt:lpstr>
      <vt:lpstr>Essential Evidence Plus</vt:lpstr>
      <vt:lpstr>EE+ iPhone/iPod</vt:lpstr>
      <vt:lpstr>Essentials Evidence +</vt:lpstr>
      <vt:lpstr>Derm Expert</vt:lpstr>
      <vt:lpstr>Essential Evidence Plus (EE+) Calculators</vt:lpstr>
      <vt:lpstr>EE+ Online and mobile</vt:lpstr>
      <vt:lpstr>Clinical Rules and Calculators</vt:lpstr>
      <vt:lpstr>Using EE+ Rules &amp; Calculators</vt:lpstr>
      <vt:lpstr>EE+ Decision Support Tools</vt:lpstr>
      <vt:lpstr>Exercises for Practice</vt:lpstr>
      <vt:lpstr>Exercises for Practice</vt:lpstr>
      <vt:lpstr>Pediatric Care Online</vt:lpstr>
      <vt:lpstr>Pediatric Care On-line</vt:lpstr>
      <vt:lpstr>Using Mobile Resources with Patients</vt:lpstr>
      <vt:lpstr>Getting the CoM Apps</vt:lpstr>
      <vt:lpstr>Some Free Decision Support Apps</vt:lpstr>
      <vt:lpstr>In Summary</vt:lpstr>
    </vt:vector>
  </TitlesOfParts>
  <Company>FSU</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Point of Care Decision Support Resources [online and iPhone]</dc:title>
  <dc:subject/>
  <dc:creator>nancy.clark</dc:creator>
  <cp:keywords/>
  <dc:description/>
  <cp:lastModifiedBy>Clark, Nancy</cp:lastModifiedBy>
  <cp:revision>293</cp:revision>
  <cp:lastPrinted>2016-01-05T21:06:14Z</cp:lastPrinted>
  <dcterms:created xsi:type="dcterms:W3CDTF">2009-12-17T19:16:59Z</dcterms:created>
  <dcterms:modified xsi:type="dcterms:W3CDTF">2016-05-03T15:00:48Z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0x0101007024800873524D46A1DC9195F0599CA8</vt:lpwstr>
  </property>
  <property fmtid="{D5CDD505-2E9C-101B-9397-08002B2CF9AE}" pid="3" name="ContentType">
    <vt:lpwstr>Document</vt:lpwstr>
  </property>
  <property fmtid="{D5CDD505-2E9C-101B-9397-08002B2CF9AE}" pid="4" name="Subject">
    <vt:lpwstr/>
  </property>
  <property fmtid="{D5CDD505-2E9C-101B-9397-08002B2CF9AE}" pid="5" name="Keywords">
    <vt:lpwstr/>
  </property>
  <property fmtid="{D5CDD505-2E9C-101B-9397-08002B2CF9AE}" pid="6" name="_Author">
    <vt:lpwstr>nancy.clark</vt:lpwstr>
  </property>
  <property fmtid="{D5CDD505-2E9C-101B-9397-08002B2CF9AE}" pid="7" name="_Category">
    <vt:lpwstr/>
  </property>
  <property fmtid="{D5CDD505-2E9C-101B-9397-08002B2CF9AE}" pid="8" name="Slides">
    <vt:lpwstr>57</vt:lpwstr>
  </property>
  <property fmtid="{D5CDD505-2E9C-101B-9397-08002B2CF9AE}" pid="9" name="Categories">
    <vt:lpwstr/>
  </property>
  <property fmtid="{D5CDD505-2E9C-101B-9397-08002B2CF9AE}" pid="10" name="Approval Level">
    <vt:lpwstr/>
  </property>
  <property fmtid="{D5CDD505-2E9C-101B-9397-08002B2CF9AE}" pid="11" name="_Comments">
    <vt:lpwstr/>
  </property>
  <property fmtid="{D5CDD505-2E9C-101B-9397-08002B2CF9AE}" pid="12" name="Assigned To">
    <vt:lpwstr/>
  </property>
  <property fmtid="{D5CDD505-2E9C-101B-9397-08002B2CF9AE}" pid="13" name="_dlc_DocIdItemGuid">
    <vt:lpwstr>f5569420-6205-4194-aeb8-968b50c8f85b</vt:lpwstr>
  </property>
</Properties>
</file>