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6"/>
  </p:sldMasterIdLst>
  <p:notesMasterIdLst>
    <p:notesMasterId r:id="rId29"/>
  </p:notesMasterIdLst>
  <p:handoutMasterIdLst>
    <p:handoutMasterId r:id="rId30"/>
  </p:handoutMasterIdLst>
  <p:sldIdLst>
    <p:sldId id="256" r:id="rId7"/>
    <p:sldId id="257" r:id="rId8"/>
    <p:sldId id="376" r:id="rId9"/>
    <p:sldId id="384" r:id="rId10"/>
    <p:sldId id="414" r:id="rId11"/>
    <p:sldId id="415" r:id="rId12"/>
    <p:sldId id="275" r:id="rId13"/>
    <p:sldId id="276" r:id="rId14"/>
    <p:sldId id="323" r:id="rId15"/>
    <p:sldId id="277" r:id="rId16"/>
    <p:sldId id="386" r:id="rId17"/>
    <p:sldId id="282" r:id="rId18"/>
    <p:sldId id="417" r:id="rId19"/>
    <p:sldId id="348" r:id="rId20"/>
    <p:sldId id="418" r:id="rId21"/>
    <p:sldId id="420" r:id="rId22"/>
    <p:sldId id="283" r:id="rId23"/>
    <p:sldId id="285" r:id="rId24"/>
    <p:sldId id="315" r:id="rId25"/>
    <p:sldId id="298" r:id="rId26"/>
    <p:sldId id="336" r:id="rId27"/>
    <p:sldId id="421" r:id="rId28"/>
  </p:sldIdLst>
  <p:sldSz cx="9144000" cy="6858000" type="screen4x3"/>
  <p:notesSz cx="7010400" cy="9296400"/>
  <p:custDataLst>
    <p:tags r:id="rId31"/>
  </p:custDataLst>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800000"/>
    <a:srgbClr val="FFCC00"/>
    <a:srgbClr val="CC9900"/>
    <a:srgbClr val="FF9966"/>
    <a:srgbClr val="D2BE96"/>
    <a:srgbClr val="339966"/>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5" autoAdjust="0"/>
    <p:restoredTop sz="77233" autoAdjust="0"/>
  </p:normalViewPr>
  <p:slideViewPr>
    <p:cSldViewPr snapToGrid="0">
      <p:cViewPr varScale="1">
        <p:scale>
          <a:sx n="54" d="100"/>
          <a:sy n="54" d="100"/>
        </p:scale>
        <p:origin x="1258" y="34"/>
      </p:cViewPr>
      <p:guideLst>
        <p:guide orient="horz" pos="4319"/>
        <p:guide/>
      </p:guideLst>
    </p:cSldViewPr>
  </p:slideViewPr>
  <p:outlineViewPr>
    <p:cViewPr>
      <p:scale>
        <a:sx n="33" d="100"/>
        <a:sy n="33" d="100"/>
      </p:scale>
      <p:origin x="0" y="-7234"/>
    </p:cViewPr>
  </p:outlineViewPr>
  <p:notesTextViewPr>
    <p:cViewPr>
      <p:scale>
        <a:sx n="100" d="100"/>
        <a:sy n="100" d="100"/>
      </p:scale>
      <p:origin x="0" y="0"/>
    </p:cViewPr>
  </p:notesTextViewPr>
  <p:sorterViewPr>
    <p:cViewPr>
      <p:scale>
        <a:sx n="100" d="100"/>
        <a:sy n="100" d="100"/>
      </p:scale>
      <p:origin x="0" y="-13843"/>
    </p:cViewPr>
  </p:sorterViewPr>
  <p:notesViewPr>
    <p:cSldViewPr snapToGrid="0">
      <p:cViewPr>
        <p:scale>
          <a:sx n="140" d="100"/>
          <a:sy n="140" d="100"/>
        </p:scale>
        <p:origin x="-154" y="-2933"/>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0098" name="Rectangle 2"/>
          <p:cNvSpPr>
            <a:spLocks noGrp="1" noChangeArrowheads="1"/>
          </p:cNvSpPr>
          <p:nvPr>
            <p:ph type="hdr" sz="quarter"/>
          </p:nvPr>
        </p:nvSpPr>
        <p:spPr bwMode="auto">
          <a:xfrm>
            <a:off x="1" y="2"/>
            <a:ext cx="3037146" cy="464741"/>
          </a:xfrm>
          <a:prstGeom prst="rect">
            <a:avLst/>
          </a:prstGeom>
          <a:noFill/>
          <a:ln w="9525">
            <a:noFill/>
            <a:miter lim="800000"/>
            <a:headEnd/>
            <a:tailEnd/>
          </a:ln>
          <a:effectLst/>
        </p:spPr>
        <p:txBody>
          <a:bodyPr vert="horz" wrap="square" lIns="92035" tIns="46018" rIns="92035" bIns="46018"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60099" name="Rectangle 3"/>
          <p:cNvSpPr>
            <a:spLocks noGrp="1" noChangeArrowheads="1"/>
          </p:cNvSpPr>
          <p:nvPr>
            <p:ph type="dt" sz="quarter" idx="1"/>
          </p:nvPr>
        </p:nvSpPr>
        <p:spPr bwMode="auto">
          <a:xfrm>
            <a:off x="3971654" y="2"/>
            <a:ext cx="3037146" cy="464741"/>
          </a:xfrm>
          <a:prstGeom prst="rect">
            <a:avLst/>
          </a:prstGeom>
          <a:noFill/>
          <a:ln w="9525">
            <a:noFill/>
            <a:miter lim="800000"/>
            <a:headEnd/>
            <a:tailEnd/>
          </a:ln>
          <a:effectLst/>
        </p:spPr>
        <p:txBody>
          <a:bodyPr vert="horz" wrap="square" lIns="92035" tIns="46018" rIns="92035" bIns="46018"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60100" name="Rectangle 4"/>
          <p:cNvSpPr>
            <a:spLocks noGrp="1" noChangeArrowheads="1"/>
          </p:cNvSpPr>
          <p:nvPr>
            <p:ph type="ftr" sz="quarter" idx="2"/>
          </p:nvPr>
        </p:nvSpPr>
        <p:spPr bwMode="auto">
          <a:xfrm>
            <a:off x="1" y="8830063"/>
            <a:ext cx="3037146" cy="464740"/>
          </a:xfrm>
          <a:prstGeom prst="rect">
            <a:avLst/>
          </a:prstGeom>
          <a:noFill/>
          <a:ln w="9525">
            <a:noFill/>
            <a:miter lim="800000"/>
            <a:headEnd/>
            <a:tailEnd/>
          </a:ln>
          <a:effectLst/>
        </p:spPr>
        <p:txBody>
          <a:bodyPr vert="horz" wrap="square" lIns="92035" tIns="46018" rIns="92035" bIns="46018"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60101" name="Rectangle 5"/>
          <p:cNvSpPr>
            <a:spLocks noGrp="1" noChangeArrowheads="1"/>
          </p:cNvSpPr>
          <p:nvPr>
            <p:ph type="sldNum" sz="quarter" idx="3"/>
          </p:nvPr>
        </p:nvSpPr>
        <p:spPr bwMode="auto">
          <a:xfrm>
            <a:off x="3971654" y="8830063"/>
            <a:ext cx="3037146" cy="464740"/>
          </a:xfrm>
          <a:prstGeom prst="rect">
            <a:avLst/>
          </a:prstGeom>
          <a:noFill/>
          <a:ln w="9525">
            <a:noFill/>
            <a:miter lim="800000"/>
            <a:headEnd/>
            <a:tailEnd/>
          </a:ln>
          <a:effectLst/>
        </p:spPr>
        <p:txBody>
          <a:bodyPr vert="horz" wrap="square" lIns="92035" tIns="46018" rIns="92035" bIns="46018" numCol="1" anchor="b" anchorCtr="0" compatLnSpc="1">
            <a:prstTxWarp prst="textNoShape">
              <a:avLst/>
            </a:prstTxWarp>
          </a:bodyPr>
          <a:lstStyle>
            <a:lvl1pPr algn="r" eaLnBrk="1" hangingPunct="1">
              <a:defRPr sz="1200">
                <a:latin typeface="Arial" charset="0"/>
              </a:defRPr>
            </a:lvl1pPr>
          </a:lstStyle>
          <a:p>
            <a:pPr>
              <a:defRPr/>
            </a:pPr>
            <a:fld id="{892E88DC-F5F8-48E0-9BE6-512996A4CBA9}" type="slidenum">
              <a:rPr lang="en-US"/>
              <a:pPr>
                <a:defRPr/>
              </a:pPr>
              <a:t>‹#›</a:t>
            </a:fld>
            <a:endParaRPr lang="en-US"/>
          </a:p>
        </p:txBody>
      </p:sp>
    </p:spTree>
    <p:extLst>
      <p:ext uri="{BB962C8B-B14F-4D97-AF65-F5344CB8AC3E}">
        <p14:creationId xmlns:p14="http://schemas.microsoft.com/office/powerpoint/2010/main" val="6524378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2"/>
            <a:ext cx="3037146" cy="464741"/>
          </a:xfrm>
          <a:prstGeom prst="rect">
            <a:avLst/>
          </a:prstGeom>
          <a:noFill/>
          <a:ln w="9525">
            <a:noFill/>
            <a:miter lim="800000"/>
            <a:headEnd/>
            <a:tailEnd/>
          </a:ln>
          <a:effectLst/>
        </p:spPr>
        <p:txBody>
          <a:bodyPr vert="horz" wrap="square" lIns="92035" tIns="46018" rIns="92035" bIns="46018"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3971654" y="2"/>
            <a:ext cx="3037146" cy="464741"/>
          </a:xfrm>
          <a:prstGeom prst="rect">
            <a:avLst/>
          </a:prstGeom>
          <a:noFill/>
          <a:ln w="9525">
            <a:noFill/>
            <a:miter lim="800000"/>
            <a:headEnd/>
            <a:tailEnd/>
          </a:ln>
          <a:effectLst/>
        </p:spPr>
        <p:txBody>
          <a:bodyPr vert="horz" wrap="square" lIns="92035" tIns="46018" rIns="92035" bIns="46018"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65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700880" y="4415830"/>
            <a:ext cx="5608640" cy="4184258"/>
          </a:xfrm>
          <a:prstGeom prst="rect">
            <a:avLst/>
          </a:prstGeom>
          <a:noFill/>
          <a:ln w="9525">
            <a:noFill/>
            <a:miter lim="800000"/>
            <a:headEnd/>
            <a:tailEnd/>
          </a:ln>
          <a:effectLst/>
        </p:spPr>
        <p:txBody>
          <a:bodyPr vert="horz" wrap="square" lIns="92035" tIns="46018" rIns="92035" bIns="460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1" y="8830063"/>
            <a:ext cx="3037146" cy="464740"/>
          </a:xfrm>
          <a:prstGeom prst="rect">
            <a:avLst/>
          </a:prstGeom>
          <a:noFill/>
          <a:ln w="9525">
            <a:noFill/>
            <a:miter lim="800000"/>
            <a:headEnd/>
            <a:tailEnd/>
          </a:ln>
          <a:effectLst/>
        </p:spPr>
        <p:txBody>
          <a:bodyPr vert="horz" wrap="square" lIns="92035" tIns="46018" rIns="92035" bIns="46018"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971654" y="8830063"/>
            <a:ext cx="3037146" cy="464740"/>
          </a:xfrm>
          <a:prstGeom prst="rect">
            <a:avLst/>
          </a:prstGeom>
          <a:noFill/>
          <a:ln w="9525">
            <a:noFill/>
            <a:miter lim="800000"/>
            <a:headEnd/>
            <a:tailEnd/>
          </a:ln>
          <a:effectLst/>
        </p:spPr>
        <p:txBody>
          <a:bodyPr vert="horz" wrap="square" lIns="92035" tIns="46018" rIns="92035" bIns="46018" numCol="1" anchor="b" anchorCtr="0" compatLnSpc="1">
            <a:prstTxWarp prst="textNoShape">
              <a:avLst/>
            </a:prstTxWarp>
          </a:bodyPr>
          <a:lstStyle>
            <a:lvl1pPr algn="r" eaLnBrk="1" hangingPunct="1">
              <a:defRPr sz="1200">
                <a:latin typeface="Arial" charset="0"/>
              </a:defRPr>
            </a:lvl1pPr>
          </a:lstStyle>
          <a:p>
            <a:pPr>
              <a:defRPr/>
            </a:pPr>
            <a:fld id="{C0BE337B-F0F5-41BE-BCEC-595A31819442}" type="slidenum">
              <a:rPr lang="en-US"/>
              <a:pPr>
                <a:defRPr/>
              </a:pPr>
              <a:t>‹#›</a:t>
            </a:fld>
            <a:endParaRPr lang="en-US"/>
          </a:p>
        </p:txBody>
      </p:sp>
    </p:spTree>
    <p:extLst>
      <p:ext uri="{BB962C8B-B14F-4D97-AF65-F5344CB8AC3E}">
        <p14:creationId xmlns:p14="http://schemas.microsoft.com/office/powerpoint/2010/main" val="1119069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mclibrary.duke.edu/respub/guides/ebm.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cochrane.org/reviews/clibintro.htm"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www.cochrane.org/contact/entities.htm"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annals.org/journalclub.aspx"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ebm.jr2.ox.ac.uk/docs/searching.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7782" indent="-287608">
              <a:defRPr>
                <a:solidFill>
                  <a:schemeClr val="tx1"/>
                </a:solidFill>
                <a:latin typeface="Arial" pitchFamily="34" charset="0"/>
              </a:defRPr>
            </a:lvl2pPr>
            <a:lvl3pPr marL="1150436" indent="-230088">
              <a:defRPr>
                <a:solidFill>
                  <a:schemeClr val="tx1"/>
                </a:solidFill>
                <a:latin typeface="Arial" pitchFamily="34" charset="0"/>
              </a:defRPr>
            </a:lvl3pPr>
            <a:lvl4pPr marL="1610609" indent="-230088">
              <a:defRPr>
                <a:solidFill>
                  <a:schemeClr val="tx1"/>
                </a:solidFill>
                <a:latin typeface="Arial" pitchFamily="34" charset="0"/>
              </a:defRPr>
            </a:lvl4pPr>
            <a:lvl5pPr marL="2070784" indent="-230088">
              <a:defRPr>
                <a:solidFill>
                  <a:schemeClr val="tx1"/>
                </a:solidFill>
                <a:latin typeface="Arial" pitchFamily="34" charset="0"/>
              </a:defRPr>
            </a:lvl5pPr>
            <a:lvl6pPr marL="2530958" indent="-230088" eaLnBrk="0" fontAlgn="base" hangingPunct="0">
              <a:spcBef>
                <a:spcPct val="0"/>
              </a:spcBef>
              <a:spcAft>
                <a:spcPct val="0"/>
              </a:spcAft>
              <a:defRPr>
                <a:solidFill>
                  <a:schemeClr val="tx1"/>
                </a:solidFill>
                <a:latin typeface="Arial" pitchFamily="34" charset="0"/>
              </a:defRPr>
            </a:lvl6pPr>
            <a:lvl7pPr marL="2991132" indent="-230088" eaLnBrk="0" fontAlgn="base" hangingPunct="0">
              <a:spcBef>
                <a:spcPct val="0"/>
              </a:spcBef>
              <a:spcAft>
                <a:spcPct val="0"/>
              </a:spcAft>
              <a:defRPr>
                <a:solidFill>
                  <a:schemeClr val="tx1"/>
                </a:solidFill>
                <a:latin typeface="Arial" pitchFamily="34" charset="0"/>
              </a:defRPr>
            </a:lvl7pPr>
            <a:lvl8pPr marL="3451306" indent="-230088" eaLnBrk="0" fontAlgn="base" hangingPunct="0">
              <a:spcBef>
                <a:spcPct val="0"/>
              </a:spcBef>
              <a:spcAft>
                <a:spcPct val="0"/>
              </a:spcAft>
              <a:defRPr>
                <a:solidFill>
                  <a:schemeClr val="tx1"/>
                </a:solidFill>
                <a:latin typeface="Arial" pitchFamily="34" charset="0"/>
              </a:defRPr>
            </a:lvl8pPr>
            <a:lvl9pPr marL="3911480" indent="-230088" eaLnBrk="0" fontAlgn="base" hangingPunct="0">
              <a:spcBef>
                <a:spcPct val="0"/>
              </a:spcBef>
              <a:spcAft>
                <a:spcPct val="0"/>
              </a:spcAft>
              <a:defRPr>
                <a:solidFill>
                  <a:schemeClr val="tx1"/>
                </a:solidFill>
                <a:latin typeface="Arial" pitchFamily="34" charset="0"/>
              </a:defRPr>
            </a:lvl9pPr>
          </a:lstStyle>
          <a:p>
            <a:fld id="{C1A62215-DB45-4897-943F-DAC7636F4AA9}" type="slidenum">
              <a:rPr lang="en-US" smtClean="0"/>
              <a:pPr/>
              <a:t>1</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baseline="0" dirty="0" smtClean="0">
                <a:latin typeface="Arial" pitchFamily="34" charset="0"/>
              </a:rPr>
              <a:t>Contact me with questions.</a:t>
            </a:r>
          </a:p>
          <a:p>
            <a:pPr eaLnBrk="1" hangingPunct="1"/>
            <a:r>
              <a:rPr lang="en-US" b="1" baseline="0" dirty="0" err="1" smtClean="0">
                <a:latin typeface="Arial" pitchFamily="34" charset="0"/>
              </a:rPr>
              <a:t>NBClark</a:t>
            </a:r>
            <a:endParaRPr lang="en-US" b="1" baseline="0" dirty="0" smtClean="0">
              <a:latin typeface="Arial" pitchFamily="34" charset="0"/>
            </a:endParaRPr>
          </a:p>
          <a:p>
            <a:pPr eaLnBrk="1" hangingPunct="1"/>
            <a:endParaRPr lang="en-US" dirty="0" smtClean="0">
              <a:latin typeface="Arial" pitchFamily="34" charset="0"/>
            </a:endParaRPr>
          </a:p>
        </p:txBody>
      </p:sp>
    </p:spTree>
    <p:extLst>
      <p:ext uri="{BB962C8B-B14F-4D97-AF65-F5344CB8AC3E}">
        <p14:creationId xmlns:p14="http://schemas.microsoft.com/office/powerpoint/2010/main" val="823991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7782" indent="-287608">
              <a:defRPr>
                <a:solidFill>
                  <a:schemeClr val="tx1"/>
                </a:solidFill>
                <a:latin typeface="Arial" pitchFamily="34" charset="0"/>
              </a:defRPr>
            </a:lvl2pPr>
            <a:lvl3pPr marL="1150436" indent="-230088">
              <a:defRPr>
                <a:solidFill>
                  <a:schemeClr val="tx1"/>
                </a:solidFill>
                <a:latin typeface="Arial" pitchFamily="34" charset="0"/>
              </a:defRPr>
            </a:lvl3pPr>
            <a:lvl4pPr marL="1610609" indent="-230088">
              <a:defRPr>
                <a:solidFill>
                  <a:schemeClr val="tx1"/>
                </a:solidFill>
                <a:latin typeface="Arial" pitchFamily="34" charset="0"/>
              </a:defRPr>
            </a:lvl4pPr>
            <a:lvl5pPr marL="2070784" indent="-230088">
              <a:defRPr>
                <a:solidFill>
                  <a:schemeClr val="tx1"/>
                </a:solidFill>
                <a:latin typeface="Arial" pitchFamily="34" charset="0"/>
              </a:defRPr>
            </a:lvl5pPr>
            <a:lvl6pPr marL="2530958" indent="-230088" eaLnBrk="0" fontAlgn="base" hangingPunct="0">
              <a:spcBef>
                <a:spcPct val="0"/>
              </a:spcBef>
              <a:spcAft>
                <a:spcPct val="0"/>
              </a:spcAft>
              <a:defRPr>
                <a:solidFill>
                  <a:schemeClr val="tx1"/>
                </a:solidFill>
                <a:latin typeface="Arial" pitchFamily="34" charset="0"/>
              </a:defRPr>
            </a:lvl6pPr>
            <a:lvl7pPr marL="2991132" indent="-230088" eaLnBrk="0" fontAlgn="base" hangingPunct="0">
              <a:spcBef>
                <a:spcPct val="0"/>
              </a:spcBef>
              <a:spcAft>
                <a:spcPct val="0"/>
              </a:spcAft>
              <a:defRPr>
                <a:solidFill>
                  <a:schemeClr val="tx1"/>
                </a:solidFill>
                <a:latin typeface="Arial" pitchFamily="34" charset="0"/>
              </a:defRPr>
            </a:lvl7pPr>
            <a:lvl8pPr marL="3451306" indent="-230088" eaLnBrk="0" fontAlgn="base" hangingPunct="0">
              <a:spcBef>
                <a:spcPct val="0"/>
              </a:spcBef>
              <a:spcAft>
                <a:spcPct val="0"/>
              </a:spcAft>
              <a:defRPr>
                <a:solidFill>
                  <a:schemeClr val="tx1"/>
                </a:solidFill>
                <a:latin typeface="Arial" pitchFamily="34" charset="0"/>
              </a:defRPr>
            </a:lvl8pPr>
            <a:lvl9pPr marL="3911480" indent="-230088" eaLnBrk="0" fontAlgn="base" hangingPunct="0">
              <a:spcBef>
                <a:spcPct val="0"/>
              </a:spcBef>
              <a:spcAft>
                <a:spcPct val="0"/>
              </a:spcAft>
              <a:defRPr>
                <a:solidFill>
                  <a:schemeClr val="tx1"/>
                </a:solidFill>
                <a:latin typeface="Arial" pitchFamily="34" charset="0"/>
              </a:defRPr>
            </a:lvl9pPr>
          </a:lstStyle>
          <a:p>
            <a:fld id="{8838AED4-28A6-4A9A-A148-11220ADFFCC4}" type="slidenum">
              <a:rPr lang="en-US" smtClean="0"/>
              <a:pPr/>
              <a:t>10</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pitchFamily="34" charset="0"/>
              </a:rPr>
              <a:t>Patient, Population or Problem</a:t>
            </a:r>
            <a:r>
              <a:rPr lang="en-US" dirty="0" smtClean="0">
                <a:latin typeface="Arial" pitchFamily="34" charset="0"/>
              </a:rPr>
              <a:t>  How would I describe a group </a:t>
            </a:r>
            <a:br>
              <a:rPr lang="en-US" dirty="0" smtClean="0">
                <a:latin typeface="Arial" pitchFamily="34" charset="0"/>
              </a:rPr>
            </a:br>
            <a:r>
              <a:rPr lang="en-US" dirty="0" smtClean="0">
                <a:latin typeface="Arial" pitchFamily="34" charset="0"/>
              </a:rPr>
              <a:t>of patients similar to mine? </a:t>
            </a:r>
          </a:p>
          <a:p>
            <a:pPr eaLnBrk="1" hangingPunct="1"/>
            <a:r>
              <a:rPr lang="en-US" b="1" dirty="0" smtClean="0">
                <a:latin typeface="Arial" pitchFamily="34" charset="0"/>
              </a:rPr>
              <a:t>Intervention, Prognostic Factor, or Exposure </a:t>
            </a:r>
            <a:r>
              <a:rPr lang="en-US" dirty="0" smtClean="0">
                <a:latin typeface="Arial" pitchFamily="34" charset="0"/>
              </a:rPr>
              <a:t>Which main intervention, </a:t>
            </a:r>
            <a:br>
              <a:rPr lang="en-US" dirty="0" smtClean="0">
                <a:latin typeface="Arial" pitchFamily="34" charset="0"/>
              </a:rPr>
            </a:br>
            <a:r>
              <a:rPr lang="en-US" dirty="0" smtClean="0">
                <a:latin typeface="Arial" pitchFamily="34" charset="0"/>
              </a:rPr>
              <a:t>exposure, prognostic  factor am I considering?  </a:t>
            </a:r>
          </a:p>
          <a:p>
            <a:pPr eaLnBrk="1" hangingPunct="1"/>
            <a:r>
              <a:rPr lang="en-US" b="1" dirty="0" smtClean="0">
                <a:latin typeface="Arial" pitchFamily="34" charset="0"/>
              </a:rPr>
              <a:t>Comparison</a:t>
            </a:r>
            <a:r>
              <a:rPr lang="en-US" dirty="0" smtClean="0">
                <a:latin typeface="Arial" pitchFamily="34" charset="0"/>
              </a:rPr>
              <a:t>  (if appropriate)  What is the main alternative</a:t>
            </a:r>
            <a:br>
              <a:rPr lang="en-US" dirty="0" smtClean="0">
                <a:latin typeface="Arial" pitchFamily="34" charset="0"/>
              </a:rPr>
            </a:br>
            <a:r>
              <a:rPr lang="en-US" dirty="0" smtClean="0">
                <a:latin typeface="Arial" pitchFamily="34" charset="0"/>
              </a:rPr>
              <a:t>to compare with the intervention? </a:t>
            </a:r>
          </a:p>
          <a:p>
            <a:pPr eaLnBrk="1" hangingPunct="1"/>
            <a:r>
              <a:rPr lang="en-US" b="1" dirty="0" smtClean="0">
                <a:latin typeface="Arial" pitchFamily="34" charset="0"/>
              </a:rPr>
              <a:t>Outcome  </a:t>
            </a:r>
            <a:r>
              <a:rPr lang="en-US" dirty="0" smtClean="0">
                <a:latin typeface="Arial" pitchFamily="34" charset="0"/>
              </a:rPr>
              <a:t>What can I hope to accomplish, measure, improve, or affect? </a:t>
            </a:r>
          </a:p>
          <a:p>
            <a:pPr eaLnBrk="1" hangingPunct="1"/>
            <a:r>
              <a:rPr lang="en-US" b="1" dirty="0" smtClean="0">
                <a:latin typeface="Arial" pitchFamily="34" charset="0"/>
              </a:rPr>
              <a:t>The Question is:</a:t>
            </a:r>
            <a:r>
              <a:rPr lang="en-US" dirty="0" smtClean="0">
                <a:latin typeface="Arial" pitchFamily="34" charset="0"/>
              </a:rPr>
              <a:t/>
            </a:r>
            <a:br>
              <a:rPr lang="en-US" dirty="0" smtClean="0">
                <a:latin typeface="Arial" pitchFamily="34" charset="0"/>
              </a:rPr>
            </a:br>
            <a:r>
              <a:rPr lang="en-US" b="1" dirty="0" smtClean="0">
                <a:latin typeface="Arial" pitchFamily="34" charset="0"/>
                <a:hlinkClick r:id="rId3"/>
              </a:rPr>
              <a:t>Type of Question</a:t>
            </a:r>
            <a:r>
              <a:rPr lang="en-US" dirty="0" smtClean="0">
                <a:latin typeface="Arial" pitchFamily="34" charset="0"/>
              </a:rPr>
              <a:t>   How would I categorize  this question? This helps when you are looking in a structured monograph/resource</a:t>
            </a:r>
            <a:r>
              <a:rPr lang="en-US" baseline="0" dirty="0" smtClean="0">
                <a:latin typeface="Arial" pitchFamily="34" charset="0"/>
              </a:rPr>
              <a:t> like PEPID, Up-to-Date or </a:t>
            </a:r>
            <a:r>
              <a:rPr lang="en-US" baseline="0" dirty="0" err="1" smtClean="0">
                <a:latin typeface="Arial" pitchFamily="34" charset="0"/>
              </a:rPr>
              <a:t>DynamedPlus</a:t>
            </a:r>
            <a:r>
              <a:rPr lang="en-US" baseline="0" dirty="0" smtClean="0">
                <a:latin typeface="Arial" pitchFamily="34" charset="0"/>
              </a:rPr>
              <a:t>.</a:t>
            </a:r>
            <a:endParaRPr lang="en-US" dirty="0" smtClean="0">
              <a:latin typeface="Arial" pitchFamily="34" charset="0"/>
            </a:endParaRPr>
          </a:p>
          <a:p>
            <a:pPr eaLnBrk="1" hangingPunct="1"/>
            <a:r>
              <a:rPr lang="en-US" b="1" dirty="0" smtClean="0">
                <a:latin typeface="Arial" pitchFamily="34" charset="0"/>
                <a:hlinkClick r:id="rId3"/>
              </a:rPr>
              <a:t>If you end up in the primary literature,  you will benefit</a:t>
            </a:r>
            <a:r>
              <a:rPr lang="en-US" b="1" baseline="0" dirty="0" smtClean="0">
                <a:latin typeface="Arial" pitchFamily="34" charset="0"/>
                <a:hlinkClick r:id="rId3"/>
              </a:rPr>
              <a:t> from knowing what </a:t>
            </a:r>
            <a:r>
              <a:rPr lang="en-US" b="1" dirty="0" smtClean="0">
                <a:latin typeface="Arial" pitchFamily="34" charset="0"/>
                <a:hlinkClick r:id="rId3"/>
              </a:rPr>
              <a:t>Type of Study</a:t>
            </a:r>
            <a:r>
              <a:rPr lang="en-US" b="1" dirty="0" smtClean="0">
                <a:latin typeface="Arial" pitchFamily="34" charset="0"/>
              </a:rPr>
              <a:t> to look for.  </a:t>
            </a:r>
            <a:r>
              <a:rPr lang="en-US" dirty="0" smtClean="0">
                <a:latin typeface="Arial" pitchFamily="34" charset="0"/>
              </a:rPr>
              <a:t> What would be the best study  design in order to answer the question?  This requires knowing study design.  We won’t go there for now.</a:t>
            </a:r>
          </a:p>
        </p:txBody>
      </p:sp>
    </p:spTree>
    <p:extLst>
      <p:ext uri="{BB962C8B-B14F-4D97-AF65-F5344CB8AC3E}">
        <p14:creationId xmlns:p14="http://schemas.microsoft.com/office/powerpoint/2010/main" val="3163997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7782" indent="-287608">
              <a:defRPr>
                <a:solidFill>
                  <a:schemeClr val="tx1"/>
                </a:solidFill>
                <a:latin typeface="Arial" pitchFamily="34" charset="0"/>
              </a:defRPr>
            </a:lvl2pPr>
            <a:lvl3pPr marL="1150436" indent="-230088">
              <a:defRPr>
                <a:solidFill>
                  <a:schemeClr val="tx1"/>
                </a:solidFill>
                <a:latin typeface="Arial" pitchFamily="34" charset="0"/>
              </a:defRPr>
            </a:lvl3pPr>
            <a:lvl4pPr marL="1610609" indent="-230088">
              <a:defRPr>
                <a:solidFill>
                  <a:schemeClr val="tx1"/>
                </a:solidFill>
                <a:latin typeface="Arial" pitchFamily="34" charset="0"/>
              </a:defRPr>
            </a:lvl4pPr>
            <a:lvl5pPr marL="2070784" indent="-230088">
              <a:defRPr>
                <a:solidFill>
                  <a:schemeClr val="tx1"/>
                </a:solidFill>
                <a:latin typeface="Arial" pitchFamily="34" charset="0"/>
              </a:defRPr>
            </a:lvl5pPr>
            <a:lvl6pPr marL="2530958" indent="-230088" eaLnBrk="0" fontAlgn="base" hangingPunct="0">
              <a:spcBef>
                <a:spcPct val="0"/>
              </a:spcBef>
              <a:spcAft>
                <a:spcPct val="0"/>
              </a:spcAft>
              <a:defRPr>
                <a:solidFill>
                  <a:schemeClr val="tx1"/>
                </a:solidFill>
                <a:latin typeface="Arial" pitchFamily="34" charset="0"/>
              </a:defRPr>
            </a:lvl6pPr>
            <a:lvl7pPr marL="2991132" indent="-230088" eaLnBrk="0" fontAlgn="base" hangingPunct="0">
              <a:spcBef>
                <a:spcPct val="0"/>
              </a:spcBef>
              <a:spcAft>
                <a:spcPct val="0"/>
              </a:spcAft>
              <a:defRPr>
                <a:solidFill>
                  <a:schemeClr val="tx1"/>
                </a:solidFill>
                <a:latin typeface="Arial" pitchFamily="34" charset="0"/>
              </a:defRPr>
            </a:lvl7pPr>
            <a:lvl8pPr marL="3451306" indent="-230088" eaLnBrk="0" fontAlgn="base" hangingPunct="0">
              <a:spcBef>
                <a:spcPct val="0"/>
              </a:spcBef>
              <a:spcAft>
                <a:spcPct val="0"/>
              </a:spcAft>
              <a:defRPr>
                <a:solidFill>
                  <a:schemeClr val="tx1"/>
                </a:solidFill>
                <a:latin typeface="Arial" pitchFamily="34" charset="0"/>
              </a:defRPr>
            </a:lvl8pPr>
            <a:lvl9pPr marL="3911480" indent="-230088" eaLnBrk="0" fontAlgn="base" hangingPunct="0">
              <a:spcBef>
                <a:spcPct val="0"/>
              </a:spcBef>
              <a:spcAft>
                <a:spcPct val="0"/>
              </a:spcAft>
              <a:defRPr>
                <a:solidFill>
                  <a:schemeClr val="tx1"/>
                </a:solidFill>
                <a:latin typeface="Arial" pitchFamily="34" charset="0"/>
              </a:defRPr>
            </a:lvl9pPr>
          </a:lstStyle>
          <a:p>
            <a:fld id="{38DBA669-F16E-427C-BDBD-5923C072E13A}" type="slidenum">
              <a:rPr lang="en-US" smtClean="0"/>
              <a:pPr/>
              <a:t>12</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itchFamily="34" charset="0"/>
              </a:rPr>
              <a:t>Each of these resources conduct either systematic surveillance or systematic reviews of the research literature, and produce reviews and recommendations based on the results of those reviews. It is important that you recognize each of these so that when you land on one of these recommendations, you understand where it came from and who conducted the assessment of the research.  Bear in mind this pyramid, which has the highest level of quality at the top and </a:t>
            </a:r>
            <a:r>
              <a:rPr lang="en-US" b="1" dirty="0" smtClean="0">
                <a:latin typeface="Arial" pitchFamily="34" charset="0"/>
              </a:rPr>
              <a:t>as you go down the pyramid</a:t>
            </a:r>
            <a:r>
              <a:rPr lang="en-US" dirty="0" smtClean="0">
                <a:latin typeface="Arial" pitchFamily="34" charset="0"/>
              </a:rPr>
              <a:t>, the </a:t>
            </a:r>
            <a:r>
              <a:rPr lang="en-US" b="1" dirty="0" smtClean="0">
                <a:latin typeface="Arial" pitchFamily="34" charset="0"/>
              </a:rPr>
              <a:t>level of evidence </a:t>
            </a:r>
            <a:r>
              <a:rPr lang="en-US" dirty="0" smtClean="0">
                <a:latin typeface="Arial" pitchFamily="34" charset="0"/>
              </a:rPr>
              <a:t>decreases.</a:t>
            </a:r>
          </a:p>
          <a:p>
            <a:pPr eaLnBrk="1" hangingPunct="1"/>
            <a:r>
              <a:rPr lang="en-US" dirty="0" smtClean="0">
                <a:latin typeface="Arial" pitchFamily="34" charset="0"/>
              </a:rPr>
              <a:t>Evidence Based ____ stands for a number of journals that include EB Nursing, Practice, Dentistry, etc., that all publish evidence based review articles.  FPIN is a part of this in EB Practice.</a:t>
            </a:r>
          </a:p>
        </p:txBody>
      </p:sp>
    </p:spTree>
    <p:extLst>
      <p:ext uri="{BB962C8B-B14F-4D97-AF65-F5344CB8AC3E}">
        <p14:creationId xmlns:p14="http://schemas.microsoft.com/office/powerpoint/2010/main" val="3492588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38C98DC-38FC-4E82-8428-1AF4F23FCB90}" type="slidenum">
              <a:rPr lang="en-US" altLang="en-US" smtClean="0"/>
              <a:pPr/>
              <a:t>13</a:t>
            </a:fld>
            <a:endParaRPr lang="en-US" altLang="en-US" smtClean="0"/>
          </a:p>
        </p:txBody>
      </p:sp>
      <p:sp>
        <p:nvSpPr>
          <p:cNvPr id="54275" name="Rectangle 2"/>
          <p:cNvSpPr>
            <a:spLocks noGrp="1" noRot="1" noChangeAspect="1" noChangeArrowheads="1" noTextEdit="1"/>
          </p:cNvSpPr>
          <p:nvPr>
            <p:ph type="sldImg"/>
          </p:nvPr>
        </p:nvSpPr>
        <p:spPr>
          <a:xfrm>
            <a:off x="1154113" y="682625"/>
            <a:ext cx="4548187" cy="3411538"/>
          </a:xfrm>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This diagram represents the NLM recommendations for finding the answers to clinical questions.  USEFULNESS increases at top of pyramid but the VOLUME of information increases at the bottom. However,</a:t>
            </a:r>
            <a:r>
              <a:rPr lang="en-US" altLang="en-US" baseline="0" dirty="0" smtClean="0">
                <a:latin typeface="Arial" panose="020B0604020202020204" pitchFamily="34" charset="0"/>
                <a:ea typeface="ＭＳ Ｐゴシック" panose="020B0600070205080204" pitchFamily="34" charset="-128"/>
                <a:cs typeface="Arial" panose="020B0604020202020204" pitchFamily="34" charset="0"/>
              </a:rPr>
              <a:t> visiting each one of these sites would take a very long time.  In theory, this is ideal.  From a practicality standpoint it is unreasonable.</a:t>
            </a: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55585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rPr>
              <a:t>LOE stands for Levels of Evidence provided.  The best way to get to all the best evidence pulled into one resource</a:t>
            </a:r>
            <a:r>
              <a:rPr lang="en-US" baseline="0" dirty="0" smtClean="0">
                <a:latin typeface="Arial" pitchFamily="34" charset="0"/>
              </a:rPr>
              <a:t> is to use a comprehensive resource. </a:t>
            </a:r>
            <a:r>
              <a:rPr lang="en-US" dirty="0" smtClean="0">
                <a:latin typeface="Arial" pitchFamily="34" charset="0"/>
              </a:rPr>
              <a:t>Here are the four major EBM comprehensive resources that we have on our library, with a list of the resources they contain.  You</a:t>
            </a:r>
            <a:r>
              <a:rPr lang="en-US" baseline="0" dirty="0" smtClean="0">
                <a:latin typeface="Arial" pitchFamily="34" charset="0"/>
              </a:rPr>
              <a:t> cover a lot of ground in any one of these resources and can search using multiple terms in the first three.  Each of these resources has not only the databases listed, but do their own systematic review of the literature to keep current with the latest research. </a:t>
            </a:r>
            <a:endParaRPr lang="en-US" dirty="0" smtClean="0">
              <a:latin typeface="Arial" pitchFamily="34" charset="0"/>
            </a:endParaRPr>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7782" indent="-287608">
              <a:defRPr>
                <a:solidFill>
                  <a:schemeClr val="tx1"/>
                </a:solidFill>
                <a:latin typeface="Arial" pitchFamily="34" charset="0"/>
              </a:defRPr>
            </a:lvl2pPr>
            <a:lvl3pPr marL="1150436" indent="-230088">
              <a:defRPr>
                <a:solidFill>
                  <a:schemeClr val="tx1"/>
                </a:solidFill>
                <a:latin typeface="Arial" pitchFamily="34" charset="0"/>
              </a:defRPr>
            </a:lvl3pPr>
            <a:lvl4pPr marL="1610609" indent="-230088">
              <a:defRPr>
                <a:solidFill>
                  <a:schemeClr val="tx1"/>
                </a:solidFill>
                <a:latin typeface="Arial" pitchFamily="34" charset="0"/>
              </a:defRPr>
            </a:lvl4pPr>
            <a:lvl5pPr marL="2070784" indent="-230088">
              <a:defRPr>
                <a:solidFill>
                  <a:schemeClr val="tx1"/>
                </a:solidFill>
                <a:latin typeface="Arial" pitchFamily="34" charset="0"/>
              </a:defRPr>
            </a:lvl5pPr>
            <a:lvl6pPr marL="2530958" indent="-230088" eaLnBrk="0" fontAlgn="base" hangingPunct="0">
              <a:spcBef>
                <a:spcPct val="0"/>
              </a:spcBef>
              <a:spcAft>
                <a:spcPct val="0"/>
              </a:spcAft>
              <a:defRPr>
                <a:solidFill>
                  <a:schemeClr val="tx1"/>
                </a:solidFill>
                <a:latin typeface="Arial" pitchFamily="34" charset="0"/>
              </a:defRPr>
            </a:lvl6pPr>
            <a:lvl7pPr marL="2991132" indent="-230088" eaLnBrk="0" fontAlgn="base" hangingPunct="0">
              <a:spcBef>
                <a:spcPct val="0"/>
              </a:spcBef>
              <a:spcAft>
                <a:spcPct val="0"/>
              </a:spcAft>
              <a:defRPr>
                <a:solidFill>
                  <a:schemeClr val="tx1"/>
                </a:solidFill>
                <a:latin typeface="Arial" pitchFamily="34" charset="0"/>
              </a:defRPr>
            </a:lvl7pPr>
            <a:lvl8pPr marL="3451306" indent="-230088" eaLnBrk="0" fontAlgn="base" hangingPunct="0">
              <a:spcBef>
                <a:spcPct val="0"/>
              </a:spcBef>
              <a:spcAft>
                <a:spcPct val="0"/>
              </a:spcAft>
              <a:defRPr>
                <a:solidFill>
                  <a:schemeClr val="tx1"/>
                </a:solidFill>
                <a:latin typeface="Arial" pitchFamily="34" charset="0"/>
              </a:defRPr>
            </a:lvl8pPr>
            <a:lvl9pPr marL="3911480" indent="-230088" eaLnBrk="0" fontAlgn="base" hangingPunct="0">
              <a:spcBef>
                <a:spcPct val="0"/>
              </a:spcBef>
              <a:spcAft>
                <a:spcPct val="0"/>
              </a:spcAft>
              <a:defRPr>
                <a:solidFill>
                  <a:schemeClr val="tx1"/>
                </a:solidFill>
                <a:latin typeface="Arial" pitchFamily="34" charset="0"/>
              </a:defRPr>
            </a:lvl9pPr>
          </a:lstStyle>
          <a:p>
            <a:fld id="{A3FE2EEE-5567-4882-979E-40DEB59873FA}" type="slidenum">
              <a:rPr lang="en-US" smtClean="0"/>
              <a:pPr/>
              <a:t>14</a:t>
            </a:fld>
            <a:endParaRPr lang="en-US" smtClean="0"/>
          </a:p>
        </p:txBody>
      </p:sp>
    </p:spTree>
    <p:extLst>
      <p:ext uri="{BB962C8B-B14F-4D97-AF65-F5344CB8AC3E}">
        <p14:creationId xmlns:p14="http://schemas.microsoft.com/office/powerpoint/2010/main" val="558135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Eventually, you end up in the primary literature (medical journals)</a:t>
            </a:r>
            <a:r>
              <a:rPr lang="en-US" baseline="0" dirty="0" smtClean="0"/>
              <a:t>  looking for research articles where someone took on your exact question as their research.  </a:t>
            </a:r>
          </a:p>
          <a:p>
            <a:r>
              <a:rPr lang="en-US" baseline="0" dirty="0" smtClean="0"/>
              <a:t>Pubmed has links to the full text journals subscribed to by FSU and the </a:t>
            </a:r>
            <a:r>
              <a:rPr lang="en-US" baseline="0" dirty="0" err="1" smtClean="0"/>
              <a:t>CoM.</a:t>
            </a:r>
            <a:r>
              <a:rPr lang="en-US" baseline="0" dirty="0" smtClean="0"/>
              <a:t>  Use the </a:t>
            </a:r>
            <a:r>
              <a:rPr lang="en-US" b="1" baseline="0" dirty="0" err="1" smtClean="0"/>
              <a:t>Find@FSU</a:t>
            </a:r>
            <a:r>
              <a:rPr lang="en-US" baseline="0" dirty="0" smtClean="0"/>
              <a:t> button to see the full text journal article.</a:t>
            </a:r>
            <a:endParaRPr lang="en-US" dirty="0"/>
          </a:p>
        </p:txBody>
      </p:sp>
      <p:sp>
        <p:nvSpPr>
          <p:cNvPr id="4" name="Slide Number Placeholder 3"/>
          <p:cNvSpPr>
            <a:spLocks noGrp="1"/>
          </p:cNvSpPr>
          <p:nvPr>
            <p:ph type="sldNum" sz="quarter" idx="10"/>
          </p:nvPr>
        </p:nvSpPr>
        <p:spPr/>
        <p:txBody>
          <a:bodyPr/>
          <a:lstStyle/>
          <a:p>
            <a:pPr>
              <a:defRPr/>
            </a:pPr>
            <a:fld id="{C0BE337B-F0F5-41BE-BCEC-595A31819442}" type="slidenum">
              <a:rPr lang="en-US" smtClean="0"/>
              <a:pPr>
                <a:defRPr/>
              </a:pPr>
              <a:t>15</a:t>
            </a:fld>
            <a:endParaRPr lang="en-US"/>
          </a:p>
        </p:txBody>
      </p:sp>
    </p:spTree>
    <p:extLst>
      <p:ext uri="{BB962C8B-B14F-4D97-AF65-F5344CB8AC3E}">
        <p14:creationId xmlns:p14="http://schemas.microsoft.com/office/powerpoint/2010/main" val="3934428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7782" indent="-287608">
              <a:defRPr>
                <a:solidFill>
                  <a:schemeClr val="tx1"/>
                </a:solidFill>
                <a:latin typeface="Arial" pitchFamily="34" charset="0"/>
              </a:defRPr>
            </a:lvl2pPr>
            <a:lvl3pPr marL="1150436" indent="-230088">
              <a:defRPr>
                <a:solidFill>
                  <a:schemeClr val="tx1"/>
                </a:solidFill>
                <a:latin typeface="Arial" pitchFamily="34" charset="0"/>
              </a:defRPr>
            </a:lvl3pPr>
            <a:lvl4pPr marL="1610609" indent="-230088">
              <a:defRPr>
                <a:solidFill>
                  <a:schemeClr val="tx1"/>
                </a:solidFill>
                <a:latin typeface="Arial" pitchFamily="34" charset="0"/>
              </a:defRPr>
            </a:lvl4pPr>
            <a:lvl5pPr marL="2070784" indent="-230088">
              <a:defRPr>
                <a:solidFill>
                  <a:schemeClr val="tx1"/>
                </a:solidFill>
                <a:latin typeface="Arial" pitchFamily="34" charset="0"/>
              </a:defRPr>
            </a:lvl5pPr>
            <a:lvl6pPr marL="2530958" indent="-230088" eaLnBrk="0" fontAlgn="base" hangingPunct="0">
              <a:spcBef>
                <a:spcPct val="0"/>
              </a:spcBef>
              <a:spcAft>
                <a:spcPct val="0"/>
              </a:spcAft>
              <a:defRPr>
                <a:solidFill>
                  <a:schemeClr val="tx1"/>
                </a:solidFill>
                <a:latin typeface="Arial" pitchFamily="34" charset="0"/>
              </a:defRPr>
            </a:lvl6pPr>
            <a:lvl7pPr marL="2991132" indent="-230088" eaLnBrk="0" fontAlgn="base" hangingPunct="0">
              <a:spcBef>
                <a:spcPct val="0"/>
              </a:spcBef>
              <a:spcAft>
                <a:spcPct val="0"/>
              </a:spcAft>
              <a:defRPr>
                <a:solidFill>
                  <a:schemeClr val="tx1"/>
                </a:solidFill>
                <a:latin typeface="Arial" pitchFamily="34" charset="0"/>
              </a:defRPr>
            </a:lvl7pPr>
            <a:lvl8pPr marL="3451306" indent="-230088" eaLnBrk="0" fontAlgn="base" hangingPunct="0">
              <a:spcBef>
                <a:spcPct val="0"/>
              </a:spcBef>
              <a:spcAft>
                <a:spcPct val="0"/>
              </a:spcAft>
              <a:defRPr>
                <a:solidFill>
                  <a:schemeClr val="tx1"/>
                </a:solidFill>
                <a:latin typeface="Arial" pitchFamily="34" charset="0"/>
              </a:defRPr>
            </a:lvl8pPr>
            <a:lvl9pPr marL="3911480" indent="-230088" eaLnBrk="0" fontAlgn="base" hangingPunct="0">
              <a:spcBef>
                <a:spcPct val="0"/>
              </a:spcBef>
              <a:spcAft>
                <a:spcPct val="0"/>
              </a:spcAft>
              <a:defRPr>
                <a:solidFill>
                  <a:schemeClr val="tx1"/>
                </a:solidFill>
                <a:latin typeface="Arial" pitchFamily="34" charset="0"/>
              </a:defRPr>
            </a:lvl9pPr>
          </a:lstStyle>
          <a:p>
            <a:fld id="{1DA50560-E11D-4CB6-989C-18ED0893937E}" type="slidenum">
              <a:rPr lang="en-US" smtClean="0"/>
              <a:pPr/>
              <a:t>17</a:t>
            </a:fld>
            <a:endParaRPr lang="en-US" smtClean="0"/>
          </a:p>
        </p:txBody>
      </p:sp>
      <p:sp>
        <p:nvSpPr>
          <p:cNvPr id="88067" name="Rectangle 2"/>
          <p:cNvSpPr>
            <a:spLocks noGrp="1" noChangeArrowheads="1"/>
          </p:cNvSpPr>
          <p:nvPr>
            <p:ph type="body" idx="1"/>
          </p:nvPr>
        </p:nvSpPr>
        <p:spPr>
          <a:xfrm>
            <a:off x="934507" y="4415830"/>
            <a:ext cx="5141387" cy="418425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77" tIns="44738" rIns="91077" bIns="44738"/>
          <a:lstStyle/>
          <a:p>
            <a:pPr eaLnBrk="1" hangingPunct="1"/>
            <a:r>
              <a:rPr lang="en-US" smtClean="0">
                <a:latin typeface="Arial" pitchFamily="34" charset="0"/>
              </a:rPr>
              <a:t>The Cochrane Collaboration is an international non-profit and independent organization, dedicated to making up-to-date, accurate information about the effects of healthcare readily available worldwide. It produces and disseminates systematic reviews of healthcare interventions and promotes the search for evidence in the form of clinical trials and other studies of interventions. The Cochrane Collaboration was founded in 1993 and named for the British epidemiologist, Archie Cochrane.</a:t>
            </a:r>
          </a:p>
          <a:p>
            <a:pPr eaLnBrk="1" hangingPunct="1"/>
            <a:r>
              <a:rPr lang="en-US" smtClean="0">
                <a:latin typeface="Arial" pitchFamily="34" charset="0"/>
              </a:rPr>
              <a:t>The major product of the Collaboration is the </a:t>
            </a:r>
            <a:r>
              <a:rPr lang="en-US" b="1" smtClean="0">
                <a:latin typeface="Arial" pitchFamily="34" charset="0"/>
              </a:rPr>
              <a:t>Cochrane Database of Systematic Reviews</a:t>
            </a:r>
            <a:r>
              <a:rPr lang="en-US" smtClean="0">
                <a:latin typeface="Arial" pitchFamily="34" charset="0"/>
              </a:rPr>
              <a:t> which is published quarterly as part of </a:t>
            </a:r>
            <a:r>
              <a:rPr lang="en-US" smtClean="0">
                <a:latin typeface="Arial" pitchFamily="34" charset="0"/>
                <a:hlinkClick r:id="rId3"/>
              </a:rPr>
              <a:t>The Cochrane Library</a:t>
            </a:r>
            <a:r>
              <a:rPr lang="en-US" smtClean="0">
                <a:latin typeface="Arial" pitchFamily="34" charset="0"/>
              </a:rPr>
              <a:t>. </a:t>
            </a:r>
          </a:p>
          <a:p>
            <a:pPr eaLnBrk="1" hangingPunct="1"/>
            <a:r>
              <a:rPr lang="en-US" smtClean="0">
                <a:latin typeface="Arial" pitchFamily="34" charset="0"/>
              </a:rPr>
              <a:t>Those who prepare the reviews are mostly health care professionals who volunteer to work in one of the many </a:t>
            </a:r>
            <a:r>
              <a:rPr lang="en-US" smtClean="0">
                <a:latin typeface="Arial" pitchFamily="34" charset="0"/>
                <a:hlinkClick r:id="rId4"/>
              </a:rPr>
              <a:t>Collaborative Review Groups</a:t>
            </a:r>
            <a:r>
              <a:rPr lang="en-US" smtClean="0">
                <a:latin typeface="Arial" pitchFamily="34" charset="0"/>
              </a:rPr>
              <a:t>, with editorial teams overseeing the preparation and maintenance of the reviews, as well as application of the rigorous quality standards for which Cochrane Reviews have become known. </a:t>
            </a:r>
          </a:p>
          <a:p>
            <a:pPr eaLnBrk="1" hangingPunct="1"/>
            <a:r>
              <a:rPr lang="en-US" smtClean="0">
                <a:latin typeface="Arial" pitchFamily="34" charset="0"/>
              </a:rPr>
              <a:t>The activities of the Collaboration are directed by an elected </a:t>
            </a:r>
            <a:r>
              <a:rPr lang="en-US" smtClean="0">
                <a:latin typeface="Arial" pitchFamily="34" charset="0"/>
                <a:hlinkClick r:id="rId4"/>
              </a:rPr>
              <a:t>Steering Group</a:t>
            </a:r>
            <a:r>
              <a:rPr lang="en-US" smtClean="0">
                <a:latin typeface="Arial" pitchFamily="34" charset="0"/>
              </a:rPr>
              <a:t> and are supported by staff in </a:t>
            </a:r>
            <a:r>
              <a:rPr lang="en-US" smtClean="0">
                <a:latin typeface="Arial" pitchFamily="34" charset="0"/>
                <a:hlinkClick r:id="rId4"/>
              </a:rPr>
              <a:t>Cochrane Entities</a:t>
            </a:r>
            <a:r>
              <a:rPr lang="en-US" smtClean="0">
                <a:latin typeface="Arial" pitchFamily="34" charset="0"/>
              </a:rPr>
              <a:t> (Centres, Review Groups, Methods Groups, Fields/Networks) around the world. </a:t>
            </a:r>
          </a:p>
        </p:txBody>
      </p:sp>
      <p:sp>
        <p:nvSpPr>
          <p:cNvPr id="88068" name="Rectangle 3"/>
          <p:cNvSpPr>
            <a:spLocks noGrp="1" noRot="1" noChangeAspect="1" noChangeArrowheads="1" noTextEdit="1"/>
          </p:cNvSpPr>
          <p:nvPr>
            <p:ph type="sldImg"/>
          </p:nvPr>
        </p:nvSpPr>
        <p:spPr>
          <a:xfrm>
            <a:off x="1190625" y="703263"/>
            <a:ext cx="4630738" cy="3473450"/>
          </a:xfrm>
          <a:ln w="12700" cap="flat">
            <a:solidFill>
              <a:schemeClr val="tx1"/>
            </a:solidFill>
          </a:ln>
        </p:spPr>
      </p:sp>
    </p:spTree>
    <p:extLst>
      <p:ext uri="{BB962C8B-B14F-4D97-AF65-F5344CB8AC3E}">
        <p14:creationId xmlns:p14="http://schemas.microsoft.com/office/powerpoint/2010/main" val="41254929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7782" indent="-287608">
              <a:defRPr>
                <a:solidFill>
                  <a:schemeClr val="tx1"/>
                </a:solidFill>
                <a:latin typeface="Arial" pitchFamily="34" charset="0"/>
              </a:defRPr>
            </a:lvl2pPr>
            <a:lvl3pPr marL="1150436" indent="-230088">
              <a:defRPr>
                <a:solidFill>
                  <a:schemeClr val="tx1"/>
                </a:solidFill>
                <a:latin typeface="Arial" pitchFamily="34" charset="0"/>
              </a:defRPr>
            </a:lvl3pPr>
            <a:lvl4pPr marL="1610609" indent="-230088">
              <a:defRPr>
                <a:solidFill>
                  <a:schemeClr val="tx1"/>
                </a:solidFill>
                <a:latin typeface="Arial" pitchFamily="34" charset="0"/>
              </a:defRPr>
            </a:lvl4pPr>
            <a:lvl5pPr marL="2070784" indent="-230088">
              <a:defRPr>
                <a:solidFill>
                  <a:schemeClr val="tx1"/>
                </a:solidFill>
                <a:latin typeface="Arial" pitchFamily="34" charset="0"/>
              </a:defRPr>
            </a:lvl5pPr>
            <a:lvl6pPr marL="2530958" indent="-230088" eaLnBrk="0" fontAlgn="base" hangingPunct="0">
              <a:spcBef>
                <a:spcPct val="0"/>
              </a:spcBef>
              <a:spcAft>
                <a:spcPct val="0"/>
              </a:spcAft>
              <a:defRPr>
                <a:solidFill>
                  <a:schemeClr val="tx1"/>
                </a:solidFill>
                <a:latin typeface="Arial" pitchFamily="34" charset="0"/>
              </a:defRPr>
            </a:lvl6pPr>
            <a:lvl7pPr marL="2991132" indent="-230088" eaLnBrk="0" fontAlgn="base" hangingPunct="0">
              <a:spcBef>
                <a:spcPct val="0"/>
              </a:spcBef>
              <a:spcAft>
                <a:spcPct val="0"/>
              </a:spcAft>
              <a:defRPr>
                <a:solidFill>
                  <a:schemeClr val="tx1"/>
                </a:solidFill>
                <a:latin typeface="Arial" pitchFamily="34" charset="0"/>
              </a:defRPr>
            </a:lvl7pPr>
            <a:lvl8pPr marL="3451306" indent="-230088" eaLnBrk="0" fontAlgn="base" hangingPunct="0">
              <a:spcBef>
                <a:spcPct val="0"/>
              </a:spcBef>
              <a:spcAft>
                <a:spcPct val="0"/>
              </a:spcAft>
              <a:defRPr>
                <a:solidFill>
                  <a:schemeClr val="tx1"/>
                </a:solidFill>
                <a:latin typeface="Arial" pitchFamily="34" charset="0"/>
              </a:defRPr>
            </a:lvl8pPr>
            <a:lvl9pPr marL="3911480" indent="-230088" eaLnBrk="0" fontAlgn="base" hangingPunct="0">
              <a:spcBef>
                <a:spcPct val="0"/>
              </a:spcBef>
              <a:spcAft>
                <a:spcPct val="0"/>
              </a:spcAft>
              <a:defRPr>
                <a:solidFill>
                  <a:schemeClr val="tx1"/>
                </a:solidFill>
                <a:latin typeface="Arial" pitchFamily="34" charset="0"/>
              </a:defRPr>
            </a:lvl9pPr>
          </a:lstStyle>
          <a:p>
            <a:fld id="{836642AF-2014-4E2F-9155-53FA0723ECF1}" type="slidenum">
              <a:rPr lang="en-US" smtClean="0"/>
              <a:pPr/>
              <a:t>18</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i="1" dirty="0" smtClean="0"/>
              <a:t>ACP Journal Club</a:t>
            </a:r>
            <a:r>
              <a:rPr lang="en-US" b="1" dirty="0" smtClean="0"/>
              <a:t> Archives</a:t>
            </a:r>
            <a:r>
              <a:rPr lang="en-US" dirty="0" smtClean="0"/>
              <a:t> is a collection of articles and editorials from </a:t>
            </a:r>
            <a:r>
              <a:rPr lang="en-US" i="1" dirty="0" smtClean="0"/>
              <a:t>ACP Journal Club</a:t>
            </a:r>
            <a:r>
              <a:rPr lang="en-US" dirty="0" smtClean="0"/>
              <a:t> published between January 1991 and April 2008 when it was a bimonthly stand-alone journal. Since May 2008, </a:t>
            </a:r>
            <a:r>
              <a:rPr lang="en-US" i="1" dirty="0" smtClean="0"/>
              <a:t>ACP Journal Club</a:t>
            </a:r>
            <a:r>
              <a:rPr lang="en-US" dirty="0" smtClean="0"/>
              <a:t> has been published as a monthly feature of </a:t>
            </a:r>
            <a:r>
              <a:rPr lang="en-US" i="1" dirty="0" smtClean="0">
                <a:hlinkClick r:id="rId3"/>
              </a:rPr>
              <a:t>Annals of Internal Medicine</a:t>
            </a:r>
            <a:r>
              <a:rPr lang="en-US" dirty="0" smtClean="0"/>
              <a:t> that summarizes the best new evidence for internal medicine from over 130 clinical journals. Research staff and clinical editors rigorously assess the scientific merit of the medical literature as it is published, and a worldwide panel of over 5000 physicians assesses the clinical relevance and newsworthiness of rigorous studies.</a:t>
            </a:r>
            <a:endParaRPr lang="en-US" dirty="0" smtClean="0">
              <a:latin typeface="Arial" pitchFamily="34" charset="0"/>
            </a:endParaRPr>
          </a:p>
        </p:txBody>
      </p:sp>
    </p:spTree>
    <p:extLst>
      <p:ext uri="{BB962C8B-B14F-4D97-AF65-F5344CB8AC3E}">
        <p14:creationId xmlns:p14="http://schemas.microsoft.com/office/powerpoint/2010/main" val="780132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7782" indent="-287608">
              <a:defRPr>
                <a:solidFill>
                  <a:schemeClr val="tx1"/>
                </a:solidFill>
                <a:latin typeface="Arial" pitchFamily="34" charset="0"/>
              </a:defRPr>
            </a:lvl2pPr>
            <a:lvl3pPr marL="1150436" indent="-230088">
              <a:defRPr>
                <a:solidFill>
                  <a:schemeClr val="tx1"/>
                </a:solidFill>
                <a:latin typeface="Arial" pitchFamily="34" charset="0"/>
              </a:defRPr>
            </a:lvl3pPr>
            <a:lvl4pPr marL="1610609" indent="-230088">
              <a:defRPr>
                <a:solidFill>
                  <a:schemeClr val="tx1"/>
                </a:solidFill>
                <a:latin typeface="Arial" pitchFamily="34" charset="0"/>
              </a:defRPr>
            </a:lvl4pPr>
            <a:lvl5pPr marL="2070784" indent="-230088">
              <a:defRPr>
                <a:solidFill>
                  <a:schemeClr val="tx1"/>
                </a:solidFill>
                <a:latin typeface="Arial" pitchFamily="34" charset="0"/>
              </a:defRPr>
            </a:lvl5pPr>
            <a:lvl6pPr marL="2530958" indent="-230088" eaLnBrk="0" fontAlgn="base" hangingPunct="0">
              <a:spcBef>
                <a:spcPct val="0"/>
              </a:spcBef>
              <a:spcAft>
                <a:spcPct val="0"/>
              </a:spcAft>
              <a:defRPr>
                <a:solidFill>
                  <a:schemeClr val="tx1"/>
                </a:solidFill>
                <a:latin typeface="Arial" pitchFamily="34" charset="0"/>
              </a:defRPr>
            </a:lvl6pPr>
            <a:lvl7pPr marL="2991132" indent="-230088" eaLnBrk="0" fontAlgn="base" hangingPunct="0">
              <a:spcBef>
                <a:spcPct val="0"/>
              </a:spcBef>
              <a:spcAft>
                <a:spcPct val="0"/>
              </a:spcAft>
              <a:defRPr>
                <a:solidFill>
                  <a:schemeClr val="tx1"/>
                </a:solidFill>
                <a:latin typeface="Arial" pitchFamily="34" charset="0"/>
              </a:defRPr>
            </a:lvl7pPr>
            <a:lvl8pPr marL="3451306" indent="-230088" eaLnBrk="0" fontAlgn="base" hangingPunct="0">
              <a:spcBef>
                <a:spcPct val="0"/>
              </a:spcBef>
              <a:spcAft>
                <a:spcPct val="0"/>
              </a:spcAft>
              <a:defRPr>
                <a:solidFill>
                  <a:schemeClr val="tx1"/>
                </a:solidFill>
                <a:latin typeface="Arial" pitchFamily="34" charset="0"/>
              </a:defRPr>
            </a:lvl8pPr>
            <a:lvl9pPr marL="3911480" indent="-230088" eaLnBrk="0" fontAlgn="base" hangingPunct="0">
              <a:spcBef>
                <a:spcPct val="0"/>
              </a:spcBef>
              <a:spcAft>
                <a:spcPct val="0"/>
              </a:spcAft>
              <a:defRPr>
                <a:solidFill>
                  <a:schemeClr val="tx1"/>
                </a:solidFill>
                <a:latin typeface="Arial" pitchFamily="34" charset="0"/>
              </a:defRPr>
            </a:lvl9pPr>
          </a:lstStyle>
          <a:p>
            <a:fld id="{8CDF0B95-6E51-4EFF-BB45-4706A1457E67}" type="slidenum">
              <a:rPr lang="en-US" smtClean="0"/>
              <a:pPr/>
              <a:t>19</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itchFamily="34" charset="0"/>
              </a:rPr>
              <a:t>These are reviews</a:t>
            </a:r>
            <a:r>
              <a:rPr lang="en-US" baseline="0" dirty="0" smtClean="0">
                <a:latin typeface="Arial" pitchFamily="34" charset="0"/>
              </a:rPr>
              <a:t> of recently published research articles or guidelines from major associations.  </a:t>
            </a:r>
            <a:endParaRPr lang="en-US" dirty="0" smtClean="0">
              <a:latin typeface="Arial" pitchFamily="34" charset="0"/>
            </a:endParaRPr>
          </a:p>
        </p:txBody>
      </p:sp>
    </p:spTree>
    <p:extLst>
      <p:ext uri="{BB962C8B-B14F-4D97-AF65-F5344CB8AC3E}">
        <p14:creationId xmlns:p14="http://schemas.microsoft.com/office/powerpoint/2010/main" val="38628736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7782" indent="-287608">
              <a:defRPr>
                <a:solidFill>
                  <a:schemeClr val="tx1"/>
                </a:solidFill>
                <a:latin typeface="Arial" pitchFamily="34" charset="0"/>
              </a:defRPr>
            </a:lvl2pPr>
            <a:lvl3pPr marL="1150436" indent="-230088">
              <a:defRPr>
                <a:solidFill>
                  <a:schemeClr val="tx1"/>
                </a:solidFill>
                <a:latin typeface="Arial" pitchFamily="34" charset="0"/>
              </a:defRPr>
            </a:lvl3pPr>
            <a:lvl4pPr marL="1610609" indent="-230088">
              <a:defRPr>
                <a:solidFill>
                  <a:schemeClr val="tx1"/>
                </a:solidFill>
                <a:latin typeface="Arial" pitchFamily="34" charset="0"/>
              </a:defRPr>
            </a:lvl4pPr>
            <a:lvl5pPr marL="2070784" indent="-230088">
              <a:defRPr>
                <a:solidFill>
                  <a:schemeClr val="tx1"/>
                </a:solidFill>
                <a:latin typeface="Arial" pitchFamily="34" charset="0"/>
              </a:defRPr>
            </a:lvl5pPr>
            <a:lvl6pPr marL="2530958" indent="-230088" eaLnBrk="0" fontAlgn="base" hangingPunct="0">
              <a:spcBef>
                <a:spcPct val="0"/>
              </a:spcBef>
              <a:spcAft>
                <a:spcPct val="0"/>
              </a:spcAft>
              <a:defRPr>
                <a:solidFill>
                  <a:schemeClr val="tx1"/>
                </a:solidFill>
                <a:latin typeface="Arial" pitchFamily="34" charset="0"/>
              </a:defRPr>
            </a:lvl6pPr>
            <a:lvl7pPr marL="2991132" indent="-230088" eaLnBrk="0" fontAlgn="base" hangingPunct="0">
              <a:spcBef>
                <a:spcPct val="0"/>
              </a:spcBef>
              <a:spcAft>
                <a:spcPct val="0"/>
              </a:spcAft>
              <a:defRPr>
                <a:solidFill>
                  <a:schemeClr val="tx1"/>
                </a:solidFill>
                <a:latin typeface="Arial" pitchFamily="34" charset="0"/>
              </a:defRPr>
            </a:lvl7pPr>
            <a:lvl8pPr marL="3451306" indent="-230088" eaLnBrk="0" fontAlgn="base" hangingPunct="0">
              <a:spcBef>
                <a:spcPct val="0"/>
              </a:spcBef>
              <a:spcAft>
                <a:spcPct val="0"/>
              </a:spcAft>
              <a:defRPr>
                <a:solidFill>
                  <a:schemeClr val="tx1"/>
                </a:solidFill>
                <a:latin typeface="Arial" pitchFamily="34" charset="0"/>
              </a:defRPr>
            </a:lvl8pPr>
            <a:lvl9pPr marL="3911480" indent="-230088" eaLnBrk="0" fontAlgn="base" hangingPunct="0">
              <a:spcBef>
                <a:spcPct val="0"/>
              </a:spcBef>
              <a:spcAft>
                <a:spcPct val="0"/>
              </a:spcAft>
              <a:defRPr>
                <a:solidFill>
                  <a:schemeClr val="tx1"/>
                </a:solidFill>
                <a:latin typeface="Arial" pitchFamily="34" charset="0"/>
              </a:defRPr>
            </a:lvl9pPr>
          </a:lstStyle>
          <a:p>
            <a:fld id="{8734BAA2-BA04-427D-9152-8EC430FB5591}" type="slidenum">
              <a:rPr lang="en-US" smtClean="0"/>
              <a:pPr/>
              <a:t>20</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itchFamily="34" charset="0"/>
              </a:rPr>
              <a:t>All supposedly evidence based guideline from a government</a:t>
            </a:r>
            <a:r>
              <a:rPr lang="en-US" baseline="0" dirty="0" smtClean="0">
                <a:latin typeface="Arial" pitchFamily="34" charset="0"/>
              </a:rPr>
              <a:t> agency or medical association are published here.  These can be huge.  </a:t>
            </a:r>
            <a:endParaRPr lang="en-US" dirty="0" smtClean="0">
              <a:latin typeface="Arial" pitchFamily="34" charset="0"/>
            </a:endParaRPr>
          </a:p>
        </p:txBody>
      </p:sp>
    </p:spTree>
    <p:extLst>
      <p:ext uri="{BB962C8B-B14F-4D97-AF65-F5344CB8AC3E}">
        <p14:creationId xmlns:p14="http://schemas.microsoft.com/office/powerpoint/2010/main" val="3555093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7782" indent="-287608">
              <a:defRPr>
                <a:solidFill>
                  <a:schemeClr val="tx1"/>
                </a:solidFill>
                <a:latin typeface="Arial" pitchFamily="34" charset="0"/>
              </a:defRPr>
            </a:lvl2pPr>
            <a:lvl3pPr marL="1150436" indent="-230088">
              <a:defRPr>
                <a:solidFill>
                  <a:schemeClr val="tx1"/>
                </a:solidFill>
                <a:latin typeface="Arial" pitchFamily="34" charset="0"/>
              </a:defRPr>
            </a:lvl3pPr>
            <a:lvl4pPr marL="1610609" indent="-230088">
              <a:defRPr>
                <a:solidFill>
                  <a:schemeClr val="tx1"/>
                </a:solidFill>
                <a:latin typeface="Arial" pitchFamily="34" charset="0"/>
              </a:defRPr>
            </a:lvl4pPr>
            <a:lvl5pPr marL="2070784" indent="-230088">
              <a:defRPr>
                <a:solidFill>
                  <a:schemeClr val="tx1"/>
                </a:solidFill>
                <a:latin typeface="Arial" pitchFamily="34" charset="0"/>
              </a:defRPr>
            </a:lvl5pPr>
            <a:lvl6pPr marL="2530958" indent="-230088" eaLnBrk="0" fontAlgn="base" hangingPunct="0">
              <a:spcBef>
                <a:spcPct val="0"/>
              </a:spcBef>
              <a:spcAft>
                <a:spcPct val="0"/>
              </a:spcAft>
              <a:defRPr>
                <a:solidFill>
                  <a:schemeClr val="tx1"/>
                </a:solidFill>
                <a:latin typeface="Arial" pitchFamily="34" charset="0"/>
              </a:defRPr>
            </a:lvl6pPr>
            <a:lvl7pPr marL="2991132" indent="-230088" eaLnBrk="0" fontAlgn="base" hangingPunct="0">
              <a:spcBef>
                <a:spcPct val="0"/>
              </a:spcBef>
              <a:spcAft>
                <a:spcPct val="0"/>
              </a:spcAft>
              <a:defRPr>
                <a:solidFill>
                  <a:schemeClr val="tx1"/>
                </a:solidFill>
                <a:latin typeface="Arial" pitchFamily="34" charset="0"/>
              </a:defRPr>
            </a:lvl7pPr>
            <a:lvl8pPr marL="3451306" indent="-230088" eaLnBrk="0" fontAlgn="base" hangingPunct="0">
              <a:spcBef>
                <a:spcPct val="0"/>
              </a:spcBef>
              <a:spcAft>
                <a:spcPct val="0"/>
              </a:spcAft>
              <a:defRPr>
                <a:solidFill>
                  <a:schemeClr val="tx1"/>
                </a:solidFill>
                <a:latin typeface="Arial" pitchFamily="34" charset="0"/>
              </a:defRPr>
            </a:lvl8pPr>
            <a:lvl9pPr marL="3911480" indent="-230088" eaLnBrk="0" fontAlgn="base" hangingPunct="0">
              <a:spcBef>
                <a:spcPct val="0"/>
              </a:spcBef>
              <a:spcAft>
                <a:spcPct val="0"/>
              </a:spcAft>
              <a:defRPr>
                <a:solidFill>
                  <a:schemeClr val="tx1"/>
                </a:solidFill>
                <a:latin typeface="Arial" pitchFamily="34" charset="0"/>
              </a:defRPr>
            </a:lvl9pPr>
          </a:lstStyle>
          <a:p>
            <a:fld id="{D95CA959-EAAF-410A-A5C3-0812BC344DD4}" type="slidenum">
              <a:rPr lang="en-US" smtClean="0"/>
              <a:pPr/>
              <a:t>21</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2724554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7782" indent="-287608">
              <a:defRPr>
                <a:solidFill>
                  <a:schemeClr val="tx1"/>
                </a:solidFill>
                <a:latin typeface="Arial" pitchFamily="34" charset="0"/>
              </a:defRPr>
            </a:lvl2pPr>
            <a:lvl3pPr marL="1150436" indent="-230088">
              <a:defRPr>
                <a:solidFill>
                  <a:schemeClr val="tx1"/>
                </a:solidFill>
                <a:latin typeface="Arial" pitchFamily="34" charset="0"/>
              </a:defRPr>
            </a:lvl3pPr>
            <a:lvl4pPr marL="1610609" indent="-230088">
              <a:defRPr>
                <a:solidFill>
                  <a:schemeClr val="tx1"/>
                </a:solidFill>
                <a:latin typeface="Arial" pitchFamily="34" charset="0"/>
              </a:defRPr>
            </a:lvl4pPr>
            <a:lvl5pPr marL="2070784" indent="-230088">
              <a:defRPr>
                <a:solidFill>
                  <a:schemeClr val="tx1"/>
                </a:solidFill>
                <a:latin typeface="Arial" pitchFamily="34" charset="0"/>
              </a:defRPr>
            </a:lvl5pPr>
            <a:lvl6pPr marL="2530958" indent="-230088" eaLnBrk="0" fontAlgn="base" hangingPunct="0">
              <a:spcBef>
                <a:spcPct val="0"/>
              </a:spcBef>
              <a:spcAft>
                <a:spcPct val="0"/>
              </a:spcAft>
              <a:defRPr>
                <a:solidFill>
                  <a:schemeClr val="tx1"/>
                </a:solidFill>
                <a:latin typeface="Arial" pitchFamily="34" charset="0"/>
              </a:defRPr>
            </a:lvl6pPr>
            <a:lvl7pPr marL="2991132" indent="-230088" eaLnBrk="0" fontAlgn="base" hangingPunct="0">
              <a:spcBef>
                <a:spcPct val="0"/>
              </a:spcBef>
              <a:spcAft>
                <a:spcPct val="0"/>
              </a:spcAft>
              <a:defRPr>
                <a:solidFill>
                  <a:schemeClr val="tx1"/>
                </a:solidFill>
                <a:latin typeface="Arial" pitchFamily="34" charset="0"/>
              </a:defRPr>
            </a:lvl7pPr>
            <a:lvl8pPr marL="3451306" indent="-230088" eaLnBrk="0" fontAlgn="base" hangingPunct="0">
              <a:spcBef>
                <a:spcPct val="0"/>
              </a:spcBef>
              <a:spcAft>
                <a:spcPct val="0"/>
              </a:spcAft>
              <a:defRPr>
                <a:solidFill>
                  <a:schemeClr val="tx1"/>
                </a:solidFill>
                <a:latin typeface="Arial" pitchFamily="34" charset="0"/>
              </a:defRPr>
            </a:lvl8pPr>
            <a:lvl9pPr marL="3911480" indent="-230088" eaLnBrk="0" fontAlgn="base" hangingPunct="0">
              <a:spcBef>
                <a:spcPct val="0"/>
              </a:spcBef>
              <a:spcAft>
                <a:spcPct val="0"/>
              </a:spcAft>
              <a:defRPr>
                <a:solidFill>
                  <a:schemeClr val="tx1"/>
                </a:solidFill>
                <a:latin typeface="Arial" pitchFamily="34" charset="0"/>
              </a:defRPr>
            </a:lvl9pPr>
          </a:lstStyle>
          <a:p>
            <a:fld id="{1CC9BCA0-CF77-45EC-BC54-789710ACE347}" type="slidenum">
              <a:rPr lang="en-US" smtClean="0"/>
              <a:pPr/>
              <a:t>2</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978209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16025" indent="-275394">
              <a:defRPr>
                <a:solidFill>
                  <a:schemeClr val="tx1"/>
                </a:solidFill>
                <a:latin typeface="Arial" pitchFamily="34" charset="0"/>
              </a:defRPr>
            </a:lvl2pPr>
            <a:lvl3pPr marL="1101577" indent="-220316">
              <a:defRPr>
                <a:solidFill>
                  <a:schemeClr val="tx1"/>
                </a:solidFill>
                <a:latin typeface="Arial" pitchFamily="34" charset="0"/>
              </a:defRPr>
            </a:lvl3pPr>
            <a:lvl4pPr marL="1542207" indent="-220316">
              <a:defRPr>
                <a:solidFill>
                  <a:schemeClr val="tx1"/>
                </a:solidFill>
                <a:latin typeface="Arial" pitchFamily="34" charset="0"/>
              </a:defRPr>
            </a:lvl4pPr>
            <a:lvl5pPr marL="1982838" indent="-220316">
              <a:defRPr>
                <a:solidFill>
                  <a:schemeClr val="tx1"/>
                </a:solidFill>
                <a:latin typeface="Arial" pitchFamily="34" charset="0"/>
              </a:defRPr>
            </a:lvl5pPr>
            <a:lvl6pPr marL="2423468" indent="-220316" eaLnBrk="0" fontAlgn="base" hangingPunct="0">
              <a:spcBef>
                <a:spcPct val="0"/>
              </a:spcBef>
              <a:spcAft>
                <a:spcPct val="0"/>
              </a:spcAft>
              <a:defRPr>
                <a:solidFill>
                  <a:schemeClr val="tx1"/>
                </a:solidFill>
                <a:latin typeface="Arial" pitchFamily="34" charset="0"/>
              </a:defRPr>
            </a:lvl6pPr>
            <a:lvl7pPr marL="2864099" indent="-220316" eaLnBrk="0" fontAlgn="base" hangingPunct="0">
              <a:spcBef>
                <a:spcPct val="0"/>
              </a:spcBef>
              <a:spcAft>
                <a:spcPct val="0"/>
              </a:spcAft>
              <a:defRPr>
                <a:solidFill>
                  <a:schemeClr val="tx1"/>
                </a:solidFill>
                <a:latin typeface="Arial" pitchFamily="34" charset="0"/>
              </a:defRPr>
            </a:lvl7pPr>
            <a:lvl8pPr marL="3304728" indent="-220316" eaLnBrk="0" fontAlgn="base" hangingPunct="0">
              <a:spcBef>
                <a:spcPct val="0"/>
              </a:spcBef>
              <a:spcAft>
                <a:spcPct val="0"/>
              </a:spcAft>
              <a:defRPr>
                <a:solidFill>
                  <a:schemeClr val="tx1"/>
                </a:solidFill>
                <a:latin typeface="Arial" pitchFamily="34" charset="0"/>
              </a:defRPr>
            </a:lvl8pPr>
            <a:lvl9pPr marL="3745359" indent="-220316" eaLnBrk="0" fontAlgn="base" hangingPunct="0">
              <a:spcBef>
                <a:spcPct val="0"/>
              </a:spcBef>
              <a:spcAft>
                <a:spcPct val="0"/>
              </a:spcAft>
              <a:defRPr>
                <a:solidFill>
                  <a:schemeClr val="tx1"/>
                </a:solidFill>
                <a:latin typeface="Arial" pitchFamily="34" charset="0"/>
              </a:defRPr>
            </a:lvl9pPr>
          </a:lstStyle>
          <a:p>
            <a:fld id="{8D746C39-0FC1-4701-BA73-6836E652CBF3}" type="slidenum">
              <a:rPr lang="en-US" smtClean="0"/>
              <a:pPr/>
              <a:t>3</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itchFamily="34" charset="0"/>
              </a:rPr>
              <a:t>Here is how the Evidence-Based Medicine process works.  If while seeing patients we recognize a need for information, like which of these diagnostic tests is best in this instance, or I wonder if there is a newer and better treatment for this condition that I haven’t heard of yet, we should take advantage of this opportunity and seek an answer to this question in a current, constantly updated, high quality resource.  Based on the evidence we find, we can, if applicable to this patient, take the information found back to the patient and incorporate the evidence into the encounter with the patient’s preferences and make a decision.  </a:t>
            </a:r>
          </a:p>
        </p:txBody>
      </p:sp>
    </p:spTree>
    <p:extLst>
      <p:ext uri="{BB962C8B-B14F-4D97-AF65-F5344CB8AC3E}">
        <p14:creationId xmlns:p14="http://schemas.microsoft.com/office/powerpoint/2010/main" val="1110325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how we formulate our question to best fine an answer.</a:t>
            </a:r>
            <a:endParaRPr lang="en-US" dirty="0"/>
          </a:p>
        </p:txBody>
      </p:sp>
      <p:sp>
        <p:nvSpPr>
          <p:cNvPr id="4" name="Slide Number Placeholder 3"/>
          <p:cNvSpPr>
            <a:spLocks noGrp="1"/>
          </p:cNvSpPr>
          <p:nvPr>
            <p:ph type="sldNum" sz="quarter" idx="10"/>
          </p:nvPr>
        </p:nvSpPr>
        <p:spPr/>
        <p:txBody>
          <a:bodyPr/>
          <a:lstStyle/>
          <a:p>
            <a:pPr>
              <a:defRPr/>
            </a:pPr>
            <a:fld id="{C0BE337B-F0F5-41BE-BCEC-595A31819442}" type="slidenum">
              <a:rPr lang="en-US" smtClean="0"/>
              <a:pPr>
                <a:defRPr/>
              </a:pPr>
              <a:t>4</a:t>
            </a:fld>
            <a:endParaRPr lang="en-US"/>
          </a:p>
        </p:txBody>
      </p:sp>
    </p:spTree>
    <p:extLst>
      <p:ext uri="{BB962C8B-B14F-4D97-AF65-F5344CB8AC3E}">
        <p14:creationId xmlns:p14="http://schemas.microsoft.com/office/powerpoint/2010/main" val="4225685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39242E9-4862-42E9-A3D8-6E6E79FFF6C9}" type="slidenum">
              <a:rPr lang="en-US" altLang="en-US" smtClean="0"/>
              <a:pPr/>
              <a:t>5</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You can usually find an answer</a:t>
            </a:r>
            <a:r>
              <a:rPr lang="en-US" altLang="en-US" baseline="0" dirty="0" smtClean="0">
                <a:latin typeface="Arial" panose="020B0604020202020204" pitchFamily="34" charset="0"/>
                <a:ea typeface="ＭＳ Ｐゴシック" panose="020B0600070205080204" pitchFamily="34" charset="-128"/>
                <a:cs typeface="Arial" panose="020B0604020202020204" pitchFamily="34" charset="0"/>
              </a:rPr>
              <a:t> to a background question by Googling and looking in a reliable site.  Medscape’s e-Medicine resource is handy for this.   If you have your phone loaded, use one of the medical apps to find the answer to a background question.  I like 5 Minute Clinical Consult in uCentral.   </a:t>
            </a: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12289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BFDA3D7-1F8C-43A7-A836-FC52354ED67E}" type="slidenum">
              <a:rPr lang="en-US" altLang="en-US" smtClean="0"/>
              <a:pPr/>
              <a:t>6</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The goal of a foreground question is to decide on an action.  These are best suited</a:t>
            </a:r>
            <a:r>
              <a:rPr lang="en-US" altLang="en-US" baseline="0" dirty="0" smtClean="0">
                <a:latin typeface="Arial" panose="020B0604020202020204" pitchFamily="34" charset="0"/>
                <a:ea typeface="ＭＳ Ｐゴシック" panose="020B0600070205080204" pitchFamily="34" charset="-128"/>
                <a:cs typeface="Arial" panose="020B0604020202020204" pitchFamily="34" charset="0"/>
              </a:rPr>
              <a:t> to use the PICO format.  </a:t>
            </a: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816395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7782" indent="-287608">
              <a:defRPr>
                <a:solidFill>
                  <a:schemeClr val="tx1"/>
                </a:solidFill>
                <a:latin typeface="Arial" pitchFamily="34" charset="0"/>
              </a:defRPr>
            </a:lvl2pPr>
            <a:lvl3pPr marL="1150436" indent="-230088">
              <a:defRPr>
                <a:solidFill>
                  <a:schemeClr val="tx1"/>
                </a:solidFill>
                <a:latin typeface="Arial" pitchFamily="34" charset="0"/>
              </a:defRPr>
            </a:lvl3pPr>
            <a:lvl4pPr marL="1610609" indent="-230088">
              <a:defRPr>
                <a:solidFill>
                  <a:schemeClr val="tx1"/>
                </a:solidFill>
                <a:latin typeface="Arial" pitchFamily="34" charset="0"/>
              </a:defRPr>
            </a:lvl4pPr>
            <a:lvl5pPr marL="2070784" indent="-230088">
              <a:defRPr>
                <a:solidFill>
                  <a:schemeClr val="tx1"/>
                </a:solidFill>
                <a:latin typeface="Arial" pitchFamily="34" charset="0"/>
              </a:defRPr>
            </a:lvl5pPr>
            <a:lvl6pPr marL="2530958" indent="-230088" eaLnBrk="0" fontAlgn="base" hangingPunct="0">
              <a:spcBef>
                <a:spcPct val="0"/>
              </a:spcBef>
              <a:spcAft>
                <a:spcPct val="0"/>
              </a:spcAft>
              <a:defRPr>
                <a:solidFill>
                  <a:schemeClr val="tx1"/>
                </a:solidFill>
                <a:latin typeface="Arial" pitchFamily="34" charset="0"/>
              </a:defRPr>
            </a:lvl6pPr>
            <a:lvl7pPr marL="2991132" indent="-230088" eaLnBrk="0" fontAlgn="base" hangingPunct="0">
              <a:spcBef>
                <a:spcPct val="0"/>
              </a:spcBef>
              <a:spcAft>
                <a:spcPct val="0"/>
              </a:spcAft>
              <a:defRPr>
                <a:solidFill>
                  <a:schemeClr val="tx1"/>
                </a:solidFill>
                <a:latin typeface="Arial" pitchFamily="34" charset="0"/>
              </a:defRPr>
            </a:lvl7pPr>
            <a:lvl8pPr marL="3451306" indent="-230088" eaLnBrk="0" fontAlgn="base" hangingPunct="0">
              <a:spcBef>
                <a:spcPct val="0"/>
              </a:spcBef>
              <a:spcAft>
                <a:spcPct val="0"/>
              </a:spcAft>
              <a:defRPr>
                <a:solidFill>
                  <a:schemeClr val="tx1"/>
                </a:solidFill>
                <a:latin typeface="Arial" pitchFamily="34" charset="0"/>
              </a:defRPr>
            </a:lvl8pPr>
            <a:lvl9pPr marL="3911480" indent="-230088" eaLnBrk="0" fontAlgn="base" hangingPunct="0">
              <a:spcBef>
                <a:spcPct val="0"/>
              </a:spcBef>
              <a:spcAft>
                <a:spcPct val="0"/>
              </a:spcAft>
              <a:defRPr>
                <a:solidFill>
                  <a:schemeClr val="tx1"/>
                </a:solidFill>
                <a:latin typeface="Arial" pitchFamily="34" charset="0"/>
              </a:defRPr>
            </a:lvl9pPr>
          </a:lstStyle>
          <a:p>
            <a:fld id="{DE6989C5-0115-4075-9CC8-55643039A2D4}" type="slidenum">
              <a:rPr lang="en-US" smtClean="0"/>
              <a:pPr/>
              <a:t>7</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itchFamily="34" charset="0"/>
              </a:rPr>
              <a:t>One of the fundamental skills required for practicing EBM is the asking of well-built clinical questions. To benefit patients and clinicians, such questions need to be both directly relevant to patients' problems and phrased in ways that direct your search to relevant and precise answers. In practice, well-built clinical questions usually contain four elements, summarized here. One of the benefits of careful and thoughtful question-forming is that the search for evidence is easier. The well-formed question makes it relatively straightforward to elicit and combine the appropriate terms needed to represent your need for information in the query language of whichever </a:t>
            </a:r>
            <a:r>
              <a:rPr lang="en-US" dirty="0" smtClean="0">
                <a:latin typeface="Arial" pitchFamily="34" charset="0"/>
                <a:hlinkClick r:id="rId3"/>
              </a:rPr>
              <a:t>searching</a:t>
            </a:r>
            <a:r>
              <a:rPr lang="en-US" dirty="0" smtClean="0">
                <a:latin typeface="Arial" pitchFamily="34" charset="0"/>
              </a:rPr>
              <a:t> service is available to you. </a:t>
            </a:r>
          </a:p>
        </p:txBody>
      </p:sp>
    </p:spTree>
    <p:extLst>
      <p:ext uri="{BB962C8B-B14F-4D97-AF65-F5344CB8AC3E}">
        <p14:creationId xmlns:p14="http://schemas.microsoft.com/office/powerpoint/2010/main" val="1212037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7782" indent="-287608">
              <a:defRPr>
                <a:solidFill>
                  <a:schemeClr val="tx1"/>
                </a:solidFill>
                <a:latin typeface="Arial" pitchFamily="34" charset="0"/>
              </a:defRPr>
            </a:lvl2pPr>
            <a:lvl3pPr marL="1150436" indent="-230088">
              <a:defRPr>
                <a:solidFill>
                  <a:schemeClr val="tx1"/>
                </a:solidFill>
                <a:latin typeface="Arial" pitchFamily="34" charset="0"/>
              </a:defRPr>
            </a:lvl3pPr>
            <a:lvl4pPr marL="1610609" indent="-230088">
              <a:defRPr>
                <a:solidFill>
                  <a:schemeClr val="tx1"/>
                </a:solidFill>
                <a:latin typeface="Arial" pitchFamily="34" charset="0"/>
              </a:defRPr>
            </a:lvl4pPr>
            <a:lvl5pPr marL="2070784" indent="-230088">
              <a:defRPr>
                <a:solidFill>
                  <a:schemeClr val="tx1"/>
                </a:solidFill>
                <a:latin typeface="Arial" pitchFamily="34" charset="0"/>
              </a:defRPr>
            </a:lvl5pPr>
            <a:lvl6pPr marL="2530958" indent="-230088" eaLnBrk="0" fontAlgn="base" hangingPunct="0">
              <a:spcBef>
                <a:spcPct val="0"/>
              </a:spcBef>
              <a:spcAft>
                <a:spcPct val="0"/>
              </a:spcAft>
              <a:defRPr>
                <a:solidFill>
                  <a:schemeClr val="tx1"/>
                </a:solidFill>
                <a:latin typeface="Arial" pitchFamily="34" charset="0"/>
              </a:defRPr>
            </a:lvl6pPr>
            <a:lvl7pPr marL="2991132" indent="-230088" eaLnBrk="0" fontAlgn="base" hangingPunct="0">
              <a:spcBef>
                <a:spcPct val="0"/>
              </a:spcBef>
              <a:spcAft>
                <a:spcPct val="0"/>
              </a:spcAft>
              <a:defRPr>
                <a:solidFill>
                  <a:schemeClr val="tx1"/>
                </a:solidFill>
                <a:latin typeface="Arial" pitchFamily="34" charset="0"/>
              </a:defRPr>
            </a:lvl7pPr>
            <a:lvl8pPr marL="3451306" indent="-230088" eaLnBrk="0" fontAlgn="base" hangingPunct="0">
              <a:spcBef>
                <a:spcPct val="0"/>
              </a:spcBef>
              <a:spcAft>
                <a:spcPct val="0"/>
              </a:spcAft>
              <a:defRPr>
                <a:solidFill>
                  <a:schemeClr val="tx1"/>
                </a:solidFill>
                <a:latin typeface="Arial" pitchFamily="34" charset="0"/>
              </a:defRPr>
            </a:lvl8pPr>
            <a:lvl9pPr marL="3911480" indent="-230088" eaLnBrk="0" fontAlgn="base" hangingPunct="0">
              <a:spcBef>
                <a:spcPct val="0"/>
              </a:spcBef>
              <a:spcAft>
                <a:spcPct val="0"/>
              </a:spcAft>
              <a:defRPr>
                <a:solidFill>
                  <a:schemeClr val="tx1"/>
                </a:solidFill>
                <a:latin typeface="Arial" pitchFamily="34" charset="0"/>
              </a:defRPr>
            </a:lvl9pPr>
          </a:lstStyle>
          <a:p>
            <a:fld id="{4B17C1AC-6752-44C4-B363-E43AF0784B80}" type="slidenum">
              <a:rPr lang="en-US" smtClean="0"/>
              <a:pPr/>
              <a:t>8</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itchFamily="34" charset="0"/>
              </a:rPr>
              <a:t>Here are some examples </a:t>
            </a:r>
          </a:p>
        </p:txBody>
      </p:sp>
    </p:spTree>
    <p:extLst>
      <p:ext uri="{BB962C8B-B14F-4D97-AF65-F5344CB8AC3E}">
        <p14:creationId xmlns:p14="http://schemas.microsoft.com/office/powerpoint/2010/main" val="790932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7782" indent="-287608">
              <a:defRPr>
                <a:solidFill>
                  <a:schemeClr val="tx1"/>
                </a:solidFill>
                <a:latin typeface="Arial" pitchFamily="34" charset="0"/>
              </a:defRPr>
            </a:lvl2pPr>
            <a:lvl3pPr marL="1150436" indent="-230088">
              <a:defRPr>
                <a:solidFill>
                  <a:schemeClr val="tx1"/>
                </a:solidFill>
                <a:latin typeface="Arial" pitchFamily="34" charset="0"/>
              </a:defRPr>
            </a:lvl3pPr>
            <a:lvl4pPr marL="1610609" indent="-230088">
              <a:defRPr>
                <a:solidFill>
                  <a:schemeClr val="tx1"/>
                </a:solidFill>
                <a:latin typeface="Arial" pitchFamily="34" charset="0"/>
              </a:defRPr>
            </a:lvl4pPr>
            <a:lvl5pPr marL="2070784" indent="-230088">
              <a:defRPr>
                <a:solidFill>
                  <a:schemeClr val="tx1"/>
                </a:solidFill>
                <a:latin typeface="Arial" pitchFamily="34" charset="0"/>
              </a:defRPr>
            </a:lvl5pPr>
            <a:lvl6pPr marL="2530958" indent="-230088" eaLnBrk="0" fontAlgn="base" hangingPunct="0">
              <a:spcBef>
                <a:spcPct val="0"/>
              </a:spcBef>
              <a:spcAft>
                <a:spcPct val="0"/>
              </a:spcAft>
              <a:defRPr>
                <a:solidFill>
                  <a:schemeClr val="tx1"/>
                </a:solidFill>
                <a:latin typeface="Arial" pitchFamily="34" charset="0"/>
              </a:defRPr>
            </a:lvl6pPr>
            <a:lvl7pPr marL="2991132" indent="-230088" eaLnBrk="0" fontAlgn="base" hangingPunct="0">
              <a:spcBef>
                <a:spcPct val="0"/>
              </a:spcBef>
              <a:spcAft>
                <a:spcPct val="0"/>
              </a:spcAft>
              <a:defRPr>
                <a:solidFill>
                  <a:schemeClr val="tx1"/>
                </a:solidFill>
                <a:latin typeface="Arial" pitchFamily="34" charset="0"/>
              </a:defRPr>
            </a:lvl7pPr>
            <a:lvl8pPr marL="3451306" indent="-230088" eaLnBrk="0" fontAlgn="base" hangingPunct="0">
              <a:spcBef>
                <a:spcPct val="0"/>
              </a:spcBef>
              <a:spcAft>
                <a:spcPct val="0"/>
              </a:spcAft>
              <a:defRPr>
                <a:solidFill>
                  <a:schemeClr val="tx1"/>
                </a:solidFill>
                <a:latin typeface="Arial" pitchFamily="34" charset="0"/>
              </a:defRPr>
            </a:lvl8pPr>
            <a:lvl9pPr marL="3911480" indent="-230088" eaLnBrk="0" fontAlgn="base" hangingPunct="0">
              <a:spcBef>
                <a:spcPct val="0"/>
              </a:spcBef>
              <a:spcAft>
                <a:spcPct val="0"/>
              </a:spcAft>
              <a:defRPr>
                <a:solidFill>
                  <a:schemeClr val="tx1"/>
                </a:solidFill>
                <a:latin typeface="Arial" pitchFamily="34" charset="0"/>
              </a:defRPr>
            </a:lvl9pPr>
          </a:lstStyle>
          <a:p>
            <a:fld id="{476A8E49-84E0-46A9-BAC5-652CF72E113A}" type="slidenum">
              <a:rPr lang="en-US" smtClean="0"/>
              <a:pPr/>
              <a:t>9</a:t>
            </a:fld>
            <a:endParaRPr lang="en-US" smtClean="0"/>
          </a:p>
        </p:txBody>
      </p:sp>
      <p:sp>
        <p:nvSpPr>
          <p:cNvPr id="79875" name="Rectangle 2"/>
          <p:cNvSpPr>
            <a:spLocks noGrp="1" noRot="1" noChangeAspect="1" noChangeArrowheads="1" noTextEdit="1"/>
          </p:cNvSpPr>
          <p:nvPr>
            <p:ph type="sldImg"/>
          </p:nvPr>
        </p:nvSpPr>
        <p:spPr>
          <a:xfrm>
            <a:off x="1327150" y="696913"/>
            <a:ext cx="3109913" cy="2333625"/>
          </a:xfrm>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itchFamily="34" charset="0"/>
              </a:rPr>
              <a:t>Therapy Question - A question concerning the effectiveness of a treatment or preventative measure </a:t>
            </a:r>
          </a:p>
          <a:p>
            <a:pPr eaLnBrk="1" hangingPunct="1"/>
            <a:r>
              <a:rPr lang="en-US" dirty="0" smtClean="0">
                <a:latin typeface="Arial" pitchFamily="34" charset="0"/>
              </a:rPr>
              <a:t>Prognosis Question - A question concerning outcome of a patient with a particular condition </a:t>
            </a:r>
          </a:p>
          <a:p>
            <a:pPr eaLnBrk="1" hangingPunct="1"/>
            <a:r>
              <a:rPr lang="en-US" dirty="0" smtClean="0">
                <a:latin typeface="Arial" pitchFamily="34" charset="0"/>
              </a:rPr>
              <a:t>Diagnosis Question - A question concerning the ability of a test to predict the likelihood of a disease </a:t>
            </a:r>
          </a:p>
          <a:p>
            <a:pPr eaLnBrk="1" hangingPunct="1"/>
            <a:r>
              <a:rPr lang="en-US" dirty="0" smtClean="0">
                <a:latin typeface="Arial" pitchFamily="34" charset="0"/>
              </a:rPr>
              <a:t>Harm Question - question concerning the likelihood of an intervention to cause harm </a:t>
            </a:r>
          </a:p>
        </p:txBody>
      </p:sp>
    </p:spTree>
    <p:extLst>
      <p:ext uri="{BB962C8B-B14F-4D97-AF65-F5344CB8AC3E}">
        <p14:creationId xmlns:p14="http://schemas.microsoft.com/office/powerpoint/2010/main" val="8371362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sz="2400">
              <a:latin typeface="Times New Roman" pitchFamily="18" charset="0"/>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a:latin typeface="Times New Roman" pitchFamily="18" charset="0"/>
              </a:endParaRPr>
            </a:p>
          </p:txBody>
        </p:sp>
        <p:sp>
          <p:nvSpPr>
            <p:cNvPr id="7" name="Rectangle 10"/>
            <p:cNvSpPr>
              <a:spLocks noChangeArrowheads="1"/>
            </p:cNvSpPr>
            <p:nvPr/>
          </p:nvSpPr>
          <p:spPr bwMode="auto">
            <a:xfrm flipV="1">
              <a:off x="240" y="192"/>
              <a:ext cx="5004" cy="288"/>
            </a:xfrm>
            <a:prstGeom prst="rect">
              <a:avLst/>
            </a:prstGeom>
            <a:solidFill>
              <a:srgbClr val="D2BE96"/>
            </a:solidFill>
            <a:ln w="12700">
              <a:solidFill>
                <a:schemeClr val="tx1"/>
              </a:solidFill>
              <a:miter lim="800000"/>
              <a:headEnd/>
              <a:tailEnd/>
            </a:ln>
          </p:spPr>
          <p:txBody>
            <a:bodyPr rot="10800000" wrap="none" anchor="ctr"/>
            <a:lstStyle/>
            <a:p>
              <a:pPr algn="ctr" eaLnBrk="1" hangingPunct="1"/>
              <a:endParaRPr lang="en-US" sz="2400">
                <a:latin typeface="Times New Roman" pitchFamily="18" charset="0"/>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a:latin typeface="Times New Roman" pitchFamily="18" charset="0"/>
              </a:endParaRPr>
            </a:p>
          </p:txBody>
        </p:sp>
        <p:sp>
          <p:nvSpPr>
            <p:cNvPr id="9" name="Rectangle 12"/>
            <p:cNvSpPr>
              <a:spLocks noChangeArrowheads="1"/>
            </p:cNvSpPr>
            <p:nvPr/>
          </p:nvSpPr>
          <p:spPr bwMode="auto">
            <a:xfrm flipV="1">
              <a:off x="5242" y="480"/>
              <a:ext cx="282" cy="144"/>
            </a:xfrm>
            <a:prstGeom prst="rect">
              <a:avLst/>
            </a:prstGeom>
            <a:solidFill>
              <a:srgbClr val="D2BE96"/>
            </a:solidFill>
            <a:ln w="12700">
              <a:solidFill>
                <a:schemeClr val="tx1"/>
              </a:solidFill>
              <a:miter lim="800000"/>
              <a:headEnd/>
              <a:tailEnd/>
            </a:ln>
          </p:spPr>
          <p:txBody>
            <a:bodyPr rot="10800000" wrap="none" anchor="ctr"/>
            <a:lstStyle/>
            <a:p>
              <a:pPr algn="ctr" eaLnBrk="1" hangingPunct="1"/>
              <a:endParaRPr lang="en-US" sz="2400">
                <a:latin typeface="Times New Roman" pitchFamily="18" charset="0"/>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sz="2400">
                <a:latin typeface="Times New Roman" pitchFamily="18" charset="0"/>
              </a:endParaRPr>
            </a:p>
          </p:txBody>
        </p:sp>
      </p:grpSp>
      <p:sp>
        <p:nvSpPr>
          <p:cNvPr id="12" name="TextBox 11"/>
          <p:cNvSpPr txBox="1"/>
          <p:nvPr userDrawn="1"/>
        </p:nvSpPr>
        <p:spPr>
          <a:xfrm>
            <a:off x="474663" y="347663"/>
            <a:ext cx="6154737" cy="368300"/>
          </a:xfrm>
          <a:prstGeom prst="rect">
            <a:avLst/>
          </a:prstGeom>
          <a:noFill/>
        </p:spPr>
        <p:txBody>
          <a:bodyPr wrap="none">
            <a:spAutoFit/>
          </a:bodyPr>
          <a:lstStyle/>
          <a:p>
            <a:pPr>
              <a:defRPr/>
            </a:pPr>
            <a:r>
              <a:rPr lang="en-US" cap="all" dirty="0">
                <a:latin typeface="Garamond" pitchFamily="18" charset="0"/>
              </a:rPr>
              <a:t>The Florida State University </a:t>
            </a:r>
            <a:r>
              <a:rPr lang="en-US" cap="small" dirty="0">
                <a:latin typeface="Garamond" pitchFamily="18" charset="0"/>
              </a:rPr>
              <a:t>College of Medicine</a:t>
            </a:r>
          </a:p>
        </p:txBody>
      </p:sp>
      <p:pic>
        <p:nvPicPr>
          <p:cNvPr id="13" name="Picture 28" descr="Dark Red White Light Gold.tif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9725" y="415925"/>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6547" name="Rectangle 3"/>
          <p:cNvSpPr>
            <a:spLocks noGrp="1" noChangeArrowheads="1"/>
          </p:cNvSpPr>
          <p:nvPr>
            <p:ph type="ctrTitle"/>
          </p:nvPr>
        </p:nvSpPr>
        <p:spPr>
          <a:xfrm>
            <a:off x="762000" y="1371600"/>
            <a:ext cx="7696200" cy="2057400"/>
          </a:xfrm>
        </p:spPr>
        <p:txBody>
          <a:bodyPr/>
          <a:lstStyle>
            <a:lvl1pPr>
              <a:defRPr/>
            </a:lvl1pPr>
          </a:lstStyle>
          <a:p>
            <a:r>
              <a:rPr lang="en-US" dirty="0"/>
              <a:t>Click to edit Master title style</a:t>
            </a:r>
          </a:p>
        </p:txBody>
      </p:sp>
      <p:sp>
        <p:nvSpPr>
          <p:cNvPr id="236548" name="Rectangle 4"/>
          <p:cNvSpPr>
            <a:spLocks noGrp="1" noChangeArrowheads="1"/>
          </p:cNvSpPr>
          <p:nvPr>
            <p:ph type="subTitle" idx="1"/>
          </p:nvPr>
        </p:nvSpPr>
        <p:spPr>
          <a:xfrm>
            <a:off x="762000" y="3765550"/>
            <a:ext cx="7696200" cy="2057400"/>
          </a:xfrm>
        </p:spPr>
        <p:txBody>
          <a:bodyPr/>
          <a:lstStyle>
            <a:lvl1pPr marL="0" indent="0" algn="l">
              <a:buFont typeface="Wingdings" pitchFamily="2" charset="2"/>
              <a:buNone/>
              <a:defRPr/>
            </a:lvl1pPr>
          </a:lstStyle>
          <a:p>
            <a:r>
              <a:rPr lang="en-US" dirty="0"/>
              <a:t>Click to edit Master subtitle style</a:t>
            </a:r>
          </a:p>
        </p:txBody>
      </p:sp>
      <p:sp>
        <p:nvSpPr>
          <p:cNvPr id="14" name="Rectangle 5"/>
          <p:cNvSpPr>
            <a:spLocks noGrp="1" noChangeArrowheads="1"/>
          </p:cNvSpPr>
          <p:nvPr>
            <p:ph type="dt" sz="half" idx="10"/>
          </p:nvPr>
        </p:nvSpPr>
        <p:spPr>
          <a:xfrm>
            <a:off x="457200" y="6248400"/>
            <a:ext cx="2133600" cy="457200"/>
          </a:xfrm>
        </p:spPr>
        <p:txBody>
          <a:bodyPr/>
          <a:lstStyle>
            <a:lvl1pPr>
              <a:defRPr/>
            </a:lvl1pPr>
          </a:lstStyle>
          <a:p>
            <a:pPr>
              <a:defRPr/>
            </a:pPr>
            <a:r>
              <a:rPr lang="en-US" smtClean="0"/>
              <a:t>2015-2016</a:t>
            </a:r>
            <a:endParaRPr lang="en-US"/>
          </a:p>
        </p:txBody>
      </p:sp>
      <p:sp>
        <p:nvSpPr>
          <p:cNvPr id="15" name="Rectangle 6"/>
          <p:cNvSpPr>
            <a:spLocks noGrp="1" noChangeArrowheads="1"/>
          </p:cNvSpPr>
          <p:nvPr>
            <p:ph type="ftr" sz="quarter" idx="11"/>
          </p:nvPr>
        </p:nvSpPr>
        <p:spPr/>
        <p:txBody>
          <a:bodyPr/>
          <a:lstStyle>
            <a:lvl1pPr>
              <a:defRPr>
                <a:solidFill>
                  <a:schemeClr val="tx1"/>
                </a:solidFill>
              </a:defRPr>
            </a:lvl1pPr>
          </a:lstStyle>
          <a:p>
            <a:pPr>
              <a:defRPr/>
            </a:pPr>
            <a:r>
              <a:rPr lang="en-US"/>
              <a:t>EBM Resources</a:t>
            </a:r>
          </a:p>
        </p:txBody>
      </p:sp>
      <p:sp>
        <p:nvSpPr>
          <p:cNvPr id="16"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0006A474-4DA0-493E-8128-4D5D8A1C98C5}" type="slidenum">
              <a:rPr lang="en-US"/>
              <a:pPr>
                <a:defRPr/>
              </a:pPr>
              <a:t>‹#›</a:t>
            </a:fld>
            <a:endParaRPr lang="en-US"/>
          </a:p>
        </p:txBody>
      </p:sp>
    </p:spTree>
    <p:extLst>
      <p:ext uri="{BB962C8B-B14F-4D97-AF65-F5344CB8AC3E}">
        <p14:creationId xmlns:p14="http://schemas.microsoft.com/office/powerpoint/2010/main" val="3706326604"/>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userDrawn="1">
            <p:ph type="dt" sz="half" idx="10"/>
          </p:nvPr>
        </p:nvSpPr>
        <p:spPr>
          <a:ln/>
        </p:spPr>
        <p:txBody>
          <a:bodyPr/>
          <a:lstStyle>
            <a:lvl1pPr>
              <a:defRPr/>
            </a:lvl1pPr>
          </a:lstStyle>
          <a:p>
            <a:pPr>
              <a:defRPr/>
            </a:pPr>
            <a:r>
              <a:rPr lang="en-US" smtClean="0"/>
              <a:t>2015-2016</a:t>
            </a: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r>
              <a:rPr lang="en-US"/>
              <a:t>EBM Resources</a:t>
            </a:r>
          </a:p>
        </p:txBody>
      </p:sp>
      <p:sp>
        <p:nvSpPr>
          <p:cNvPr id="6" name="Rectangle 6"/>
          <p:cNvSpPr>
            <a:spLocks noGrp="1" noChangeArrowheads="1"/>
          </p:cNvSpPr>
          <p:nvPr userDrawn="1">
            <p:ph type="sldNum" sz="quarter" idx="12"/>
          </p:nvPr>
        </p:nvSpPr>
        <p:spPr>
          <a:ln/>
        </p:spPr>
        <p:txBody>
          <a:bodyPr/>
          <a:lstStyle>
            <a:lvl1pPr>
              <a:defRPr/>
            </a:lvl1pPr>
          </a:lstStyle>
          <a:p>
            <a:pPr>
              <a:defRPr/>
            </a:pPr>
            <a:fld id="{82F462EB-A2AA-4EF1-B926-EEF3D533AD15}" type="slidenum">
              <a:rPr lang="en-US"/>
              <a:pPr>
                <a:defRPr/>
              </a:pPr>
              <a:t>‹#›</a:t>
            </a:fld>
            <a:endParaRPr lang="en-US"/>
          </a:p>
        </p:txBody>
      </p:sp>
    </p:spTree>
    <p:extLst>
      <p:ext uri="{BB962C8B-B14F-4D97-AF65-F5344CB8AC3E}">
        <p14:creationId xmlns:p14="http://schemas.microsoft.com/office/powerpoint/2010/main" val="2589957343"/>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userDrawn="1">
            <p:ph type="dt" sz="half" idx="10"/>
          </p:nvPr>
        </p:nvSpPr>
        <p:spPr>
          <a:ln/>
        </p:spPr>
        <p:txBody>
          <a:bodyPr/>
          <a:lstStyle>
            <a:lvl1pPr>
              <a:defRPr/>
            </a:lvl1pPr>
          </a:lstStyle>
          <a:p>
            <a:pPr>
              <a:defRPr/>
            </a:pPr>
            <a:r>
              <a:rPr lang="en-US" smtClean="0"/>
              <a:t>2015-2016</a:t>
            </a: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r>
              <a:rPr lang="en-US"/>
              <a:t>EBM Resources</a:t>
            </a:r>
          </a:p>
        </p:txBody>
      </p:sp>
      <p:sp>
        <p:nvSpPr>
          <p:cNvPr id="6" name="Rectangle 6"/>
          <p:cNvSpPr>
            <a:spLocks noGrp="1" noChangeArrowheads="1"/>
          </p:cNvSpPr>
          <p:nvPr userDrawn="1">
            <p:ph type="sldNum" sz="quarter" idx="12"/>
          </p:nvPr>
        </p:nvSpPr>
        <p:spPr>
          <a:ln/>
        </p:spPr>
        <p:txBody>
          <a:bodyPr/>
          <a:lstStyle>
            <a:lvl1pPr>
              <a:defRPr/>
            </a:lvl1pPr>
          </a:lstStyle>
          <a:p>
            <a:pPr>
              <a:defRPr/>
            </a:pPr>
            <a:fld id="{138C21C5-7CDD-4E3B-AED1-1A163E403063}" type="slidenum">
              <a:rPr lang="en-US"/>
              <a:pPr>
                <a:defRPr/>
              </a:pPr>
              <a:t>‹#›</a:t>
            </a:fld>
            <a:endParaRPr lang="en-US"/>
          </a:p>
        </p:txBody>
      </p:sp>
    </p:spTree>
    <p:extLst>
      <p:ext uri="{BB962C8B-B14F-4D97-AF65-F5344CB8AC3E}">
        <p14:creationId xmlns:p14="http://schemas.microsoft.com/office/powerpoint/2010/main" val="3282832808"/>
      </p:ext>
    </p:extLst>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828800"/>
            <a:ext cx="8229600" cy="4302125"/>
          </a:xfrm>
        </p:spPr>
        <p:txBody>
          <a:bodyPr/>
          <a:lstStyle/>
          <a:p>
            <a:pPr lvl="0"/>
            <a:endParaRPr lang="en-US" noProof="0" smtClean="0"/>
          </a:p>
        </p:txBody>
      </p:sp>
      <p:sp>
        <p:nvSpPr>
          <p:cNvPr id="4" name="Rectangle 4"/>
          <p:cNvSpPr>
            <a:spLocks noGrp="1" noChangeArrowheads="1"/>
          </p:cNvSpPr>
          <p:nvPr userDrawn="1">
            <p:ph type="dt" sz="half" idx="10"/>
          </p:nvPr>
        </p:nvSpPr>
        <p:spPr>
          <a:ln/>
        </p:spPr>
        <p:txBody>
          <a:bodyPr/>
          <a:lstStyle>
            <a:lvl1pPr>
              <a:defRPr/>
            </a:lvl1pPr>
          </a:lstStyle>
          <a:p>
            <a:pPr>
              <a:defRPr/>
            </a:pPr>
            <a:r>
              <a:rPr lang="en-US" smtClean="0"/>
              <a:t>2015-2016</a:t>
            </a: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r>
              <a:rPr lang="en-US"/>
              <a:t>EBM Resources</a:t>
            </a:r>
          </a:p>
        </p:txBody>
      </p:sp>
      <p:sp>
        <p:nvSpPr>
          <p:cNvPr id="6" name="Rectangle 6"/>
          <p:cNvSpPr>
            <a:spLocks noGrp="1" noChangeArrowheads="1"/>
          </p:cNvSpPr>
          <p:nvPr userDrawn="1">
            <p:ph type="sldNum" sz="quarter" idx="12"/>
          </p:nvPr>
        </p:nvSpPr>
        <p:spPr>
          <a:ln/>
        </p:spPr>
        <p:txBody>
          <a:bodyPr/>
          <a:lstStyle>
            <a:lvl1pPr>
              <a:defRPr/>
            </a:lvl1pPr>
          </a:lstStyle>
          <a:p>
            <a:pPr>
              <a:defRPr/>
            </a:pPr>
            <a:fld id="{E2D75AF8-2BF1-40CD-A01A-664CEED712C8}" type="slidenum">
              <a:rPr lang="en-US"/>
              <a:pPr>
                <a:defRPr/>
              </a:pPr>
              <a:t>‹#›</a:t>
            </a:fld>
            <a:endParaRPr lang="en-US"/>
          </a:p>
        </p:txBody>
      </p:sp>
    </p:spTree>
    <p:extLst>
      <p:ext uri="{BB962C8B-B14F-4D97-AF65-F5344CB8AC3E}">
        <p14:creationId xmlns:p14="http://schemas.microsoft.com/office/powerpoint/2010/main" val="377680335"/>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userDrawn="1">
            <p:ph type="dt" sz="half" idx="10"/>
          </p:nvPr>
        </p:nvSpPr>
        <p:spPr>
          <a:ln/>
        </p:spPr>
        <p:txBody>
          <a:bodyPr/>
          <a:lstStyle>
            <a:lvl1pPr>
              <a:defRPr/>
            </a:lvl1pPr>
          </a:lstStyle>
          <a:p>
            <a:pPr>
              <a:defRPr/>
            </a:pPr>
            <a:r>
              <a:rPr lang="en-US" smtClean="0"/>
              <a:t>2015-2016</a:t>
            </a: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r>
              <a:rPr lang="en-US"/>
              <a:t>EBM Resources</a:t>
            </a:r>
          </a:p>
        </p:txBody>
      </p:sp>
      <p:sp>
        <p:nvSpPr>
          <p:cNvPr id="7" name="Rectangle 6"/>
          <p:cNvSpPr>
            <a:spLocks noGrp="1" noChangeArrowheads="1"/>
          </p:cNvSpPr>
          <p:nvPr userDrawn="1">
            <p:ph type="sldNum" sz="quarter" idx="12"/>
          </p:nvPr>
        </p:nvSpPr>
        <p:spPr>
          <a:ln/>
        </p:spPr>
        <p:txBody>
          <a:bodyPr/>
          <a:lstStyle>
            <a:lvl1pPr>
              <a:defRPr/>
            </a:lvl1pPr>
          </a:lstStyle>
          <a:p>
            <a:pPr>
              <a:defRPr/>
            </a:pPr>
            <a:fld id="{A8B1FEE0-9172-47AA-BBDF-7983D24D8DBF}" type="slidenum">
              <a:rPr lang="en-US"/>
              <a:pPr>
                <a:defRPr/>
              </a:pPr>
              <a:t>‹#›</a:t>
            </a:fld>
            <a:endParaRPr lang="en-US"/>
          </a:p>
        </p:txBody>
      </p:sp>
    </p:spTree>
    <p:extLst>
      <p:ext uri="{BB962C8B-B14F-4D97-AF65-F5344CB8AC3E}">
        <p14:creationId xmlns:p14="http://schemas.microsoft.com/office/powerpoint/2010/main" val="4190999340"/>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userDrawn="1">
            <p:ph type="dt" sz="half" idx="10"/>
          </p:nvPr>
        </p:nvSpPr>
        <p:spPr>
          <a:xfrm>
            <a:off x="457200" y="6512010"/>
            <a:ext cx="1676400" cy="193589"/>
          </a:xfrm>
          <a:ln/>
        </p:spPr>
        <p:txBody>
          <a:bodyPr/>
          <a:lstStyle>
            <a:lvl1pPr>
              <a:defRPr/>
            </a:lvl1pPr>
          </a:lstStyle>
          <a:p>
            <a:pPr>
              <a:defRPr/>
            </a:pPr>
            <a:r>
              <a:rPr lang="en-US" smtClean="0"/>
              <a:t>2015-2016</a:t>
            </a:r>
            <a:endParaRPr lang="en-US" dirty="0"/>
          </a:p>
        </p:txBody>
      </p:sp>
      <p:sp>
        <p:nvSpPr>
          <p:cNvPr id="5" name="Rectangle 5"/>
          <p:cNvSpPr>
            <a:spLocks noGrp="1" noChangeArrowheads="1"/>
          </p:cNvSpPr>
          <p:nvPr userDrawn="1">
            <p:ph type="ftr" sz="quarter" idx="11"/>
          </p:nvPr>
        </p:nvSpPr>
        <p:spPr>
          <a:xfrm>
            <a:off x="3124200" y="6512010"/>
            <a:ext cx="2895600" cy="193590"/>
          </a:xfrm>
          <a:ln/>
        </p:spPr>
        <p:txBody>
          <a:bodyPr/>
          <a:lstStyle>
            <a:lvl1pPr>
              <a:defRPr/>
            </a:lvl1pPr>
          </a:lstStyle>
          <a:p>
            <a:pPr>
              <a:defRPr/>
            </a:pPr>
            <a:r>
              <a:rPr lang="en-US" dirty="0"/>
              <a:t>EBM Resources</a:t>
            </a:r>
          </a:p>
        </p:txBody>
      </p:sp>
      <p:sp>
        <p:nvSpPr>
          <p:cNvPr id="6" name="Rectangle 6"/>
          <p:cNvSpPr>
            <a:spLocks noGrp="1" noChangeArrowheads="1"/>
          </p:cNvSpPr>
          <p:nvPr userDrawn="1">
            <p:ph type="sldNum" sz="quarter" idx="12"/>
          </p:nvPr>
        </p:nvSpPr>
        <p:spPr>
          <a:xfrm>
            <a:off x="6781800" y="6512010"/>
            <a:ext cx="1905000" cy="193590"/>
          </a:xfrm>
          <a:ln/>
        </p:spPr>
        <p:txBody>
          <a:bodyPr/>
          <a:lstStyle>
            <a:lvl1pPr>
              <a:defRPr/>
            </a:lvl1pPr>
          </a:lstStyle>
          <a:p>
            <a:pPr>
              <a:defRPr/>
            </a:pPr>
            <a:fld id="{822EE0E2-E2BC-42D0-8892-0259831F5BCE}" type="slidenum">
              <a:rPr lang="en-US"/>
              <a:pPr>
                <a:defRPr/>
              </a:pPr>
              <a:t>‹#›</a:t>
            </a:fld>
            <a:endParaRPr lang="en-US"/>
          </a:p>
        </p:txBody>
      </p:sp>
    </p:spTree>
    <p:extLst>
      <p:ext uri="{BB962C8B-B14F-4D97-AF65-F5344CB8AC3E}">
        <p14:creationId xmlns:p14="http://schemas.microsoft.com/office/powerpoint/2010/main" val="2911799632"/>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userDrawn="1">
            <p:ph type="dt" sz="half" idx="10"/>
          </p:nvPr>
        </p:nvSpPr>
        <p:spPr>
          <a:ln/>
        </p:spPr>
        <p:txBody>
          <a:bodyPr/>
          <a:lstStyle>
            <a:lvl1pPr>
              <a:defRPr/>
            </a:lvl1pPr>
          </a:lstStyle>
          <a:p>
            <a:pPr>
              <a:defRPr/>
            </a:pPr>
            <a:r>
              <a:rPr lang="en-US" smtClean="0"/>
              <a:t>2015-2016</a:t>
            </a: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r>
              <a:rPr lang="en-US"/>
              <a:t>EBM Resources</a:t>
            </a:r>
          </a:p>
        </p:txBody>
      </p:sp>
      <p:sp>
        <p:nvSpPr>
          <p:cNvPr id="6" name="Rectangle 6"/>
          <p:cNvSpPr>
            <a:spLocks noGrp="1" noChangeArrowheads="1"/>
          </p:cNvSpPr>
          <p:nvPr userDrawn="1">
            <p:ph type="sldNum" sz="quarter" idx="12"/>
          </p:nvPr>
        </p:nvSpPr>
        <p:spPr>
          <a:ln/>
        </p:spPr>
        <p:txBody>
          <a:bodyPr/>
          <a:lstStyle>
            <a:lvl1pPr>
              <a:defRPr/>
            </a:lvl1pPr>
          </a:lstStyle>
          <a:p>
            <a:pPr>
              <a:defRPr/>
            </a:pPr>
            <a:fld id="{25CDFAE2-7B94-49E1-ACFD-AE0E0C4C5263}" type="slidenum">
              <a:rPr lang="en-US"/>
              <a:pPr>
                <a:defRPr/>
              </a:pPr>
              <a:t>‹#›</a:t>
            </a:fld>
            <a:endParaRPr lang="en-US"/>
          </a:p>
        </p:txBody>
      </p:sp>
    </p:spTree>
    <p:extLst>
      <p:ext uri="{BB962C8B-B14F-4D97-AF65-F5344CB8AC3E}">
        <p14:creationId xmlns:p14="http://schemas.microsoft.com/office/powerpoint/2010/main" val="1717281308"/>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userDrawn="1">
            <p:ph type="dt" sz="half" idx="10"/>
          </p:nvPr>
        </p:nvSpPr>
        <p:spPr>
          <a:ln/>
        </p:spPr>
        <p:txBody>
          <a:bodyPr/>
          <a:lstStyle>
            <a:lvl1pPr>
              <a:defRPr/>
            </a:lvl1pPr>
          </a:lstStyle>
          <a:p>
            <a:pPr>
              <a:defRPr/>
            </a:pPr>
            <a:r>
              <a:rPr lang="en-US" smtClean="0"/>
              <a:t>2015-2016</a:t>
            </a: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r>
              <a:rPr lang="en-US"/>
              <a:t>EBM Resources</a:t>
            </a:r>
          </a:p>
        </p:txBody>
      </p:sp>
      <p:sp>
        <p:nvSpPr>
          <p:cNvPr id="7" name="Rectangle 6"/>
          <p:cNvSpPr>
            <a:spLocks noGrp="1" noChangeArrowheads="1"/>
          </p:cNvSpPr>
          <p:nvPr userDrawn="1">
            <p:ph type="sldNum" sz="quarter" idx="12"/>
          </p:nvPr>
        </p:nvSpPr>
        <p:spPr>
          <a:ln/>
        </p:spPr>
        <p:txBody>
          <a:bodyPr/>
          <a:lstStyle>
            <a:lvl1pPr>
              <a:defRPr/>
            </a:lvl1pPr>
          </a:lstStyle>
          <a:p>
            <a:pPr>
              <a:defRPr/>
            </a:pPr>
            <a:fld id="{E892D244-4C52-42F2-9569-0B3B4548EAD0}" type="slidenum">
              <a:rPr lang="en-US"/>
              <a:pPr>
                <a:defRPr/>
              </a:pPr>
              <a:t>‹#›</a:t>
            </a:fld>
            <a:endParaRPr lang="en-US"/>
          </a:p>
        </p:txBody>
      </p:sp>
    </p:spTree>
    <p:extLst>
      <p:ext uri="{BB962C8B-B14F-4D97-AF65-F5344CB8AC3E}">
        <p14:creationId xmlns:p14="http://schemas.microsoft.com/office/powerpoint/2010/main" val="2508897254"/>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userDrawn="1">
            <p:ph type="dt" sz="half" idx="10"/>
          </p:nvPr>
        </p:nvSpPr>
        <p:spPr>
          <a:ln/>
        </p:spPr>
        <p:txBody>
          <a:bodyPr/>
          <a:lstStyle>
            <a:lvl1pPr>
              <a:defRPr/>
            </a:lvl1pPr>
          </a:lstStyle>
          <a:p>
            <a:pPr>
              <a:defRPr/>
            </a:pPr>
            <a:r>
              <a:rPr lang="en-US" smtClean="0"/>
              <a:t>2015-2016</a:t>
            </a:r>
            <a:endParaRPr lang="en-US"/>
          </a:p>
        </p:txBody>
      </p:sp>
      <p:sp>
        <p:nvSpPr>
          <p:cNvPr id="8" name="Rectangle 5"/>
          <p:cNvSpPr>
            <a:spLocks noGrp="1" noChangeArrowheads="1"/>
          </p:cNvSpPr>
          <p:nvPr userDrawn="1">
            <p:ph type="ftr" sz="quarter" idx="11"/>
          </p:nvPr>
        </p:nvSpPr>
        <p:spPr>
          <a:ln/>
        </p:spPr>
        <p:txBody>
          <a:bodyPr/>
          <a:lstStyle>
            <a:lvl1pPr>
              <a:defRPr/>
            </a:lvl1pPr>
          </a:lstStyle>
          <a:p>
            <a:pPr>
              <a:defRPr/>
            </a:pPr>
            <a:r>
              <a:rPr lang="en-US"/>
              <a:t>EBM Resources</a:t>
            </a:r>
          </a:p>
        </p:txBody>
      </p:sp>
      <p:sp>
        <p:nvSpPr>
          <p:cNvPr id="9" name="Rectangle 6"/>
          <p:cNvSpPr>
            <a:spLocks noGrp="1" noChangeArrowheads="1"/>
          </p:cNvSpPr>
          <p:nvPr userDrawn="1">
            <p:ph type="sldNum" sz="quarter" idx="12"/>
          </p:nvPr>
        </p:nvSpPr>
        <p:spPr>
          <a:ln/>
        </p:spPr>
        <p:txBody>
          <a:bodyPr/>
          <a:lstStyle>
            <a:lvl1pPr>
              <a:defRPr/>
            </a:lvl1pPr>
          </a:lstStyle>
          <a:p>
            <a:pPr>
              <a:defRPr/>
            </a:pPr>
            <a:fld id="{F34D02BF-677F-438A-A8A7-E4A77DDA7374}" type="slidenum">
              <a:rPr lang="en-US"/>
              <a:pPr>
                <a:defRPr/>
              </a:pPr>
              <a:t>‹#›</a:t>
            </a:fld>
            <a:endParaRPr lang="en-US"/>
          </a:p>
        </p:txBody>
      </p:sp>
    </p:spTree>
    <p:extLst>
      <p:ext uri="{BB962C8B-B14F-4D97-AF65-F5344CB8AC3E}">
        <p14:creationId xmlns:p14="http://schemas.microsoft.com/office/powerpoint/2010/main" val="245383988"/>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userDrawn="1">
            <p:ph type="dt" sz="half" idx="10"/>
          </p:nvPr>
        </p:nvSpPr>
        <p:spPr>
          <a:ln/>
        </p:spPr>
        <p:txBody>
          <a:bodyPr/>
          <a:lstStyle>
            <a:lvl1pPr>
              <a:defRPr/>
            </a:lvl1pPr>
          </a:lstStyle>
          <a:p>
            <a:pPr>
              <a:defRPr/>
            </a:pPr>
            <a:r>
              <a:rPr lang="en-US" smtClean="0"/>
              <a:t>2015-2016</a:t>
            </a:r>
            <a:endParaRPr lang="en-US"/>
          </a:p>
        </p:txBody>
      </p:sp>
      <p:sp>
        <p:nvSpPr>
          <p:cNvPr id="4" name="Rectangle 5"/>
          <p:cNvSpPr>
            <a:spLocks noGrp="1" noChangeArrowheads="1"/>
          </p:cNvSpPr>
          <p:nvPr userDrawn="1">
            <p:ph type="ftr" sz="quarter" idx="11"/>
          </p:nvPr>
        </p:nvSpPr>
        <p:spPr>
          <a:ln/>
        </p:spPr>
        <p:txBody>
          <a:bodyPr/>
          <a:lstStyle>
            <a:lvl1pPr>
              <a:defRPr/>
            </a:lvl1pPr>
          </a:lstStyle>
          <a:p>
            <a:pPr>
              <a:defRPr/>
            </a:pPr>
            <a:r>
              <a:rPr lang="en-US"/>
              <a:t>EBM Resources</a:t>
            </a:r>
          </a:p>
        </p:txBody>
      </p:sp>
      <p:sp>
        <p:nvSpPr>
          <p:cNvPr id="5" name="Rectangle 6"/>
          <p:cNvSpPr>
            <a:spLocks noGrp="1" noChangeArrowheads="1"/>
          </p:cNvSpPr>
          <p:nvPr userDrawn="1">
            <p:ph type="sldNum" sz="quarter" idx="12"/>
          </p:nvPr>
        </p:nvSpPr>
        <p:spPr>
          <a:ln/>
        </p:spPr>
        <p:txBody>
          <a:bodyPr/>
          <a:lstStyle>
            <a:lvl1pPr>
              <a:defRPr/>
            </a:lvl1pPr>
          </a:lstStyle>
          <a:p>
            <a:pPr>
              <a:defRPr/>
            </a:pPr>
            <a:fld id="{8D836098-60C8-45B4-B86A-287114BF643E}" type="slidenum">
              <a:rPr lang="en-US"/>
              <a:pPr>
                <a:defRPr/>
              </a:pPr>
              <a:t>‹#›</a:t>
            </a:fld>
            <a:endParaRPr lang="en-US"/>
          </a:p>
        </p:txBody>
      </p:sp>
    </p:spTree>
    <p:extLst>
      <p:ext uri="{BB962C8B-B14F-4D97-AF65-F5344CB8AC3E}">
        <p14:creationId xmlns:p14="http://schemas.microsoft.com/office/powerpoint/2010/main" val="2767134533"/>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r>
              <a:rPr lang="en-US" smtClean="0"/>
              <a:t>2015-2016</a:t>
            </a:r>
            <a:endParaRPr lang="en-US"/>
          </a:p>
        </p:txBody>
      </p:sp>
      <p:sp>
        <p:nvSpPr>
          <p:cNvPr id="3" name="Rectangle 5"/>
          <p:cNvSpPr>
            <a:spLocks noGrp="1" noChangeArrowheads="1"/>
          </p:cNvSpPr>
          <p:nvPr userDrawn="1">
            <p:ph type="ftr" sz="quarter" idx="11"/>
          </p:nvPr>
        </p:nvSpPr>
        <p:spPr>
          <a:ln/>
        </p:spPr>
        <p:txBody>
          <a:bodyPr/>
          <a:lstStyle>
            <a:lvl1pPr>
              <a:defRPr/>
            </a:lvl1pPr>
          </a:lstStyle>
          <a:p>
            <a:pPr>
              <a:defRPr/>
            </a:pPr>
            <a:r>
              <a:rPr lang="en-US"/>
              <a:t>EBM Resources</a:t>
            </a:r>
          </a:p>
        </p:txBody>
      </p:sp>
      <p:sp>
        <p:nvSpPr>
          <p:cNvPr id="4" name="Rectangle 6"/>
          <p:cNvSpPr>
            <a:spLocks noGrp="1" noChangeArrowheads="1"/>
          </p:cNvSpPr>
          <p:nvPr userDrawn="1">
            <p:ph type="sldNum" sz="quarter" idx="12"/>
          </p:nvPr>
        </p:nvSpPr>
        <p:spPr>
          <a:ln/>
        </p:spPr>
        <p:txBody>
          <a:bodyPr/>
          <a:lstStyle>
            <a:lvl1pPr>
              <a:defRPr/>
            </a:lvl1pPr>
          </a:lstStyle>
          <a:p>
            <a:pPr>
              <a:defRPr/>
            </a:pPr>
            <a:fld id="{3096D69E-243A-4343-86AC-09E920FEFF06}" type="slidenum">
              <a:rPr lang="en-US"/>
              <a:pPr>
                <a:defRPr/>
              </a:pPr>
              <a:t>‹#›</a:t>
            </a:fld>
            <a:endParaRPr lang="en-US"/>
          </a:p>
        </p:txBody>
      </p:sp>
    </p:spTree>
    <p:extLst>
      <p:ext uri="{BB962C8B-B14F-4D97-AF65-F5344CB8AC3E}">
        <p14:creationId xmlns:p14="http://schemas.microsoft.com/office/powerpoint/2010/main" val="4196817219"/>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r>
              <a:rPr lang="en-US" smtClean="0"/>
              <a:t>2015-2016</a:t>
            </a: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r>
              <a:rPr lang="en-US"/>
              <a:t>EBM Resources</a:t>
            </a:r>
          </a:p>
        </p:txBody>
      </p:sp>
      <p:sp>
        <p:nvSpPr>
          <p:cNvPr id="7" name="Rectangle 6"/>
          <p:cNvSpPr>
            <a:spLocks noGrp="1" noChangeArrowheads="1"/>
          </p:cNvSpPr>
          <p:nvPr userDrawn="1">
            <p:ph type="sldNum" sz="quarter" idx="12"/>
          </p:nvPr>
        </p:nvSpPr>
        <p:spPr>
          <a:ln/>
        </p:spPr>
        <p:txBody>
          <a:bodyPr/>
          <a:lstStyle>
            <a:lvl1pPr>
              <a:defRPr/>
            </a:lvl1pPr>
          </a:lstStyle>
          <a:p>
            <a:pPr>
              <a:defRPr/>
            </a:pPr>
            <a:fld id="{17089F73-D7D2-49CB-9091-6B4F97518360}" type="slidenum">
              <a:rPr lang="en-US"/>
              <a:pPr>
                <a:defRPr/>
              </a:pPr>
              <a:t>‹#›</a:t>
            </a:fld>
            <a:endParaRPr lang="en-US"/>
          </a:p>
        </p:txBody>
      </p:sp>
    </p:spTree>
    <p:extLst>
      <p:ext uri="{BB962C8B-B14F-4D97-AF65-F5344CB8AC3E}">
        <p14:creationId xmlns:p14="http://schemas.microsoft.com/office/powerpoint/2010/main" val="3329405520"/>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r>
              <a:rPr lang="en-US" smtClean="0"/>
              <a:t>2015-2016</a:t>
            </a: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r>
              <a:rPr lang="en-US"/>
              <a:t>EBM Resources</a:t>
            </a:r>
          </a:p>
        </p:txBody>
      </p:sp>
      <p:sp>
        <p:nvSpPr>
          <p:cNvPr id="7" name="Rectangle 6"/>
          <p:cNvSpPr>
            <a:spLocks noGrp="1" noChangeArrowheads="1"/>
          </p:cNvSpPr>
          <p:nvPr userDrawn="1">
            <p:ph type="sldNum" sz="quarter" idx="12"/>
          </p:nvPr>
        </p:nvSpPr>
        <p:spPr>
          <a:ln/>
        </p:spPr>
        <p:txBody>
          <a:bodyPr/>
          <a:lstStyle>
            <a:lvl1pPr>
              <a:defRPr/>
            </a:lvl1pPr>
          </a:lstStyle>
          <a:p>
            <a:pPr>
              <a:defRPr/>
            </a:pPr>
            <a:fld id="{CBB2E031-F386-421C-A63F-164F17AFC2C1}" type="slidenum">
              <a:rPr lang="en-US"/>
              <a:pPr>
                <a:defRPr/>
              </a:pPr>
              <a:t>‹#›</a:t>
            </a:fld>
            <a:endParaRPr lang="en-US"/>
          </a:p>
        </p:txBody>
      </p:sp>
    </p:spTree>
    <p:extLst>
      <p:ext uri="{BB962C8B-B14F-4D97-AF65-F5344CB8AC3E}">
        <p14:creationId xmlns:p14="http://schemas.microsoft.com/office/powerpoint/2010/main" val="323649769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flipV="1">
            <a:off x="8312150" y="304800"/>
            <a:ext cx="457200" cy="457200"/>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a:latin typeface="Times New Roman" pitchFamily="18" charset="0"/>
            </a:endParaRPr>
          </a:p>
        </p:txBody>
      </p:sp>
      <p:sp>
        <p:nvSpPr>
          <p:cNvPr id="1027" name="Rectangle 10"/>
          <p:cNvSpPr>
            <a:spLocks noChangeArrowheads="1"/>
          </p:cNvSpPr>
          <p:nvPr/>
        </p:nvSpPr>
        <p:spPr bwMode="auto">
          <a:xfrm flipV="1">
            <a:off x="381000" y="304800"/>
            <a:ext cx="7943850" cy="457200"/>
          </a:xfrm>
          <a:prstGeom prst="rect">
            <a:avLst/>
          </a:prstGeom>
          <a:solidFill>
            <a:srgbClr val="D2BE96"/>
          </a:solidFill>
          <a:ln w="12700">
            <a:solidFill>
              <a:schemeClr val="tx1"/>
            </a:solidFill>
            <a:miter lim="800000"/>
            <a:headEnd/>
            <a:tailEnd/>
          </a:ln>
        </p:spPr>
        <p:txBody>
          <a:bodyPr rot="10800000" wrap="none" anchor="ctr"/>
          <a:lstStyle/>
          <a:p>
            <a:pPr algn="ctr" eaLnBrk="1" hangingPunct="1"/>
            <a:endParaRPr lang="en-US" sz="2400">
              <a:latin typeface="Times New Roman" pitchFamily="18" charset="0"/>
            </a:endParaRPr>
          </a:p>
        </p:txBody>
      </p:sp>
      <p:sp>
        <p:nvSpPr>
          <p:cNvPr id="1028" name="Rectangle 11"/>
          <p:cNvSpPr>
            <a:spLocks noChangeArrowheads="1"/>
          </p:cNvSpPr>
          <p:nvPr/>
        </p:nvSpPr>
        <p:spPr bwMode="auto">
          <a:xfrm flipV="1">
            <a:off x="381000" y="762000"/>
            <a:ext cx="7943850" cy="228600"/>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a:latin typeface="Times New Roman" pitchFamily="18" charset="0"/>
            </a:endParaRPr>
          </a:p>
        </p:txBody>
      </p:sp>
      <p:sp>
        <p:nvSpPr>
          <p:cNvPr id="1029" name="Rectangle 12"/>
          <p:cNvSpPr>
            <a:spLocks noChangeArrowheads="1"/>
          </p:cNvSpPr>
          <p:nvPr/>
        </p:nvSpPr>
        <p:spPr bwMode="auto">
          <a:xfrm flipV="1">
            <a:off x="8321675" y="762000"/>
            <a:ext cx="447675" cy="228600"/>
          </a:xfrm>
          <a:prstGeom prst="rect">
            <a:avLst/>
          </a:prstGeom>
          <a:solidFill>
            <a:srgbClr val="D2BE96"/>
          </a:solidFill>
          <a:ln w="12700">
            <a:solidFill>
              <a:schemeClr val="tx1"/>
            </a:solidFill>
            <a:miter lim="800000"/>
            <a:headEnd/>
            <a:tailEnd/>
          </a:ln>
        </p:spPr>
        <p:txBody>
          <a:bodyPr rot="10800000" wrap="none" anchor="ctr"/>
          <a:lstStyle/>
          <a:p>
            <a:pPr algn="ctr" eaLnBrk="1" hangingPunct="1"/>
            <a:endParaRPr lang="en-US" sz="2400">
              <a:latin typeface="Times New Roman" pitchFamily="18" charset="0"/>
            </a:endParaRPr>
          </a:p>
        </p:txBody>
      </p:sp>
      <p:sp>
        <p:nvSpPr>
          <p:cNvPr id="1030" name="Rectangle 2"/>
          <p:cNvSpPr>
            <a:spLocks noGrp="1" noChangeArrowheads="1"/>
          </p:cNvSpPr>
          <p:nvPr userDrawn="1">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Rectangle 3"/>
          <p:cNvSpPr>
            <a:spLocks noGrp="1" noChangeArrowheads="1"/>
          </p:cNvSpPr>
          <p:nvPr userDrawn="1">
            <p:ph type="body" idx="1"/>
          </p:nvPr>
        </p:nvSpPr>
        <p:spPr bwMode="auto">
          <a:xfrm>
            <a:off x="468313" y="1839913"/>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24" name="Rectangle 4"/>
          <p:cNvSpPr>
            <a:spLocks noGrp="1" noChangeArrowheads="1"/>
          </p:cNvSpPr>
          <p:nvPr userDrawn="1">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r>
              <a:rPr lang="en-US" smtClean="0"/>
              <a:t>2015-2016</a:t>
            </a:r>
            <a:endParaRPr lang="en-US"/>
          </a:p>
        </p:txBody>
      </p:sp>
      <p:sp>
        <p:nvSpPr>
          <p:cNvPr id="235525" name="Rectangle 5"/>
          <p:cNvSpPr>
            <a:spLocks noGrp="1" noChangeArrowheads="1"/>
          </p:cNvSpPr>
          <p:nvPr userDrawn="1">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chemeClr val="folHlink"/>
                </a:solidFill>
                <a:latin typeface="Arial" charset="0"/>
              </a:defRPr>
            </a:lvl1pPr>
          </a:lstStyle>
          <a:p>
            <a:pPr>
              <a:defRPr/>
            </a:pPr>
            <a:r>
              <a:rPr lang="en-US"/>
              <a:t>EBM Resources</a:t>
            </a:r>
          </a:p>
        </p:txBody>
      </p:sp>
      <p:sp>
        <p:nvSpPr>
          <p:cNvPr id="235526" name="Rectangle 6"/>
          <p:cNvSpPr>
            <a:spLocks noGrp="1" noChangeArrowheads="1"/>
          </p:cNvSpPr>
          <p:nvPr userDrawn="1">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pPr>
              <a:defRPr/>
            </a:pPr>
            <a:fld id="{DD8AD883-28E4-4D7C-B839-16F94BD14B7C}" type="slidenum">
              <a:rPr lang="en-US"/>
              <a:pPr>
                <a:defRPr/>
              </a:pPr>
              <a:t>‹#›</a:t>
            </a:fld>
            <a:endParaRPr lang="en-US"/>
          </a:p>
        </p:txBody>
      </p:sp>
      <p:sp>
        <p:nvSpPr>
          <p:cNvPr id="1035" name="Line 8"/>
          <p:cNvSpPr>
            <a:spLocks noChangeShapeType="1"/>
          </p:cNvSpPr>
          <p:nvPr userDrawn="1"/>
        </p:nvSpPr>
        <p:spPr bwMode="auto">
          <a:xfrm flipH="1">
            <a:off x="457200" y="1752600"/>
            <a:ext cx="8305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Box 14"/>
          <p:cNvSpPr txBox="1"/>
          <p:nvPr userDrawn="1"/>
        </p:nvSpPr>
        <p:spPr>
          <a:xfrm>
            <a:off x="474663" y="347663"/>
            <a:ext cx="6154737" cy="368300"/>
          </a:xfrm>
          <a:prstGeom prst="rect">
            <a:avLst/>
          </a:prstGeom>
          <a:noFill/>
        </p:spPr>
        <p:txBody>
          <a:bodyPr wrap="none">
            <a:spAutoFit/>
          </a:bodyPr>
          <a:lstStyle/>
          <a:p>
            <a:pPr>
              <a:defRPr/>
            </a:pPr>
            <a:r>
              <a:rPr lang="en-US" cap="all" dirty="0">
                <a:latin typeface="Garamond" pitchFamily="18" charset="0"/>
              </a:rPr>
              <a:t>The Florida State University </a:t>
            </a:r>
            <a:r>
              <a:rPr lang="en-US" cap="small" dirty="0">
                <a:latin typeface="Garamond" pitchFamily="18" charset="0"/>
              </a:rPr>
              <a:t>College of Medicine</a:t>
            </a:r>
          </a:p>
        </p:txBody>
      </p:sp>
      <p:pic>
        <p:nvPicPr>
          <p:cNvPr id="1037" name="Picture 15" descr="Dark Red White Light Gold.tiff"/>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959725" y="415925"/>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94"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 id="2147483992" r:id="rId12"/>
    <p:sldLayoutId id="2147483993" r:id="rId13"/>
  </p:sldLayoutIdLst>
  <p:transition>
    <p:wipe dir="d"/>
  </p:transition>
  <p:timing>
    <p:tnLst>
      <p:par>
        <p:cTn id="1" dur="indefinite" restart="never" nodeType="tmRoot"/>
      </p:par>
    </p:tnLst>
  </p:timing>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cochrane.org/CD012008/ENDOC_parent-only-interventions-childhood-overweight-or-obesity-children-aged-5-11-year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hyperlink" Target="http://annals.org/article.aspx?articleid=2427635"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ssentialevidenceplus.com/content/poem/170841"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guideline.gov/content.aspx?id=37874"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hyperlink" Target="http://epss.ahrq.gov/ePS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ahrq.gov/"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tripdatabase.com/index.html#pic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2BA244A0-B89B-4893-8954-C7AF46AE5D5B}" type="slidenum">
              <a:rPr lang="en-US" smtClean="0"/>
              <a:pPr/>
              <a:t>1</a:t>
            </a:fld>
            <a:endParaRPr lang="en-US" smtClean="0"/>
          </a:p>
        </p:txBody>
      </p:sp>
      <p:sp>
        <p:nvSpPr>
          <p:cNvPr id="3076" name="Rectangle 2"/>
          <p:cNvSpPr>
            <a:spLocks noGrp="1" noChangeArrowheads="1"/>
          </p:cNvSpPr>
          <p:nvPr>
            <p:ph type="ctrTitle"/>
          </p:nvPr>
        </p:nvSpPr>
        <p:spPr>
          <a:xfrm>
            <a:off x="762000" y="1381125"/>
            <a:ext cx="7696200" cy="2024063"/>
          </a:xfrm>
        </p:spPr>
        <p:txBody>
          <a:bodyPr/>
          <a:lstStyle/>
          <a:p>
            <a:pPr eaLnBrk="1" hangingPunct="1"/>
            <a:r>
              <a:rPr lang="en-US" sz="4000" dirty="0" smtClean="0"/>
              <a:t>Asking Clinical Questions and</a:t>
            </a:r>
            <a:br>
              <a:rPr lang="en-US" sz="4000" dirty="0" smtClean="0"/>
            </a:br>
            <a:r>
              <a:rPr lang="en-US" sz="4000" dirty="0" smtClean="0"/>
              <a:t>Finding an Evidence-Based Answer</a:t>
            </a:r>
          </a:p>
        </p:txBody>
      </p:sp>
      <p:sp>
        <p:nvSpPr>
          <p:cNvPr id="3077" name="Rectangle 4"/>
          <p:cNvSpPr>
            <a:spLocks noChangeArrowheads="1"/>
          </p:cNvSpPr>
          <p:nvPr/>
        </p:nvSpPr>
        <p:spPr bwMode="auto">
          <a:xfrm>
            <a:off x="803275" y="3994944"/>
            <a:ext cx="6816725" cy="203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tabLst>
                <a:tab pos="231775" algn="l"/>
              </a:tabLst>
            </a:pPr>
            <a:r>
              <a:rPr lang="en-US" sz="2400" dirty="0">
                <a:solidFill>
                  <a:schemeClr val="tx2"/>
                </a:solidFill>
              </a:rPr>
              <a:t>Daniel Van </a:t>
            </a:r>
            <a:r>
              <a:rPr lang="en-US" sz="2400" dirty="0" err="1">
                <a:solidFill>
                  <a:schemeClr val="tx2"/>
                </a:solidFill>
              </a:rPr>
              <a:t>Durme</a:t>
            </a:r>
            <a:r>
              <a:rPr lang="en-US" sz="2400" dirty="0">
                <a:solidFill>
                  <a:schemeClr val="tx2"/>
                </a:solidFill>
              </a:rPr>
              <a:t>, MD, MPH</a:t>
            </a:r>
            <a:br>
              <a:rPr lang="en-US" sz="2400" dirty="0">
                <a:solidFill>
                  <a:schemeClr val="tx2"/>
                </a:solidFill>
              </a:rPr>
            </a:br>
            <a:r>
              <a:rPr lang="en-US" sz="2400" dirty="0">
                <a:solidFill>
                  <a:schemeClr val="tx2"/>
                </a:solidFill>
              </a:rPr>
              <a:t>	</a:t>
            </a:r>
            <a:r>
              <a:rPr lang="en-US" dirty="0">
                <a:solidFill>
                  <a:schemeClr val="tx2"/>
                </a:solidFill>
              </a:rPr>
              <a:t>Chair, Dept. of Family Med and Rural Health</a:t>
            </a:r>
          </a:p>
          <a:p>
            <a:pPr eaLnBrk="1" hangingPunct="1">
              <a:tabLst>
                <a:tab pos="231775" algn="l"/>
              </a:tabLst>
            </a:pPr>
            <a:r>
              <a:rPr lang="en-US" sz="2400" dirty="0" smtClean="0">
                <a:solidFill>
                  <a:schemeClr val="tx2"/>
                </a:solidFill>
              </a:rPr>
              <a:t>Nancy </a:t>
            </a:r>
            <a:r>
              <a:rPr lang="en-US" sz="2400" dirty="0">
                <a:solidFill>
                  <a:schemeClr val="tx2"/>
                </a:solidFill>
              </a:rPr>
              <a:t>Clark, MEd</a:t>
            </a:r>
          </a:p>
          <a:p>
            <a:pPr eaLnBrk="1" hangingPunct="1">
              <a:tabLst>
                <a:tab pos="231775" algn="l"/>
              </a:tabLst>
            </a:pPr>
            <a:r>
              <a:rPr lang="en-US" dirty="0">
                <a:solidFill>
                  <a:schemeClr val="tx2"/>
                </a:solidFill>
              </a:rPr>
              <a:t>	Director of Medical Informatics Education</a:t>
            </a:r>
          </a:p>
        </p:txBody>
      </p:sp>
      <p:sp>
        <p:nvSpPr>
          <p:cNvPr id="3078" name="Rectangle 5"/>
          <p:cNvSpPr>
            <a:spLocks noChangeArrowheads="1"/>
          </p:cNvSpPr>
          <p:nvPr/>
        </p:nvSpPr>
        <p:spPr bwMode="auto">
          <a:xfrm>
            <a:off x="4878388" y="4246563"/>
            <a:ext cx="3914775"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800">
              <a:solidFill>
                <a:schemeClr val="tx2"/>
              </a:solidFill>
            </a:endParaRPr>
          </a:p>
        </p:txBody>
      </p:sp>
      <p:sp>
        <p:nvSpPr>
          <p:cNvPr id="2" name="Date Placeholder 1"/>
          <p:cNvSpPr>
            <a:spLocks noGrp="1"/>
          </p:cNvSpPr>
          <p:nvPr>
            <p:ph type="dt" sz="half" idx="10"/>
          </p:nvPr>
        </p:nvSpPr>
        <p:spPr/>
        <p:txBody>
          <a:bodyPr/>
          <a:lstStyle/>
          <a:p>
            <a:pPr>
              <a:defRPr/>
            </a:pPr>
            <a:r>
              <a:rPr lang="en-US" smtClean="0"/>
              <a:t>2015-2016</a:t>
            </a:r>
            <a:endParaRPr lang="en-US"/>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4FA58ACC-78F4-4204-A04D-94473577E247}" type="slidenum">
              <a:rPr lang="en-US" smtClean="0"/>
              <a:pPr/>
              <a:t>10</a:t>
            </a:fld>
            <a:endParaRPr lang="en-US" smtClean="0"/>
          </a:p>
        </p:txBody>
      </p:sp>
      <p:sp>
        <p:nvSpPr>
          <p:cNvPr id="18436" name="Rectangle 2"/>
          <p:cNvSpPr>
            <a:spLocks noGrp="1" noChangeArrowheads="1"/>
          </p:cNvSpPr>
          <p:nvPr>
            <p:ph type="title"/>
          </p:nvPr>
        </p:nvSpPr>
        <p:spPr/>
        <p:txBody>
          <a:bodyPr/>
          <a:lstStyle/>
          <a:p>
            <a:pPr eaLnBrk="1" hangingPunct="1"/>
            <a:r>
              <a:rPr lang="en-US" smtClean="0"/>
              <a:t>Question Worksheet</a:t>
            </a:r>
          </a:p>
        </p:txBody>
      </p:sp>
      <p:sp>
        <p:nvSpPr>
          <p:cNvPr id="18437" name="Rectangle 3"/>
          <p:cNvSpPr>
            <a:spLocks noGrp="1" noChangeArrowheads="1"/>
          </p:cNvSpPr>
          <p:nvPr>
            <p:ph type="body" sz="half" idx="1"/>
          </p:nvPr>
        </p:nvSpPr>
        <p:spPr>
          <a:xfrm>
            <a:off x="457200" y="1828800"/>
            <a:ext cx="4037013" cy="4302125"/>
          </a:xfrm>
        </p:spPr>
        <p:txBody>
          <a:bodyPr/>
          <a:lstStyle/>
          <a:p>
            <a:pPr eaLnBrk="1" hangingPunct="1"/>
            <a:r>
              <a:rPr lang="en-US" sz="3600" dirty="0" smtClean="0"/>
              <a:t>P - Who?</a:t>
            </a:r>
          </a:p>
          <a:p>
            <a:pPr eaLnBrk="1" hangingPunct="1"/>
            <a:r>
              <a:rPr lang="en-US" sz="3600" dirty="0" smtClean="0"/>
              <a:t>I - What?</a:t>
            </a:r>
          </a:p>
          <a:p>
            <a:pPr eaLnBrk="1" hangingPunct="1"/>
            <a:r>
              <a:rPr lang="en-US" sz="3600" dirty="0" smtClean="0"/>
              <a:t>C- Alternatively?</a:t>
            </a:r>
          </a:p>
          <a:p>
            <a:pPr eaLnBrk="1" hangingPunct="1"/>
            <a:r>
              <a:rPr lang="en-US" sz="3600" dirty="0" smtClean="0"/>
              <a:t>Outcome?</a:t>
            </a:r>
          </a:p>
          <a:p>
            <a:pPr eaLnBrk="1" hangingPunct="1">
              <a:buFont typeface="Wingdings" pitchFamily="2" charset="2"/>
              <a:buNone/>
            </a:pPr>
            <a:endParaRPr lang="en-US" sz="3600" dirty="0" smtClean="0"/>
          </a:p>
        </p:txBody>
      </p:sp>
      <p:sp>
        <p:nvSpPr>
          <p:cNvPr id="18438" name="Rectangle 4"/>
          <p:cNvSpPr>
            <a:spLocks noGrp="1" noChangeArrowheads="1"/>
          </p:cNvSpPr>
          <p:nvPr>
            <p:ph type="body" sz="half" idx="2"/>
          </p:nvPr>
        </p:nvSpPr>
        <p:spPr>
          <a:xfrm>
            <a:off x="4649788" y="1828800"/>
            <a:ext cx="4037012" cy="4302125"/>
          </a:xfrm>
        </p:spPr>
        <p:txBody>
          <a:bodyPr/>
          <a:lstStyle/>
          <a:p>
            <a:pPr eaLnBrk="1" hangingPunct="1"/>
            <a:r>
              <a:rPr lang="en-US" sz="3600" dirty="0" smtClean="0"/>
              <a:t>Type of Question</a:t>
            </a:r>
          </a:p>
          <a:p>
            <a:pPr lvl="1" eaLnBrk="1" hangingPunct="1">
              <a:lnSpc>
                <a:spcPct val="90000"/>
              </a:lnSpc>
            </a:pPr>
            <a:r>
              <a:rPr lang="en-US" sz="3200" dirty="0" smtClean="0"/>
              <a:t>Therapy</a:t>
            </a:r>
          </a:p>
          <a:p>
            <a:pPr lvl="1" eaLnBrk="1" hangingPunct="1">
              <a:lnSpc>
                <a:spcPct val="90000"/>
              </a:lnSpc>
            </a:pPr>
            <a:r>
              <a:rPr lang="en-US" sz="3200" dirty="0" smtClean="0"/>
              <a:t>Prognosis</a:t>
            </a:r>
          </a:p>
          <a:p>
            <a:pPr lvl="1" eaLnBrk="1" hangingPunct="1">
              <a:lnSpc>
                <a:spcPct val="90000"/>
              </a:lnSpc>
            </a:pPr>
            <a:r>
              <a:rPr lang="en-US" sz="3200" dirty="0" smtClean="0"/>
              <a:t>Diagnosis</a:t>
            </a:r>
          </a:p>
          <a:p>
            <a:pPr lvl="1" eaLnBrk="1" hangingPunct="1">
              <a:lnSpc>
                <a:spcPct val="90000"/>
              </a:lnSpc>
            </a:pPr>
            <a:r>
              <a:rPr lang="en-US" sz="3200" dirty="0" smtClean="0"/>
              <a:t>Harm/Etiology</a:t>
            </a:r>
          </a:p>
          <a:p>
            <a:pPr lvl="1" eaLnBrk="1" hangingPunct="1">
              <a:lnSpc>
                <a:spcPct val="90000"/>
              </a:lnSpc>
            </a:pPr>
            <a:r>
              <a:rPr lang="en-US" sz="3200" dirty="0" smtClean="0"/>
              <a:t>Screening</a:t>
            </a:r>
          </a:p>
          <a:p>
            <a:pPr lvl="1" eaLnBrk="1" hangingPunct="1">
              <a:lnSpc>
                <a:spcPct val="90000"/>
              </a:lnSpc>
            </a:pPr>
            <a:endParaRPr lang="en-US" sz="3200" dirty="0" smtClean="0"/>
          </a:p>
          <a:p>
            <a:pPr eaLnBrk="1" hangingPunct="1">
              <a:lnSpc>
                <a:spcPct val="150000"/>
              </a:lnSpc>
              <a:buFont typeface="Wingdings" pitchFamily="2" charset="2"/>
              <a:buNone/>
            </a:pPr>
            <a:endParaRPr lang="en-US" sz="3600" dirty="0" smtClean="0"/>
          </a:p>
          <a:p>
            <a:pPr lvl="1" eaLnBrk="1" hangingPunct="1"/>
            <a:endParaRPr lang="en-US" sz="3200" dirty="0" smtClean="0"/>
          </a:p>
          <a:p>
            <a:pPr lvl="1" eaLnBrk="1" hangingPunct="1"/>
            <a:endParaRPr lang="en-US" sz="3200" dirty="0" smtClean="0"/>
          </a:p>
        </p:txBody>
      </p:sp>
      <p:sp>
        <p:nvSpPr>
          <p:cNvPr id="52229" name="Text Box 5"/>
          <p:cNvSpPr txBox="1">
            <a:spLocks noChangeArrowheads="1"/>
          </p:cNvSpPr>
          <p:nvPr/>
        </p:nvSpPr>
        <p:spPr bwMode="auto">
          <a:xfrm>
            <a:off x="1493838" y="5386388"/>
            <a:ext cx="6297612" cy="830997"/>
          </a:xfrm>
          <a:prstGeom prst="rect">
            <a:avLst/>
          </a:prstGeom>
          <a:noFill/>
          <a:ln w="12700">
            <a:noFill/>
            <a:miter lim="800000"/>
            <a:headEnd type="none" w="sm" len="sm"/>
            <a:tailEnd type="none" w="sm" len="sm"/>
          </a:ln>
          <a:effectLst/>
        </p:spPr>
        <p:txBody>
          <a:bodyPr lIns="45720" rIns="45720">
            <a:spAutoFit/>
          </a:bodyPr>
          <a:lstStyle/>
          <a:p>
            <a:pPr algn="ctr">
              <a:defRPr/>
            </a:pPr>
            <a:r>
              <a:rPr lang="en-US" sz="2400" b="1" dirty="0" smtClean="0">
                <a:solidFill>
                  <a:schemeClr val="bg2"/>
                </a:solidFill>
                <a:effectLst>
                  <a:outerShdw blurRad="38100" dist="38100" dir="2700000" algn="tl">
                    <a:srgbClr val="C0C0C0"/>
                  </a:outerShdw>
                </a:effectLst>
                <a:latin typeface="Arial" charset="0"/>
              </a:rPr>
              <a:t>Construct </a:t>
            </a:r>
            <a:r>
              <a:rPr lang="en-US" sz="2400" b="1" dirty="0">
                <a:solidFill>
                  <a:schemeClr val="bg2"/>
                </a:solidFill>
                <a:effectLst>
                  <a:outerShdw blurRad="38100" dist="38100" dir="2700000" algn="tl">
                    <a:srgbClr val="C0C0C0"/>
                  </a:outerShdw>
                </a:effectLst>
                <a:latin typeface="Arial" charset="0"/>
              </a:rPr>
              <a:t>a clinical question from your own </a:t>
            </a:r>
            <a:r>
              <a:rPr lang="en-US" sz="2400" b="1" dirty="0" smtClean="0">
                <a:solidFill>
                  <a:schemeClr val="bg2"/>
                </a:solidFill>
                <a:effectLst>
                  <a:outerShdw blurRad="38100" dist="38100" dir="2700000" algn="tl">
                    <a:srgbClr val="C0C0C0"/>
                  </a:outerShdw>
                </a:effectLst>
                <a:latin typeface="Arial" charset="0"/>
              </a:rPr>
              <a:t>clinical experience.</a:t>
            </a:r>
            <a:endParaRPr lang="en-US" sz="2400" b="1" dirty="0">
              <a:solidFill>
                <a:schemeClr val="bg2"/>
              </a:solidFill>
              <a:effectLst>
                <a:outerShdw blurRad="38100" dist="38100" dir="2700000" algn="tl">
                  <a:srgbClr val="C0C0C0"/>
                </a:outerShdw>
              </a:effectLst>
              <a:latin typeface="Arial" charset="0"/>
            </a:endParaRPr>
          </a:p>
        </p:txBody>
      </p:sp>
      <p:sp>
        <p:nvSpPr>
          <p:cNvPr id="2" name="Date Placeholder 1"/>
          <p:cNvSpPr>
            <a:spLocks noGrp="1"/>
          </p:cNvSpPr>
          <p:nvPr>
            <p:ph type="dt" sz="half" idx="10"/>
          </p:nvPr>
        </p:nvSpPr>
        <p:spPr/>
        <p:txBody>
          <a:bodyPr/>
          <a:lstStyle/>
          <a:p>
            <a:pPr>
              <a:defRPr/>
            </a:pPr>
            <a:r>
              <a:rPr lang="en-US" smtClean="0"/>
              <a:t>2015-2016</a:t>
            </a:r>
            <a:endParaRPr lang="en-US"/>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Acquire the Evidence</a:t>
            </a:r>
            <a:endParaRPr lang="en-US" dirty="0"/>
          </a:p>
        </p:txBody>
      </p:sp>
      <p:sp>
        <p:nvSpPr>
          <p:cNvPr id="7" name="Subtitle 6"/>
          <p:cNvSpPr>
            <a:spLocks noGrp="1"/>
          </p:cNvSpPr>
          <p:nvPr>
            <p:ph type="subTitle" idx="1"/>
          </p:nvPr>
        </p:nvSpPr>
        <p:spPr/>
        <p:txBody>
          <a:bodyPr/>
          <a:lstStyle/>
          <a:p>
            <a:pPr lvl="0"/>
            <a:r>
              <a:rPr lang="en-US" dirty="0" smtClean="0">
                <a:solidFill>
                  <a:schemeClr val="tx2"/>
                </a:solidFill>
                <a:latin typeface="Times New Roman" pitchFamily="18" charset="0"/>
                <a:ea typeface="Times New Roman" pitchFamily="18" charset="0"/>
                <a:cs typeface="Arial" charset="0"/>
              </a:rPr>
              <a:t>3. </a:t>
            </a:r>
            <a:r>
              <a:rPr lang="en-US" dirty="0">
                <a:solidFill>
                  <a:schemeClr val="tx2"/>
                </a:solidFill>
                <a:latin typeface="Times New Roman" pitchFamily="18" charset="0"/>
                <a:ea typeface="Times New Roman" pitchFamily="18" charset="0"/>
                <a:cs typeface="Arial" charset="0"/>
              </a:rPr>
              <a:t>Select the appropriate resource(s) and conduct a search</a:t>
            </a:r>
            <a:endParaRPr lang="en-US" sz="4400" dirty="0">
              <a:solidFill>
                <a:schemeClr val="tx2"/>
              </a:solidFill>
              <a:latin typeface="Times New Roman" pitchFamily="18" charset="0"/>
              <a:ea typeface="Times New Roman" pitchFamily="18" charset="0"/>
              <a:cs typeface="Arial" charset="0"/>
            </a:endParaRPr>
          </a:p>
          <a:p>
            <a:endParaRPr lang="en-US" dirty="0"/>
          </a:p>
        </p:txBody>
      </p:sp>
      <p:sp>
        <p:nvSpPr>
          <p:cNvPr id="4" name="Date Placeholder 3"/>
          <p:cNvSpPr>
            <a:spLocks noGrp="1"/>
          </p:cNvSpPr>
          <p:nvPr>
            <p:ph type="dt" sz="half" idx="10"/>
          </p:nvPr>
        </p:nvSpPr>
        <p:spPr/>
        <p:txBody>
          <a:bodyPr/>
          <a:lstStyle/>
          <a:p>
            <a:pPr>
              <a:defRPr/>
            </a:pPr>
            <a:r>
              <a:rPr lang="en-US" smtClean="0"/>
              <a:t>2015-2016</a:t>
            </a:r>
            <a:endParaRPr lang="en-US" dirty="0"/>
          </a:p>
        </p:txBody>
      </p:sp>
      <p:sp>
        <p:nvSpPr>
          <p:cNvPr id="5" name="Slide Number Placeholder 4"/>
          <p:cNvSpPr>
            <a:spLocks noGrp="1"/>
          </p:cNvSpPr>
          <p:nvPr>
            <p:ph type="sldNum" sz="quarter" idx="12"/>
          </p:nvPr>
        </p:nvSpPr>
        <p:spPr/>
        <p:txBody>
          <a:bodyPr/>
          <a:lstStyle/>
          <a:p>
            <a:pPr>
              <a:defRPr/>
            </a:pPr>
            <a:fld id="{822EE0E2-E2BC-42D0-8892-0259831F5BCE}" type="slidenum">
              <a:rPr lang="en-US" smtClean="0"/>
              <a:pPr>
                <a:defRPr/>
              </a:pPr>
              <a:t>11</a:t>
            </a:fld>
            <a:endParaRPr lang="en-US"/>
          </a:p>
        </p:txBody>
      </p:sp>
    </p:spTree>
    <p:extLst>
      <p:ext uri="{BB962C8B-B14F-4D97-AF65-F5344CB8AC3E}">
        <p14:creationId xmlns:p14="http://schemas.microsoft.com/office/powerpoint/2010/main" val="2888861666"/>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D1B3DD85-281B-4DBB-B119-0A42BF9C4533}" type="slidenum">
              <a:rPr lang="en-US" smtClean="0"/>
              <a:pPr/>
              <a:t>12</a:t>
            </a:fld>
            <a:endParaRPr lang="en-US" smtClean="0"/>
          </a:p>
        </p:txBody>
      </p:sp>
      <p:sp>
        <p:nvSpPr>
          <p:cNvPr id="25604" name="Rectangle 2"/>
          <p:cNvSpPr>
            <a:spLocks noGrp="1" noChangeArrowheads="1"/>
          </p:cNvSpPr>
          <p:nvPr>
            <p:ph type="title"/>
          </p:nvPr>
        </p:nvSpPr>
        <p:spPr/>
        <p:txBody>
          <a:bodyPr/>
          <a:lstStyle/>
          <a:p>
            <a:pPr eaLnBrk="1" hangingPunct="1"/>
            <a:r>
              <a:rPr lang="en-US" sz="3600" dirty="0" smtClean="0"/>
              <a:t>Major EBM Databases (Foraging Tools)</a:t>
            </a:r>
          </a:p>
        </p:txBody>
      </p:sp>
      <p:sp>
        <p:nvSpPr>
          <p:cNvPr id="25605" name="Rectangle 3"/>
          <p:cNvSpPr>
            <a:spLocks noGrp="1" noChangeArrowheads="1"/>
          </p:cNvSpPr>
          <p:nvPr>
            <p:ph type="body" idx="1"/>
          </p:nvPr>
        </p:nvSpPr>
        <p:spPr>
          <a:xfrm>
            <a:off x="457200" y="1828800"/>
            <a:ext cx="5775325" cy="4302125"/>
          </a:xfrm>
        </p:spPr>
        <p:txBody>
          <a:bodyPr/>
          <a:lstStyle/>
          <a:p>
            <a:pPr eaLnBrk="1" hangingPunct="1">
              <a:lnSpc>
                <a:spcPct val="90000"/>
              </a:lnSpc>
            </a:pPr>
            <a:r>
              <a:rPr lang="en-US" dirty="0" smtClean="0"/>
              <a:t>Cochrane</a:t>
            </a:r>
          </a:p>
          <a:p>
            <a:pPr eaLnBrk="1" hangingPunct="1">
              <a:lnSpc>
                <a:spcPct val="90000"/>
              </a:lnSpc>
            </a:pPr>
            <a:r>
              <a:rPr lang="en-US" dirty="0" smtClean="0"/>
              <a:t>ACP Journal Club</a:t>
            </a:r>
          </a:p>
          <a:p>
            <a:pPr eaLnBrk="1" hangingPunct="1">
              <a:lnSpc>
                <a:spcPct val="90000"/>
              </a:lnSpc>
            </a:pPr>
            <a:r>
              <a:rPr lang="en-US" dirty="0" err="1" smtClean="0"/>
              <a:t>InfoPOEMS</a:t>
            </a:r>
            <a:endParaRPr lang="en-US" dirty="0" smtClean="0"/>
          </a:p>
          <a:p>
            <a:pPr eaLnBrk="1" hangingPunct="1">
              <a:lnSpc>
                <a:spcPct val="90000"/>
              </a:lnSpc>
            </a:pPr>
            <a:r>
              <a:rPr lang="en-US" dirty="0" smtClean="0"/>
              <a:t>Evidence Based _____</a:t>
            </a:r>
          </a:p>
          <a:p>
            <a:pPr eaLnBrk="1" hangingPunct="1">
              <a:lnSpc>
                <a:spcPct val="90000"/>
              </a:lnSpc>
            </a:pPr>
            <a:r>
              <a:rPr lang="en-US" dirty="0" smtClean="0"/>
              <a:t>USPSTF</a:t>
            </a:r>
          </a:p>
          <a:p>
            <a:pPr eaLnBrk="1" hangingPunct="1">
              <a:lnSpc>
                <a:spcPct val="90000"/>
              </a:lnSpc>
            </a:pPr>
            <a:r>
              <a:rPr lang="en-US" dirty="0" smtClean="0"/>
              <a:t>National Guidelines Clearinghouse</a:t>
            </a:r>
          </a:p>
        </p:txBody>
      </p:sp>
      <p:pic>
        <p:nvPicPr>
          <p:cNvPr id="25606" name="Picture 10" descr="Best evidence pyramid diagram; the elements of the diagram are explained bel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866900"/>
            <a:ext cx="4221163"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smtClean="0"/>
              <a:t>2015-2016</a:t>
            </a:r>
            <a:endParaRPr lang="en-US"/>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42900" y="260597"/>
            <a:ext cx="8458200" cy="1143000"/>
          </a:xfrm>
          <a:solidFill>
            <a:schemeClr val="bg1"/>
          </a:solidFill>
        </p:spPr>
        <p:txBody>
          <a:bodyPr/>
          <a:lstStyle/>
          <a:p>
            <a:pPr eaLnBrk="1" hangingPunct="1"/>
            <a:r>
              <a:rPr lang="en-US" altLang="en-US" sz="3600" dirty="0" smtClean="0">
                <a:ea typeface="ＭＳ Ｐゴシック" panose="020B0600070205080204" pitchFamily="34" charset="-128"/>
              </a:rPr>
              <a:t>NLM:  Drilling down for the Best Evidence Based Information</a:t>
            </a:r>
          </a:p>
        </p:txBody>
      </p:sp>
      <p:grpSp>
        <p:nvGrpSpPr>
          <p:cNvPr id="53252" name="Group 4"/>
          <p:cNvGrpSpPr>
            <a:grpSpLocks/>
          </p:cNvGrpSpPr>
          <p:nvPr/>
        </p:nvGrpSpPr>
        <p:grpSpPr bwMode="auto">
          <a:xfrm>
            <a:off x="3361759" y="2392362"/>
            <a:ext cx="5365750" cy="336550"/>
            <a:chOff x="2016" y="1455"/>
            <a:chExt cx="3380" cy="212"/>
          </a:xfrm>
        </p:grpSpPr>
        <p:sp>
          <p:nvSpPr>
            <p:cNvPr id="53298" name="Line 5"/>
            <p:cNvSpPr>
              <a:spLocks noChangeShapeType="1"/>
            </p:cNvSpPr>
            <p:nvPr/>
          </p:nvSpPr>
          <p:spPr bwMode="auto">
            <a:xfrm flipH="1">
              <a:off x="2016" y="1580"/>
              <a:ext cx="2064" cy="0"/>
            </a:xfrm>
            <a:prstGeom prst="line">
              <a:avLst/>
            </a:prstGeom>
            <a:noFill/>
            <a:ln w="76200" cap="sq">
              <a:solidFill>
                <a:srgbClr val="FF99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99" name="Text Box 6"/>
            <p:cNvSpPr txBox="1">
              <a:spLocks noChangeArrowheads="1"/>
            </p:cNvSpPr>
            <p:nvPr/>
          </p:nvSpPr>
          <p:spPr bwMode="auto">
            <a:xfrm>
              <a:off x="4080" y="1455"/>
              <a:ext cx="13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dirty="0">
                  <a:latin typeface="Arial Black" panose="020B0A04020102020204" pitchFamily="34" charset="0"/>
                </a:rPr>
                <a:t>Cochrane Library</a:t>
              </a:r>
            </a:p>
          </p:txBody>
        </p:sp>
      </p:grpSp>
      <p:grpSp>
        <p:nvGrpSpPr>
          <p:cNvPr id="53253" name="Group 7"/>
          <p:cNvGrpSpPr>
            <a:grpSpLocks/>
          </p:cNvGrpSpPr>
          <p:nvPr/>
        </p:nvGrpSpPr>
        <p:grpSpPr bwMode="auto">
          <a:xfrm>
            <a:off x="4274572" y="3535362"/>
            <a:ext cx="4532312" cy="581025"/>
            <a:chOff x="2639" y="2208"/>
            <a:chExt cx="2855" cy="366"/>
          </a:xfrm>
        </p:grpSpPr>
        <p:sp>
          <p:nvSpPr>
            <p:cNvPr id="53296" name="Line 8"/>
            <p:cNvSpPr>
              <a:spLocks noChangeShapeType="1"/>
            </p:cNvSpPr>
            <p:nvPr/>
          </p:nvSpPr>
          <p:spPr bwMode="auto">
            <a:xfrm rot="10790759">
              <a:off x="2639" y="2332"/>
              <a:ext cx="1392" cy="0"/>
            </a:xfrm>
            <a:prstGeom prst="line">
              <a:avLst/>
            </a:prstGeom>
            <a:noFill/>
            <a:ln w="76200" cap="sq">
              <a:solidFill>
                <a:srgbClr val="CC99FF"/>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97" name="Text Box 9"/>
            <p:cNvSpPr txBox="1">
              <a:spLocks noChangeArrowheads="1"/>
            </p:cNvSpPr>
            <p:nvPr/>
          </p:nvSpPr>
          <p:spPr bwMode="auto">
            <a:xfrm>
              <a:off x="4128" y="2208"/>
              <a:ext cx="136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dirty="0">
                  <a:latin typeface="Arial Black" panose="020B0A04020102020204" pitchFamily="34" charset="0"/>
                </a:rPr>
                <a:t>Specialty-specific</a:t>
              </a:r>
            </a:p>
            <a:p>
              <a:pPr>
                <a:spcBef>
                  <a:spcPct val="0"/>
                </a:spcBef>
                <a:buClrTx/>
                <a:buSzTx/>
                <a:buFontTx/>
                <a:buNone/>
              </a:pPr>
              <a:r>
                <a:rPr lang="en-US" altLang="en-US" sz="1600" i="1" dirty="0">
                  <a:latin typeface="Arial Black" panose="020B0A04020102020204" pitchFamily="34" charset="0"/>
                </a:rPr>
                <a:t>POEMs</a:t>
              </a:r>
            </a:p>
          </p:txBody>
        </p:sp>
      </p:grpSp>
      <p:grpSp>
        <p:nvGrpSpPr>
          <p:cNvPr id="53254" name="Group 10"/>
          <p:cNvGrpSpPr>
            <a:grpSpLocks/>
          </p:cNvGrpSpPr>
          <p:nvPr/>
        </p:nvGrpSpPr>
        <p:grpSpPr bwMode="auto">
          <a:xfrm>
            <a:off x="4733359" y="4144962"/>
            <a:ext cx="5745163" cy="336550"/>
            <a:chOff x="2928" y="2592"/>
            <a:chExt cx="3619" cy="156"/>
          </a:xfrm>
        </p:grpSpPr>
        <p:sp>
          <p:nvSpPr>
            <p:cNvPr id="53294" name="Line 11"/>
            <p:cNvSpPr>
              <a:spLocks noChangeShapeType="1"/>
            </p:cNvSpPr>
            <p:nvPr/>
          </p:nvSpPr>
          <p:spPr bwMode="auto">
            <a:xfrm rot="10791573">
              <a:off x="2928" y="2686"/>
              <a:ext cx="1152" cy="0"/>
            </a:xfrm>
            <a:prstGeom prst="line">
              <a:avLst/>
            </a:prstGeom>
            <a:noFill/>
            <a:ln w="76200" cap="sq">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95" name="Text Box 12"/>
            <p:cNvSpPr txBox="1">
              <a:spLocks noChangeArrowheads="1"/>
            </p:cNvSpPr>
            <p:nvPr/>
          </p:nvSpPr>
          <p:spPr bwMode="auto">
            <a:xfrm>
              <a:off x="4128" y="2592"/>
              <a:ext cx="241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latin typeface="Arial Black" panose="020B0A04020102020204" pitchFamily="34" charset="0"/>
                </a:rPr>
                <a:t>ACP Journal Club</a:t>
              </a:r>
            </a:p>
          </p:txBody>
        </p:sp>
      </p:grpSp>
      <p:grpSp>
        <p:nvGrpSpPr>
          <p:cNvPr id="53255" name="Group 13"/>
          <p:cNvGrpSpPr>
            <a:grpSpLocks/>
          </p:cNvGrpSpPr>
          <p:nvPr/>
        </p:nvGrpSpPr>
        <p:grpSpPr bwMode="auto">
          <a:xfrm>
            <a:off x="3895159" y="2949579"/>
            <a:ext cx="4821238" cy="338138"/>
            <a:chOff x="2352" y="1854"/>
            <a:chExt cx="3037" cy="213"/>
          </a:xfrm>
        </p:grpSpPr>
        <p:sp>
          <p:nvSpPr>
            <p:cNvPr id="53292" name="Text Box 14"/>
            <p:cNvSpPr txBox="1">
              <a:spLocks noChangeArrowheads="1"/>
            </p:cNvSpPr>
            <p:nvPr/>
          </p:nvSpPr>
          <p:spPr bwMode="auto">
            <a:xfrm>
              <a:off x="4080" y="1854"/>
              <a:ext cx="13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dirty="0" smtClean="0">
                  <a:latin typeface="Arial Black" panose="020B0A04020102020204" pitchFamily="34" charset="0"/>
                </a:rPr>
                <a:t>Clinical </a:t>
              </a:r>
              <a:r>
                <a:rPr lang="en-US" altLang="en-US" sz="1600" dirty="0">
                  <a:latin typeface="Arial Black" panose="020B0A04020102020204" pitchFamily="34" charset="0"/>
                </a:rPr>
                <a:t>Inquiries</a:t>
              </a:r>
            </a:p>
          </p:txBody>
        </p:sp>
        <p:sp>
          <p:nvSpPr>
            <p:cNvPr id="53293" name="Line 15"/>
            <p:cNvSpPr>
              <a:spLocks noChangeShapeType="1"/>
            </p:cNvSpPr>
            <p:nvPr/>
          </p:nvSpPr>
          <p:spPr bwMode="auto">
            <a:xfrm flipH="1">
              <a:off x="2352" y="1968"/>
              <a:ext cx="1680" cy="0"/>
            </a:xfrm>
            <a:prstGeom prst="line">
              <a:avLst/>
            </a:prstGeom>
            <a:noFill/>
            <a:ln w="76200" cap="sq">
              <a:solidFill>
                <a:srgbClr val="FF66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3256" name="Group 16"/>
          <p:cNvGrpSpPr>
            <a:grpSpLocks/>
          </p:cNvGrpSpPr>
          <p:nvPr/>
        </p:nvGrpSpPr>
        <p:grpSpPr bwMode="auto">
          <a:xfrm>
            <a:off x="5036572" y="4627570"/>
            <a:ext cx="4192587" cy="584201"/>
            <a:chOff x="3119" y="2896"/>
            <a:chExt cx="2641" cy="368"/>
          </a:xfrm>
        </p:grpSpPr>
        <p:sp>
          <p:nvSpPr>
            <p:cNvPr id="53290" name="Text Box 17"/>
            <p:cNvSpPr txBox="1">
              <a:spLocks noChangeArrowheads="1"/>
            </p:cNvSpPr>
            <p:nvPr/>
          </p:nvSpPr>
          <p:spPr bwMode="auto">
            <a:xfrm>
              <a:off x="4128" y="2896"/>
              <a:ext cx="1632"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dirty="0" smtClean="0">
                  <a:latin typeface="Arial Black" panose="020B0A04020102020204" pitchFamily="34" charset="0"/>
                </a:rPr>
                <a:t>Textbooks, Guidelines </a:t>
              </a:r>
              <a:endParaRPr lang="en-US" altLang="en-US" sz="1600" dirty="0">
                <a:latin typeface="Arial Black" panose="020B0A04020102020204" pitchFamily="34" charset="0"/>
              </a:endParaRPr>
            </a:p>
          </p:txBody>
        </p:sp>
        <p:sp>
          <p:nvSpPr>
            <p:cNvPr id="53291" name="Line 18"/>
            <p:cNvSpPr>
              <a:spLocks noChangeShapeType="1"/>
            </p:cNvSpPr>
            <p:nvPr/>
          </p:nvSpPr>
          <p:spPr bwMode="auto">
            <a:xfrm rot="10791573">
              <a:off x="3119" y="3023"/>
              <a:ext cx="960" cy="0"/>
            </a:xfrm>
            <a:prstGeom prst="line">
              <a:avLst/>
            </a:prstGeom>
            <a:noFill/>
            <a:ln w="76200" cap="sq">
              <a:solidFill>
                <a:srgbClr val="FF00FF"/>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grpSp>
      <p:pic>
        <p:nvPicPr>
          <p:cNvPr id="53257" name="Picture 19" descr="IN00435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1447800"/>
            <a:ext cx="129540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3258" name="Group 20"/>
          <p:cNvGrpSpPr>
            <a:grpSpLocks/>
          </p:cNvGrpSpPr>
          <p:nvPr/>
        </p:nvGrpSpPr>
        <p:grpSpPr bwMode="auto">
          <a:xfrm>
            <a:off x="152400" y="2362200"/>
            <a:ext cx="5149850" cy="3827463"/>
            <a:chOff x="96" y="1488"/>
            <a:chExt cx="3244" cy="2411"/>
          </a:xfrm>
        </p:grpSpPr>
        <p:grpSp>
          <p:nvGrpSpPr>
            <p:cNvPr id="53267" name="Group 21"/>
            <p:cNvGrpSpPr>
              <a:grpSpLocks/>
            </p:cNvGrpSpPr>
            <p:nvPr/>
          </p:nvGrpSpPr>
          <p:grpSpPr bwMode="auto">
            <a:xfrm>
              <a:off x="96" y="3216"/>
              <a:ext cx="3244" cy="683"/>
              <a:chOff x="96" y="3216"/>
              <a:chExt cx="3244" cy="683"/>
            </a:xfrm>
          </p:grpSpPr>
          <p:sp>
            <p:nvSpPr>
              <p:cNvPr id="53287" name="Freeform 22"/>
              <p:cNvSpPr>
                <a:spLocks/>
              </p:cNvSpPr>
              <p:nvPr/>
            </p:nvSpPr>
            <p:spPr bwMode="auto">
              <a:xfrm>
                <a:off x="336" y="3216"/>
                <a:ext cx="2688" cy="273"/>
              </a:xfrm>
              <a:custGeom>
                <a:avLst/>
                <a:gdLst>
                  <a:gd name="T0" fmla="*/ 0 w 4487"/>
                  <a:gd name="T1" fmla="*/ 0 h 570"/>
                  <a:gd name="T2" fmla="*/ 1 w 4487"/>
                  <a:gd name="T3" fmla="*/ 0 h 570"/>
                  <a:gd name="T4" fmla="*/ 1 w 4487"/>
                  <a:gd name="T5" fmla="*/ 0 h 570"/>
                  <a:gd name="T6" fmla="*/ 1 w 4487"/>
                  <a:gd name="T7" fmla="*/ 0 h 570"/>
                  <a:gd name="T8" fmla="*/ 0 w 4487"/>
                  <a:gd name="T9" fmla="*/ 0 h 570"/>
                  <a:gd name="T10" fmla="*/ 0 60000 65536"/>
                  <a:gd name="T11" fmla="*/ 0 60000 65536"/>
                  <a:gd name="T12" fmla="*/ 0 60000 65536"/>
                  <a:gd name="T13" fmla="*/ 0 60000 65536"/>
                  <a:gd name="T14" fmla="*/ 0 60000 65536"/>
                  <a:gd name="T15" fmla="*/ 0 w 4487"/>
                  <a:gd name="T16" fmla="*/ 0 h 570"/>
                  <a:gd name="T17" fmla="*/ 4487 w 4487"/>
                  <a:gd name="T18" fmla="*/ 570 h 570"/>
                </a:gdLst>
                <a:ahLst/>
                <a:cxnLst>
                  <a:cxn ang="T10">
                    <a:pos x="T0" y="T1"/>
                  </a:cxn>
                  <a:cxn ang="T11">
                    <a:pos x="T2" y="T3"/>
                  </a:cxn>
                  <a:cxn ang="T12">
                    <a:pos x="T4" y="T5"/>
                  </a:cxn>
                  <a:cxn ang="T13">
                    <a:pos x="T6" y="T7"/>
                  </a:cxn>
                  <a:cxn ang="T14">
                    <a:pos x="T8" y="T9"/>
                  </a:cxn>
                </a:cxnLst>
                <a:rect l="T15" t="T16" r="T17" b="T18"/>
                <a:pathLst>
                  <a:path w="4487" h="570">
                    <a:moveTo>
                      <a:pt x="0" y="570"/>
                    </a:moveTo>
                    <a:lnTo>
                      <a:pt x="4061" y="570"/>
                    </a:lnTo>
                    <a:lnTo>
                      <a:pt x="4487" y="0"/>
                    </a:lnTo>
                    <a:lnTo>
                      <a:pt x="573" y="0"/>
                    </a:lnTo>
                    <a:lnTo>
                      <a:pt x="0" y="570"/>
                    </a:lnTo>
                    <a:close/>
                  </a:path>
                </a:pathLst>
              </a:custGeom>
              <a:solidFill>
                <a:srgbClr val="4D4D4D"/>
              </a:solidFill>
              <a:ln w="12700">
                <a:solidFill>
                  <a:schemeClr val="tx1"/>
                </a:solidFill>
                <a:round/>
                <a:headEnd/>
                <a:tailEnd/>
              </a:ln>
            </p:spPr>
            <p:txBody>
              <a:bodyPr/>
              <a:lstStyle/>
              <a:p>
                <a:endParaRPr lang="en-US"/>
              </a:p>
            </p:txBody>
          </p:sp>
          <p:sp>
            <p:nvSpPr>
              <p:cNvPr id="53288" name="Freeform 23"/>
              <p:cNvSpPr>
                <a:spLocks/>
              </p:cNvSpPr>
              <p:nvPr/>
            </p:nvSpPr>
            <p:spPr bwMode="auto">
              <a:xfrm>
                <a:off x="2765" y="3216"/>
                <a:ext cx="575" cy="683"/>
              </a:xfrm>
              <a:custGeom>
                <a:avLst/>
                <a:gdLst>
                  <a:gd name="T0" fmla="*/ 1 w 963"/>
                  <a:gd name="T1" fmla="*/ 1 h 1333"/>
                  <a:gd name="T2" fmla="*/ 0 w 963"/>
                  <a:gd name="T3" fmla="*/ 1 h 1333"/>
                  <a:gd name="T4" fmla="*/ 1 w 963"/>
                  <a:gd name="T5" fmla="*/ 0 h 1333"/>
                  <a:gd name="T6" fmla="*/ 1 w 963"/>
                  <a:gd name="T7" fmla="*/ 1 h 1333"/>
                  <a:gd name="T8" fmla="*/ 1 w 963"/>
                  <a:gd name="T9" fmla="*/ 1 h 1333"/>
                  <a:gd name="T10" fmla="*/ 0 60000 65536"/>
                  <a:gd name="T11" fmla="*/ 0 60000 65536"/>
                  <a:gd name="T12" fmla="*/ 0 60000 65536"/>
                  <a:gd name="T13" fmla="*/ 0 60000 65536"/>
                  <a:gd name="T14" fmla="*/ 0 60000 65536"/>
                  <a:gd name="T15" fmla="*/ 0 w 963"/>
                  <a:gd name="T16" fmla="*/ 0 h 1333"/>
                  <a:gd name="T17" fmla="*/ 963 w 963"/>
                  <a:gd name="T18" fmla="*/ 1333 h 1333"/>
                </a:gdLst>
                <a:ahLst/>
                <a:cxnLst>
                  <a:cxn ang="T10">
                    <a:pos x="T0" y="T1"/>
                  </a:cxn>
                  <a:cxn ang="T11">
                    <a:pos x="T2" y="T3"/>
                  </a:cxn>
                  <a:cxn ang="T12">
                    <a:pos x="T4" y="T5"/>
                  </a:cxn>
                  <a:cxn ang="T13">
                    <a:pos x="T6" y="T7"/>
                  </a:cxn>
                  <a:cxn ang="T14">
                    <a:pos x="T8" y="T9"/>
                  </a:cxn>
                </a:cxnLst>
                <a:rect l="T15" t="T16" r="T17" b="T18"/>
                <a:pathLst>
                  <a:path w="963" h="1333">
                    <a:moveTo>
                      <a:pt x="455" y="1333"/>
                    </a:moveTo>
                    <a:lnTo>
                      <a:pt x="0" y="568"/>
                    </a:lnTo>
                    <a:lnTo>
                      <a:pt x="426" y="0"/>
                    </a:lnTo>
                    <a:lnTo>
                      <a:pt x="963" y="664"/>
                    </a:lnTo>
                    <a:lnTo>
                      <a:pt x="455" y="1333"/>
                    </a:lnTo>
                    <a:close/>
                  </a:path>
                </a:pathLst>
              </a:custGeom>
              <a:solidFill>
                <a:srgbClr val="993366"/>
              </a:solidFill>
              <a:ln w="12700">
                <a:solidFill>
                  <a:srgbClr val="000000"/>
                </a:solidFill>
                <a:round/>
                <a:headEnd/>
                <a:tailEnd/>
              </a:ln>
            </p:spPr>
            <p:txBody>
              <a:bodyPr/>
              <a:lstStyle/>
              <a:p>
                <a:endParaRPr lang="en-US"/>
              </a:p>
            </p:txBody>
          </p:sp>
          <p:sp>
            <p:nvSpPr>
              <p:cNvPr id="53289" name="Freeform 24"/>
              <p:cNvSpPr>
                <a:spLocks/>
              </p:cNvSpPr>
              <p:nvPr/>
            </p:nvSpPr>
            <p:spPr bwMode="auto">
              <a:xfrm>
                <a:off x="96" y="3504"/>
                <a:ext cx="2962" cy="393"/>
              </a:xfrm>
              <a:custGeom>
                <a:avLst/>
                <a:gdLst>
                  <a:gd name="T0" fmla="*/ 1 w 4955"/>
                  <a:gd name="T1" fmla="*/ 0 h 767"/>
                  <a:gd name="T2" fmla="*/ 1 w 4955"/>
                  <a:gd name="T3" fmla="*/ 0 h 767"/>
                  <a:gd name="T4" fmla="*/ 1 w 4955"/>
                  <a:gd name="T5" fmla="*/ 1 h 767"/>
                  <a:gd name="T6" fmla="*/ 0 w 4955"/>
                  <a:gd name="T7" fmla="*/ 1 h 767"/>
                  <a:gd name="T8" fmla="*/ 1 w 4955"/>
                  <a:gd name="T9" fmla="*/ 0 h 767"/>
                  <a:gd name="T10" fmla="*/ 0 60000 65536"/>
                  <a:gd name="T11" fmla="*/ 0 60000 65536"/>
                  <a:gd name="T12" fmla="*/ 0 60000 65536"/>
                  <a:gd name="T13" fmla="*/ 0 60000 65536"/>
                  <a:gd name="T14" fmla="*/ 0 60000 65536"/>
                  <a:gd name="T15" fmla="*/ 0 w 4955"/>
                  <a:gd name="T16" fmla="*/ 0 h 767"/>
                  <a:gd name="T17" fmla="*/ 4955 w 4955"/>
                  <a:gd name="T18" fmla="*/ 767 h 767"/>
                </a:gdLst>
                <a:ahLst/>
                <a:cxnLst>
                  <a:cxn ang="T10">
                    <a:pos x="T0" y="T1"/>
                  </a:cxn>
                  <a:cxn ang="T11">
                    <a:pos x="T2" y="T3"/>
                  </a:cxn>
                  <a:cxn ang="T12">
                    <a:pos x="T4" y="T5"/>
                  </a:cxn>
                  <a:cxn ang="T13">
                    <a:pos x="T6" y="T7"/>
                  </a:cxn>
                  <a:cxn ang="T14">
                    <a:pos x="T8" y="T9"/>
                  </a:cxn>
                </a:cxnLst>
                <a:rect l="T15" t="T16" r="T17" b="T18"/>
                <a:pathLst>
                  <a:path w="4955" h="767">
                    <a:moveTo>
                      <a:pt x="435" y="0"/>
                    </a:moveTo>
                    <a:lnTo>
                      <a:pt x="4496" y="0"/>
                    </a:lnTo>
                    <a:lnTo>
                      <a:pt x="4955" y="767"/>
                    </a:lnTo>
                    <a:lnTo>
                      <a:pt x="0" y="767"/>
                    </a:lnTo>
                    <a:lnTo>
                      <a:pt x="435" y="0"/>
                    </a:lnTo>
                    <a:close/>
                  </a:path>
                </a:pathLst>
              </a:custGeom>
              <a:solidFill>
                <a:srgbClr val="990099"/>
              </a:solidFill>
              <a:ln w="12700">
                <a:solidFill>
                  <a:srgbClr val="000000"/>
                </a:solidFill>
                <a:round/>
                <a:headEnd/>
                <a:tailEnd/>
              </a:ln>
            </p:spPr>
            <p:txBody>
              <a:bodyPr/>
              <a:lstStyle/>
              <a:p>
                <a:endParaRPr lang="en-US"/>
              </a:p>
            </p:txBody>
          </p:sp>
        </p:grpSp>
        <p:grpSp>
          <p:nvGrpSpPr>
            <p:cNvPr id="53268" name="Group 25"/>
            <p:cNvGrpSpPr>
              <a:grpSpLocks/>
            </p:cNvGrpSpPr>
            <p:nvPr/>
          </p:nvGrpSpPr>
          <p:grpSpPr bwMode="auto">
            <a:xfrm>
              <a:off x="372" y="2861"/>
              <a:ext cx="2618" cy="608"/>
              <a:chOff x="395" y="2912"/>
              <a:chExt cx="2730" cy="668"/>
            </a:xfrm>
          </p:grpSpPr>
          <p:sp>
            <p:nvSpPr>
              <p:cNvPr id="53284" name="Freeform 26"/>
              <p:cNvSpPr>
                <a:spLocks/>
              </p:cNvSpPr>
              <p:nvPr/>
            </p:nvSpPr>
            <p:spPr bwMode="auto">
              <a:xfrm>
                <a:off x="2644" y="2912"/>
                <a:ext cx="481" cy="667"/>
              </a:xfrm>
              <a:custGeom>
                <a:avLst/>
                <a:gdLst>
                  <a:gd name="T0" fmla="*/ 0 w 963"/>
                  <a:gd name="T1" fmla="*/ 1 h 1333"/>
                  <a:gd name="T2" fmla="*/ 0 w 963"/>
                  <a:gd name="T3" fmla="*/ 1 h 1333"/>
                  <a:gd name="T4" fmla="*/ 0 w 963"/>
                  <a:gd name="T5" fmla="*/ 0 h 1333"/>
                  <a:gd name="T6" fmla="*/ 0 w 963"/>
                  <a:gd name="T7" fmla="*/ 1 h 1333"/>
                  <a:gd name="T8" fmla="*/ 0 w 963"/>
                  <a:gd name="T9" fmla="*/ 1 h 1333"/>
                  <a:gd name="T10" fmla="*/ 0 60000 65536"/>
                  <a:gd name="T11" fmla="*/ 0 60000 65536"/>
                  <a:gd name="T12" fmla="*/ 0 60000 65536"/>
                  <a:gd name="T13" fmla="*/ 0 60000 65536"/>
                  <a:gd name="T14" fmla="*/ 0 60000 65536"/>
                  <a:gd name="T15" fmla="*/ 0 w 963"/>
                  <a:gd name="T16" fmla="*/ 0 h 1333"/>
                  <a:gd name="T17" fmla="*/ 963 w 963"/>
                  <a:gd name="T18" fmla="*/ 1333 h 1333"/>
                </a:gdLst>
                <a:ahLst/>
                <a:cxnLst>
                  <a:cxn ang="T10">
                    <a:pos x="T0" y="T1"/>
                  </a:cxn>
                  <a:cxn ang="T11">
                    <a:pos x="T2" y="T3"/>
                  </a:cxn>
                  <a:cxn ang="T12">
                    <a:pos x="T4" y="T5"/>
                  </a:cxn>
                  <a:cxn ang="T13">
                    <a:pos x="T6" y="T7"/>
                  </a:cxn>
                  <a:cxn ang="T14">
                    <a:pos x="T8" y="T9"/>
                  </a:cxn>
                </a:cxnLst>
                <a:rect l="T15" t="T16" r="T17" b="T18"/>
                <a:pathLst>
                  <a:path w="963" h="1333">
                    <a:moveTo>
                      <a:pt x="455" y="1333"/>
                    </a:moveTo>
                    <a:lnTo>
                      <a:pt x="0" y="568"/>
                    </a:lnTo>
                    <a:lnTo>
                      <a:pt x="426" y="0"/>
                    </a:lnTo>
                    <a:lnTo>
                      <a:pt x="963" y="664"/>
                    </a:lnTo>
                    <a:lnTo>
                      <a:pt x="455" y="1333"/>
                    </a:lnTo>
                    <a:close/>
                  </a:path>
                </a:pathLst>
              </a:custGeom>
              <a:solidFill>
                <a:srgbClr val="FF5FBF"/>
              </a:solidFill>
              <a:ln w="12700">
                <a:solidFill>
                  <a:srgbClr val="000000"/>
                </a:solidFill>
                <a:round/>
                <a:headEnd/>
                <a:tailEnd/>
              </a:ln>
            </p:spPr>
            <p:txBody>
              <a:bodyPr/>
              <a:lstStyle/>
              <a:p>
                <a:endParaRPr lang="en-US"/>
              </a:p>
            </p:txBody>
          </p:sp>
          <p:sp>
            <p:nvSpPr>
              <p:cNvPr id="53285" name="Freeform 27"/>
              <p:cNvSpPr>
                <a:spLocks/>
              </p:cNvSpPr>
              <p:nvPr/>
            </p:nvSpPr>
            <p:spPr bwMode="auto">
              <a:xfrm>
                <a:off x="613" y="2912"/>
                <a:ext cx="2244" cy="285"/>
              </a:xfrm>
              <a:custGeom>
                <a:avLst/>
                <a:gdLst>
                  <a:gd name="T0" fmla="*/ 0 w 4487"/>
                  <a:gd name="T1" fmla="*/ 1 h 570"/>
                  <a:gd name="T2" fmla="*/ 1 w 4487"/>
                  <a:gd name="T3" fmla="*/ 1 h 570"/>
                  <a:gd name="T4" fmla="*/ 1 w 4487"/>
                  <a:gd name="T5" fmla="*/ 0 h 570"/>
                  <a:gd name="T6" fmla="*/ 1 w 4487"/>
                  <a:gd name="T7" fmla="*/ 0 h 570"/>
                  <a:gd name="T8" fmla="*/ 0 w 4487"/>
                  <a:gd name="T9" fmla="*/ 1 h 570"/>
                  <a:gd name="T10" fmla="*/ 0 60000 65536"/>
                  <a:gd name="T11" fmla="*/ 0 60000 65536"/>
                  <a:gd name="T12" fmla="*/ 0 60000 65536"/>
                  <a:gd name="T13" fmla="*/ 0 60000 65536"/>
                  <a:gd name="T14" fmla="*/ 0 60000 65536"/>
                  <a:gd name="T15" fmla="*/ 0 w 4487"/>
                  <a:gd name="T16" fmla="*/ 0 h 570"/>
                  <a:gd name="T17" fmla="*/ 4487 w 4487"/>
                  <a:gd name="T18" fmla="*/ 570 h 570"/>
                </a:gdLst>
                <a:ahLst/>
                <a:cxnLst>
                  <a:cxn ang="T10">
                    <a:pos x="T0" y="T1"/>
                  </a:cxn>
                  <a:cxn ang="T11">
                    <a:pos x="T2" y="T3"/>
                  </a:cxn>
                  <a:cxn ang="T12">
                    <a:pos x="T4" y="T5"/>
                  </a:cxn>
                  <a:cxn ang="T13">
                    <a:pos x="T6" y="T7"/>
                  </a:cxn>
                  <a:cxn ang="T14">
                    <a:pos x="T8" y="T9"/>
                  </a:cxn>
                </a:cxnLst>
                <a:rect l="T15" t="T16" r="T17" b="T18"/>
                <a:pathLst>
                  <a:path w="4487" h="570">
                    <a:moveTo>
                      <a:pt x="0" y="570"/>
                    </a:moveTo>
                    <a:lnTo>
                      <a:pt x="4061" y="570"/>
                    </a:lnTo>
                    <a:lnTo>
                      <a:pt x="4487" y="0"/>
                    </a:lnTo>
                    <a:lnTo>
                      <a:pt x="573" y="0"/>
                    </a:lnTo>
                    <a:lnTo>
                      <a:pt x="0" y="570"/>
                    </a:lnTo>
                    <a:close/>
                  </a:path>
                </a:pathLst>
              </a:custGeom>
              <a:solidFill>
                <a:srgbClr val="800080"/>
              </a:solidFill>
              <a:ln w="12700">
                <a:solidFill>
                  <a:srgbClr val="000000"/>
                </a:solidFill>
                <a:round/>
                <a:headEnd/>
                <a:tailEnd/>
              </a:ln>
            </p:spPr>
            <p:txBody>
              <a:bodyPr/>
              <a:lstStyle/>
              <a:p>
                <a:endParaRPr lang="en-US"/>
              </a:p>
            </p:txBody>
          </p:sp>
          <p:sp>
            <p:nvSpPr>
              <p:cNvPr id="53286" name="Freeform 28"/>
              <p:cNvSpPr>
                <a:spLocks/>
              </p:cNvSpPr>
              <p:nvPr/>
            </p:nvSpPr>
            <p:spPr bwMode="auto">
              <a:xfrm>
                <a:off x="395" y="3196"/>
                <a:ext cx="2477" cy="384"/>
              </a:xfrm>
              <a:custGeom>
                <a:avLst/>
                <a:gdLst>
                  <a:gd name="T0" fmla="*/ 0 w 4955"/>
                  <a:gd name="T1" fmla="*/ 0 h 767"/>
                  <a:gd name="T2" fmla="*/ 0 w 4955"/>
                  <a:gd name="T3" fmla="*/ 0 h 767"/>
                  <a:gd name="T4" fmla="*/ 0 w 4955"/>
                  <a:gd name="T5" fmla="*/ 1 h 767"/>
                  <a:gd name="T6" fmla="*/ 0 w 4955"/>
                  <a:gd name="T7" fmla="*/ 1 h 767"/>
                  <a:gd name="T8" fmla="*/ 0 w 4955"/>
                  <a:gd name="T9" fmla="*/ 0 h 767"/>
                  <a:gd name="T10" fmla="*/ 0 60000 65536"/>
                  <a:gd name="T11" fmla="*/ 0 60000 65536"/>
                  <a:gd name="T12" fmla="*/ 0 60000 65536"/>
                  <a:gd name="T13" fmla="*/ 0 60000 65536"/>
                  <a:gd name="T14" fmla="*/ 0 60000 65536"/>
                  <a:gd name="T15" fmla="*/ 0 w 4955"/>
                  <a:gd name="T16" fmla="*/ 0 h 767"/>
                  <a:gd name="T17" fmla="*/ 4955 w 4955"/>
                  <a:gd name="T18" fmla="*/ 767 h 767"/>
                </a:gdLst>
                <a:ahLst/>
                <a:cxnLst>
                  <a:cxn ang="T10">
                    <a:pos x="T0" y="T1"/>
                  </a:cxn>
                  <a:cxn ang="T11">
                    <a:pos x="T2" y="T3"/>
                  </a:cxn>
                  <a:cxn ang="T12">
                    <a:pos x="T4" y="T5"/>
                  </a:cxn>
                  <a:cxn ang="T13">
                    <a:pos x="T6" y="T7"/>
                  </a:cxn>
                  <a:cxn ang="T14">
                    <a:pos x="T8" y="T9"/>
                  </a:cxn>
                </a:cxnLst>
                <a:rect l="T15" t="T16" r="T17" b="T18"/>
                <a:pathLst>
                  <a:path w="4955" h="767">
                    <a:moveTo>
                      <a:pt x="435" y="0"/>
                    </a:moveTo>
                    <a:lnTo>
                      <a:pt x="4496" y="0"/>
                    </a:lnTo>
                    <a:lnTo>
                      <a:pt x="4955" y="767"/>
                    </a:lnTo>
                    <a:lnTo>
                      <a:pt x="0" y="767"/>
                    </a:lnTo>
                    <a:lnTo>
                      <a:pt x="435" y="0"/>
                    </a:lnTo>
                    <a:close/>
                  </a:path>
                </a:pathLst>
              </a:custGeom>
              <a:solidFill>
                <a:srgbClr val="FF00FF"/>
              </a:solidFill>
              <a:ln w="12700">
                <a:solidFill>
                  <a:srgbClr val="000000"/>
                </a:solidFill>
                <a:round/>
                <a:headEnd/>
                <a:tailEnd/>
              </a:ln>
            </p:spPr>
            <p:txBody>
              <a:bodyPr/>
              <a:lstStyle/>
              <a:p>
                <a:endParaRPr lang="en-US"/>
              </a:p>
            </p:txBody>
          </p:sp>
        </p:grpSp>
        <p:grpSp>
          <p:nvGrpSpPr>
            <p:cNvPr id="53269" name="Group 29"/>
            <p:cNvGrpSpPr>
              <a:grpSpLocks/>
            </p:cNvGrpSpPr>
            <p:nvPr/>
          </p:nvGrpSpPr>
          <p:grpSpPr bwMode="auto">
            <a:xfrm>
              <a:off x="626" y="2518"/>
              <a:ext cx="2076" cy="549"/>
              <a:chOff x="653" y="2534"/>
              <a:chExt cx="2165" cy="603"/>
            </a:xfrm>
          </p:grpSpPr>
          <p:sp>
            <p:nvSpPr>
              <p:cNvPr id="53281" name="Freeform 30"/>
              <p:cNvSpPr>
                <a:spLocks/>
              </p:cNvSpPr>
              <p:nvPr/>
            </p:nvSpPr>
            <p:spPr bwMode="auto">
              <a:xfrm>
                <a:off x="2393" y="2534"/>
                <a:ext cx="425" cy="603"/>
              </a:xfrm>
              <a:custGeom>
                <a:avLst/>
                <a:gdLst>
                  <a:gd name="T0" fmla="*/ 1 w 850"/>
                  <a:gd name="T1" fmla="*/ 1 h 1206"/>
                  <a:gd name="T2" fmla="*/ 0 w 850"/>
                  <a:gd name="T3" fmla="*/ 1 h 1206"/>
                  <a:gd name="T4" fmla="*/ 1 w 850"/>
                  <a:gd name="T5" fmla="*/ 0 h 1206"/>
                  <a:gd name="T6" fmla="*/ 1 w 850"/>
                  <a:gd name="T7" fmla="*/ 1 h 1206"/>
                  <a:gd name="T8" fmla="*/ 1 w 850"/>
                  <a:gd name="T9" fmla="*/ 1 h 1206"/>
                  <a:gd name="T10" fmla="*/ 0 60000 65536"/>
                  <a:gd name="T11" fmla="*/ 0 60000 65536"/>
                  <a:gd name="T12" fmla="*/ 0 60000 65536"/>
                  <a:gd name="T13" fmla="*/ 0 60000 65536"/>
                  <a:gd name="T14" fmla="*/ 0 60000 65536"/>
                  <a:gd name="T15" fmla="*/ 0 w 850"/>
                  <a:gd name="T16" fmla="*/ 0 h 1206"/>
                  <a:gd name="T17" fmla="*/ 850 w 850"/>
                  <a:gd name="T18" fmla="*/ 1206 h 1206"/>
                </a:gdLst>
                <a:ahLst/>
                <a:cxnLst>
                  <a:cxn ang="T10">
                    <a:pos x="T0" y="T1"/>
                  </a:cxn>
                  <a:cxn ang="T11">
                    <a:pos x="T2" y="T3"/>
                  </a:cxn>
                  <a:cxn ang="T12">
                    <a:pos x="T4" y="T5"/>
                  </a:cxn>
                  <a:cxn ang="T13">
                    <a:pos x="T6" y="T7"/>
                  </a:cxn>
                  <a:cxn ang="T14">
                    <a:pos x="T8" y="T9"/>
                  </a:cxn>
                </a:cxnLst>
                <a:rect l="T15" t="T16" r="T17" b="T18"/>
                <a:pathLst>
                  <a:path w="850" h="1206">
                    <a:moveTo>
                      <a:pt x="433" y="1206"/>
                    </a:moveTo>
                    <a:lnTo>
                      <a:pt x="0" y="422"/>
                    </a:lnTo>
                    <a:lnTo>
                      <a:pt x="317" y="0"/>
                    </a:lnTo>
                    <a:lnTo>
                      <a:pt x="850" y="665"/>
                    </a:lnTo>
                    <a:lnTo>
                      <a:pt x="433" y="1206"/>
                    </a:lnTo>
                    <a:close/>
                  </a:path>
                </a:pathLst>
              </a:custGeom>
              <a:solidFill>
                <a:srgbClr val="FF5F7F"/>
              </a:solidFill>
              <a:ln w="12700">
                <a:solidFill>
                  <a:srgbClr val="000000"/>
                </a:solidFill>
                <a:round/>
                <a:headEnd/>
                <a:tailEnd/>
              </a:ln>
            </p:spPr>
            <p:txBody>
              <a:bodyPr/>
              <a:lstStyle/>
              <a:p>
                <a:endParaRPr lang="en-US"/>
              </a:p>
            </p:txBody>
          </p:sp>
          <p:sp>
            <p:nvSpPr>
              <p:cNvPr id="53282" name="Freeform 31"/>
              <p:cNvSpPr>
                <a:spLocks/>
              </p:cNvSpPr>
              <p:nvPr/>
            </p:nvSpPr>
            <p:spPr bwMode="auto">
              <a:xfrm>
                <a:off x="867" y="2534"/>
                <a:ext cx="1686" cy="212"/>
              </a:xfrm>
              <a:custGeom>
                <a:avLst/>
                <a:gdLst>
                  <a:gd name="T0" fmla="*/ 0 w 3372"/>
                  <a:gd name="T1" fmla="*/ 1 h 424"/>
                  <a:gd name="T2" fmla="*/ 1 w 3372"/>
                  <a:gd name="T3" fmla="*/ 1 h 424"/>
                  <a:gd name="T4" fmla="*/ 1 w 3372"/>
                  <a:gd name="T5" fmla="*/ 0 h 424"/>
                  <a:gd name="T6" fmla="*/ 1 w 3372"/>
                  <a:gd name="T7" fmla="*/ 1 h 424"/>
                  <a:gd name="T8" fmla="*/ 0 w 3372"/>
                  <a:gd name="T9" fmla="*/ 1 h 424"/>
                  <a:gd name="T10" fmla="*/ 0 60000 65536"/>
                  <a:gd name="T11" fmla="*/ 0 60000 65536"/>
                  <a:gd name="T12" fmla="*/ 0 60000 65536"/>
                  <a:gd name="T13" fmla="*/ 0 60000 65536"/>
                  <a:gd name="T14" fmla="*/ 0 60000 65536"/>
                  <a:gd name="T15" fmla="*/ 0 w 3372"/>
                  <a:gd name="T16" fmla="*/ 0 h 424"/>
                  <a:gd name="T17" fmla="*/ 3372 w 3372"/>
                  <a:gd name="T18" fmla="*/ 424 h 424"/>
                </a:gdLst>
                <a:ahLst/>
                <a:cxnLst>
                  <a:cxn ang="T10">
                    <a:pos x="T0" y="T1"/>
                  </a:cxn>
                  <a:cxn ang="T11">
                    <a:pos x="T2" y="T3"/>
                  </a:cxn>
                  <a:cxn ang="T12">
                    <a:pos x="T4" y="T5"/>
                  </a:cxn>
                  <a:cxn ang="T13">
                    <a:pos x="T6" y="T7"/>
                  </a:cxn>
                  <a:cxn ang="T14">
                    <a:pos x="T8" y="T9"/>
                  </a:cxn>
                </a:cxnLst>
                <a:rect l="T15" t="T16" r="T17" b="T18"/>
                <a:pathLst>
                  <a:path w="3372" h="424">
                    <a:moveTo>
                      <a:pt x="0" y="424"/>
                    </a:moveTo>
                    <a:lnTo>
                      <a:pt x="3055" y="424"/>
                    </a:lnTo>
                    <a:lnTo>
                      <a:pt x="3372" y="0"/>
                    </a:lnTo>
                    <a:lnTo>
                      <a:pt x="604" y="1"/>
                    </a:lnTo>
                    <a:lnTo>
                      <a:pt x="0" y="424"/>
                    </a:lnTo>
                    <a:close/>
                  </a:path>
                </a:pathLst>
              </a:custGeom>
              <a:solidFill>
                <a:srgbClr val="800000"/>
              </a:solidFill>
              <a:ln w="12700">
                <a:solidFill>
                  <a:srgbClr val="000000"/>
                </a:solidFill>
                <a:round/>
                <a:headEnd/>
                <a:tailEnd/>
              </a:ln>
            </p:spPr>
            <p:txBody>
              <a:bodyPr/>
              <a:lstStyle/>
              <a:p>
                <a:endParaRPr lang="en-US"/>
              </a:p>
            </p:txBody>
          </p:sp>
          <p:sp>
            <p:nvSpPr>
              <p:cNvPr id="53283" name="Freeform 32"/>
              <p:cNvSpPr>
                <a:spLocks/>
              </p:cNvSpPr>
              <p:nvPr/>
            </p:nvSpPr>
            <p:spPr bwMode="auto">
              <a:xfrm>
                <a:off x="653" y="2745"/>
                <a:ext cx="1957" cy="392"/>
              </a:xfrm>
              <a:custGeom>
                <a:avLst/>
                <a:gdLst>
                  <a:gd name="T0" fmla="*/ 0 w 3913"/>
                  <a:gd name="T1" fmla="*/ 1 h 784"/>
                  <a:gd name="T2" fmla="*/ 1 w 3913"/>
                  <a:gd name="T3" fmla="*/ 1 h 784"/>
                  <a:gd name="T4" fmla="*/ 1 w 3913"/>
                  <a:gd name="T5" fmla="*/ 0 h 784"/>
                  <a:gd name="T6" fmla="*/ 1 w 3913"/>
                  <a:gd name="T7" fmla="*/ 0 h 784"/>
                  <a:gd name="T8" fmla="*/ 0 w 3913"/>
                  <a:gd name="T9" fmla="*/ 1 h 784"/>
                  <a:gd name="T10" fmla="*/ 0 60000 65536"/>
                  <a:gd name="T11" fmla="*/ 0 60000 65536"/>
                  <a:gd name="T12" fmla="*/ 0 60000 65536"/>
                  <a:gd name="T13" fmla="*/ 0 60000 65536"/>
                  <a:gd name="T14" fmla="*/ 0 60000 65536"/>
                  <a:gd name="T15" fmla="*/ 0 w 3913"/>
                  <a:gd name="T16" fmla="*/ 0 h 784"/>
                  <a:gd name="T17" fmla="*/ 3913 w 3913"/>
                  <a:gd name="T18" fmla="*/ 784 h 784"/>
                </a:gdLst>
                <a:ahLst/>
                <a:cxnLst>
                  <a:cxn ang="T10">
                    <a:pos x="T0" y="T1"/>
                  </a:cxn>
                  <a:cxn ang="T11">
                    <a:pos x="T2" y="T3"/>
                  </a:cxn>
                  <a:cxn ang="T12">
                    <a:pos x="T4" y="T5"/>
                  </a:cxn>
                  <a:cxn ang="T13">
                    <a:pos x="T6" y="T7"/>
                  </a:cxn>
                  <a:cxn ang="T14">
                    <a:pos x="T8" y="T9"/>
                  </a:cxn>
                </a:cxnLst>
                <a:rect l="T15" t="T16" r="T17" b="T18"/>
                <a:pathLst>
                  <a:path w="3913" h="784">
                    <a:moveTo>
                      <a:pt x="0" y="784"/>
                    </a:moveTo>
                    <a:lnTo>
                      <a:pt x="3913" y="784"/>
                    </a:lnTo>
                    <a:lnTo>
                      <a:pt x="3480" y="0"/>
                    </a:lnTo>
                    <a:lnTo>
                      <a:pt x="429" y="0"/>
                    </a:lnTo>
                    <a:lnTo>
                      <a:pt x="0" y="784"/>
                    </a:lnTo>
                    <a:close/>
                  </a:path>
                </a:pathLst>
              </a:custGeom>
              <a:solidFill>
                <a:srgbClr val="FF001F"/>
              </a:solidFill>
              <a:ln w="12700">
                <a:solidFill>
                  <a:srgbClr val="000000"/>
                </a:solidFill>
                <a:round/>
                <a:headEnd/>
                <a:tailEnd/>
              </a:ln>
            </p:spPr>
            <p:txBody>
              <a:bodyPr/>
              <a:lstStyle/>
              <a:p>
                <a:endParaRPr lang="en-US"/>
              </a:p>
            </p:txBody>
          </p:sp>
        </p:grpSp>
        <p:grpSp>
          <p:nvGrpSpPr>
            <p:cNvPr id="53270" name="Group 33"/>
            <p:cNvGrpSpPr>
              <a:grpSpLocks/>
            </p:cNvGrpSpPr>
            <p:nvPr/>
          </p:nvGrpSpPr>
          <p:grpSpPr bwMode="auto">
            <a:xfrm>
              <a:off x="867" y="2178"/>
              <a:ext cx="1542" cy="476"/>
              <a:chOff x="904" y="2160"/>
              <a:chExt cx="1608" cy="524"/>
            </a:xfrm>
          </p:grpSpPr>
          <p:sp>
            <p:nvSpPr>
              <p:cNvPr id="53278" name="Freeform 34"/>
              <p:cNvSpPr>
                <a:spLocks/>
              </p:cNvSpPr>
              <p:nvPr/>
            </p:nvSpPr>
            <p:spPr bwMode="auto">
              <a:xfrm>
                <a:off x="2140" y="2160"/>
                <a:ext cx="372" cy="523"/>
              </a:xfrm>
              <a:custGeom>
                <a:avLst/>
                <a:gdLst>
                  <a:gd name="T0" fmla="*/ 0 w 743"/>
                  <a:gd name="T1" fmla="*/ 1 h 1046"/>
                  <a:gd name="T2" fmla="*/ 1 w 743"/>
                  <a:gd name="T3" fmla="*/ 1 h 1046"/>
                  <a:gd name="T4" fmla="*/ 1 w 743"/>
                  <a:gd name="T5" fmla="*/ 1 h 1046"/>
                  <a:gd name="T6" fmla="*/ 1 w 743"/>
                  <a:gd name="T7" fmla="*/ 0 h 1046"/>
                  <a:gd name="T8" fmla="*/ 0 w 743"/>
                  <a:gd name="T9" fmla="*/ 1 h 1046"/>
                  <a:gd name="T10" fmla="*/ 0 60000 65536"/>
                  <a:gd name="T11" fmla="*/ 0 60000 65536"/>
                  <a:gd name="T12" fmla="*/ 0 60000 65536"/>
                  <a:gd name="T13" fmla="*/ 0 60000 65536"/>
                  <a:gd name="T14" fmla="*/ 0 60000 65536"/>
                  <a:gd name="T15" fmla="*/ 0 w 743"/>
                  <a:gd name="T16" fmla="*/ 0 h 1046"/>
                  <a:gd name="T17" fmla="*/ 743 w 743"/>
                  <a:gd name="T18" fmla="*/ 1046 h 1046"/>
                </a:gdLst>
                <a:ahLst/>
                <a:cxnLst>
                  <a:cxn ang="T10">
                    <a:pos x="T0" y="T1"/>
                  </a:cxn>
                  <a:cxn ang="T11">
                    <a:pos x="T2" y="T3"/>
                  </a:cxn>
                  <a:cxn ang="T12">
                    <a:pos x="T4" y="T5"/>
                  </a:cxn>
                  <a:cxn ang="T13">
                    <a:pos x="T6" y="T7"/>
                  </a:cxn>
                  <a:cxn ang="T14">
                    <a:pos x="T8" y="T9"/>
                  </a:cxn>
                </a:cxnLst>
                <a:rect l="T15" t="T16" r="T17" b="T18"/>
                <a:pathLst>
                  <a:path w="743" h="1046">
                    <a:moveTo>
                      <a:pt x="0" y="285"/>
                    </a:moveTo>
                    <a:lnTo>
                      <a:pt x="441" y="1046"/>
                    </a:lnTo>
                    <a:lnTo>
                      <a:pt x="743" y="656"/>
                    </a:lnTo>
                    <a:lnTo>
                      <a:pt x="213" y="0"/>
                    </a:lnTo>
                    <a:lnTo>
                      <a:pt x="0" y="285"/>
                    </a:lnTo>
                    <a:close/>
                  </a:path>
                </a:pathLst>
              </a:custGeom>
              <a:solidFill>
                <a:srgbClr val="BF5FFF"/>
              </a:solidFill>
              <a:ln w="12700">
                <a:solidFill>
                  <a:srgbClr val="000000"/>
                </a:solidFill>
                <a:round/>
                <a:headEnd/>
                <a:tailEnd/>
              </a:ln>
            </p:spPr>
            <p:txBody>
              <a:bodyPr/>
              <a:lstStyle/>
              <a:p>
                <a:endParaRPr lang="en-US"/>
              </a:p>
            </p:txBody>
          </p:sp>
          <p:sp>
            <p:nvSpPr>
              <p:cNvPr id="53279" name="Freeform 35"/>
              <p:cNvSpPr>
                <a:spLocks/>
              </p:cNvSpPr>
              <p:nvPr/>
            </p:nvSpPr>
            <p:spPr bwMode="auto">
              <a:xfrm>
                <a:off x="1120" y="2160"/>
                <a:ext cx="1126" cy="141"/>
              </a:xfrm>
              <a:custGeom>
                <a:avLst/>
                <a:gdLst>
                  <a:gd name="T0" fmla="*/ 0 w 2252"/>
                  <a:gd name="T1" fmla="*/ 0 h 283"/>
                  <a:gd name="T2" fmla="*/ 1 w 2252"/>
                  <a:gd name="T3" fmla="*/ 0 h 283"/>
                  <a:gd name="T4" fmla="*/ 1 w 2252"/>
                  <a:gd name="T5" fmla="*/ 0 h 283"/>
                  <a:gd name="T6" fmla="*/ 1 w 2252"/>
                  <a:gd name="T7" fmla="*/ 0 h 283"/>
                  <a:gd name="T8" fmla="*/ 0 w 2252"/>
                  <a:gd name="T9" fmla="*/ 0 h 283"/>
                  <a:gd name="T10" fmla="*/ 0 60000 65536"/>
                  <a:gd name="T11" fmla="*/ 0 60000 65536"/>
                  <a:gd name="T12" fmla="*/ 0 60000 65536"/>
                  <a:gd name="T13" fmla="*/ 0 60000 65536"/>
                  <a:gd name="T14" fmla="*/ 0 60000 65536"/>
                  <a:gd name="T15" fmla="*/ 0 w 2252"/>
                  <a:gd name="T16" fmla="*/ 0 h 283"/>
                  <a:gd name="T17" fmla="*/ 2252 w 2252"/>
                  <a:gd name="T18" fmla="*/ 283 h 283"/>
                </a:gdLst>
                <a:ahLst/>
                <a:cxnLst>
                  <a:cxn ang="T10">
                    <a:pos x="T0" y="T1"/>
                  </a:cxn>
                  <a:cxn ang="T11">
                    <a:pos x="T2" y="T3"/>
                  </a:cxn>
                  <a:cxn ang="T12">
                    <a:pos x="T4" y="T5"/>
                  </a:cxn>
                  <a:cxn ang="T13">
                    <a:pos x="T6" y="T7"/>
                  </a:cxn>
                  <a:cxn ang="T14">
                    <a:pos x="T8" y="T9"/>
                  </a:cxn>
                </a:cxnLst>
                <a:rect l="T15" t="T16" r="T17" b="T18"/>
                <a:pathLst>
                  <a:path w="2252" h="283">
                    <a:moveTo>
                      <a:pt x="0" y="283"/>
                    </a:moveTo>
                    <a:lnTo>
                      <a:pt x="2038" y="283"/>
                    </a:lnTo>
                    <a:lnTo>
                      <a:pt x="2252" y="0"/>
                    </a:lnTo>
                    <a:lnTo>
                      <a:pt x="569" y="0"/>
                    </a:lnTo>
                    <a:lnTo>
                      <a:pt x="0" y="283"/>
                    </a:lnTo>
                    <a:close/>
                  </a:path>
                </a:pathLst>
              </a:custGeom>
              <a:solidFill>
                <a:srgbClr val="5F009F"/>
              </a:solidFill>
              <a:ln w="12700">
                <a:solidFill>
                  <a:srgbClr val="000000"/>
                </a:solidFill>
                <a:round/>
                <a:headEnd/>
                <a:tailEnd/>
              </a:ln>
            </p:spPr>
            <p:txBody>
              <a:bodyPr/>
              <a:lstStyle/>
              <a:p>
                <a:endParaRPr lang="en-US"/>
              </a:p>
            </p:txBody>
          </p:sp>
          <p:sp>
            <p:nvSpPr>
              <p:cNvPr id="53280" name="Freeform 36"/>
              <p:cNvSpPr>
                <a:spLocks/>
              </p:cNvSpPr>
              <p:nvPr/>
            </p:nvSpPr>
            <p:spPr bwMode="auto">
              <a:xfrm>
                <a:off x="904" y="2301"/>
                <a:ext cx="1456" cy="383"/>
              </a:xfrm>
              <a:custGeom>
                <a:avLst/>
                <a:gdLst>
                  <a:gd name="T0" fmla="*/ 0 w 2913"/>
                  <a:gd name="T1" fmla="*/ 1 h 765"/>
                  <a:gd name="T2" fmla="*/ 0 w 2913"/>
                  <a:gd name="T3" fmla="*/ 1 h 765"/>
                  <a:gd name="T4" fmla="*/ 0 w 2913"/>
                  <a:gd name="T5" fmla="*/ 0 h 765"/>
                  <a:gd name="T6" fmla="*/ 0 w 2913"/>
                  <a:gd name="T7" fmla="*/ 0 h 765"/>
                  <a:gd name="T8" fmla="*/ 0 w 2913"/>
                  <a:gd name="T9" fmla="*/ 1 h 765"/>
                  <a:gd name="T10" fmla="*/ 0 60000 65536"/>
                  <a:gd name="T11" fmla="*/ 0 60000 65536"/>
                  <a:gd name="T12" fmla="*/ 0 60000 65536"/>
                  <a:gd name="T13" fmla="*/ 0 60000 65536"/>
                  <a:gd name="T14" fmla="*/ 0 60000 65536"/>
                  <a:gd name="T15" fmla="*/ 0 w 2913"/>
                  <a:gd name="T16" fmla="*/ 0 h 765"/>
                  <a:gd name="T17" fmla="*/ 2913 w 2913"/>
                  <a:gd name="T18" fmla="*/ 765 h 765"/>
                </a:gdLst>
                <a:ahLst/>
                <a:cxnLst>
                  <a:cxn ang="T10">
                    <a:pos x="T0" y="T1"/>
                  </a:cxn>
                  <a:cxn ang="T11">
                    <a:pos x="T2" y="T3"/>
                  </a:cxn>
                  <a:cxn ang="T12">
                    <a:pos x="T4" y="T5"/>
                  </a:cxn>
                  <a:cxn ang="T13">
                    <a:pos x="T6" y="T7"/>
                  </a:cxn>
                  <a:cxn ang="T14">
                    <a:pos x="T8" y="T9"/>
                  </a:cxn>
                </a:cxnLst>
                <a:rect l="T15" t="T16" r="T17" b="T18"/>
                <a:pathLst>
                  <a:path w="2913" h="765">
                    <a:moveTo>
                      <a:pt x="0" y="765"/>
                    </a:moveTo>
                    <a:lnTo>
                      <a:pt x="2913" y="765"/>
                    </a:lnTo>
                    <a:lnTo>
                      <a:pt x="2472" y="0"/>
                    </a:lnTo>
                    <a:lnTo>
                      <a:pt x="434" y="0"/>
                    </a:lnTo>
                    <a:lnTo>
                      <a:pt x="0" y="765"/>
                    </a:lnTo>
                    <a:close/>
                  </a:path>
                </a:pathLst>
              </a:custGeom>
              <a:solidFill>
                <a:srgbClr val="9F3FDF"/>
              </a:solidFill>
              <a:ln w="12700">
                <a:solidFill>
                  <a:srgbClr val="000000"/>
                </a:solidFill>
                <a:round/>
                <a:headEnd/>
                <a:tailEnd/>
              </a:ln>
            </p:spPr>
            <p:txBody>
              <a:bodyPr/>
              <a:lstStyle/>
              <a:p>
                <a:endParaRPr lang="en-US"/>
              </a:p>
            </p:txBody>
          </p:sp>
        </p:grpSp>
        <p:grpSp>
          <p:nvGrpSpPr>
            <p:cNvPr id="53271" name="Group 37"/>
            <p:cNvGrpSpPr>
              <a:grpSpLocks/>
            </p:cNvGrpSpPr>
            <p:nvPr/>
          </p:nvGrpSpPr>
          <p:grpSpPr bwMode="auto">
            <a:xfrm>
              <a:off x="1110" y="1831"/>
              <a:ext cx="1005" cy="417"/>
              <a:chOff x="1158" y="1779"/>
              <a:chExt cx="1048" cy="458"/>
            </a:xfrm>
          </p:grpSpPr>
          <p:sp>
            <p:nvSpPr>
              <p:cNvPr id="53275" name="Freeform 38"/>
              <p:cNvSpPr>
                <a:spLocks/>
              </p:cNvSpPr>
              <p:nvPr/>
            </p:nvSpPr>
            <p:spPr bwMode="auto">
              <a:xfrm>
                <a:off x="1886" y="1780"/>
                <a:ext cx="320" cy="457"/>
              </a:xfrm>
              <a:custGeom>
                <a:avLst/>
                <a:gdLst>
                  <a:gd name="T0" fmla="*/ 1 w 640"/>
                  <a:gd name="T1" fmla="*/ 0 h 915"/>
                  <a:gd name="T2" fmla="*/ 1 w 640"/>
                  <a:gd name="T3" fmla="*/ 0 h 915"/>
                  <a:gd name="T4" fmla="*/ 1 w 640"/>
                  <a:gd name="T5" fmla="*/ 0 h 915"/>
                  <a:gd name="T6" fmla="*/ 0 w 640"/>
                  <a:gd name="T7" fmla="*/ 0 h 915"/>
                  <a:gd name="T8" fmla="*/ 1 w 640"/>
                  <a:gd name="T9" fmla="*/ 0 h 915"/>
                  <a:gd name="T10" fmla="*/ 0 60000 65536"/>
                  <a:gd name="T11" fmla="*/ 0 60000 65536"/>
                  <a:gd name="T12" fmla="*/ 0 60000 65536"/>
                  <a:gd name="T13" fmla="*/ 0 60000 65536"/>
                  <a:gd name="T14" fmla="*/ 0 60000 65536"/>
                  <a:gd name="T15" fmla="*/ 0 w 640"/>
                  <a:gd name="T16" fmla="*/ 0 h 915"/>
                  <a:gd name="T17" fmla="*/ 640 w 640"/>
                  <a:gd name="T18" fmla="*/ 915 h 915"/>
                </a:gdLst>
                <a:ahLst/>
                <a:cxnLst>
                  <a:cxn ang="T10">
                    <a:pos x="T0" y="T1"/>
                  </a:cxn>
                  <a:cxn ang="T11">
                    <a:pos x="T2" y="T3"/>
                  </a:cxn>
                  <a:cxn ang="T12">
                    <a:pos x="T4" y="T5"/>
                  </a:cxn>
                  <a:cxn ang="T13">
                    <a:pos x="T6" y="T7"/>
                  </a:cxn>
                  <a:cxn ang="T14">
                    <a:pos x="T8" y="T9"/>
                  </a:cxn>
                </a:cxnLst>
                <a:rect l="T15" t="T16" r="T17" b="T18"/>
                <a:pathLst>
                  <a:path w="640" h="915">
                    <a:moveTo>
                      <a:pt x="438" y="915"/>
                    </a:moveTo>
                    <a:lnTo>
                      <a:pt x="640" y="653"/>
                    </a:lnTo>
                    <a:lnTo>
                      <a:pt x="111" y="0"/>
                    </a:lnTo>
                    <a:lnTo>
                      <a:pt x="0" y="138"/>
                    </a:lnTo>
                    <a:lnTo>
                      <a:pt x="438" y="915"/>
                    </a:lnTo>
                    <a:close/>
                  </a:path>
                </a:pathLst>
              </a:custGeom>
              <a:solidFill>
                <a:srgbClr val="FF9F7F"/>
              </a:solidFill>
              <a:ln w="12700">
                <a:solidFill>
                  <a:srgbClr val="000000"/>
                </a:solidFill>
                <a:round/>
                <a:headEnd/>
                <a:tailEnd/>
              </a:ln>
            </p:spPr>
            <p:txBody>
              <a:bodyPr/>
              <a:lstStyle/>
              <a:p>
                <a:endParaRPr lang="en-US"/>
              </a:p>
            </p:txBody>
          </p:sp>
          <p:sp>
            <p:nvSpPr>
              <p:cNvPr id="53276" name="Freeform 39"/>
              <p:cNvSpPr>
                <a:spLocks/>
              </p:cNvSpPr>
              <p:nvPr/>
            </p:nvSpPr>
            <p:spPr bwMode="auto">
              <a:xfrm>
                <a:off x="1379" y="1779"/>
                <a:ext cx="562" cy="69"/>
              </a:xfrm>
              <a:custGeom>
                <a:avLst/>
                <a:gdLst>
                  <a:gd name="T0" fmla="*/ 0 w 1123"/>
                  <a:gd name="T1" fmla="*/ 1 h 137"/>
                  <a:gd name="T2" fmla="*/ 1 w 1123"/>
                  <a:gd name="T3" fmla="*/ 1 h 137"/>
                  <a:gd name="T4" fmla="*/ 1 w 1123"/>
                  <a:gd name="T5" fmla="*/ 0 h 137"/>
                  <a:gd name="T6" fmla="*/ 1 w 1123"/>
                  <a:gd name="T7" fmla="*/ 0 h 137"/>
                  <a:gd name="T8" fmla="*/ 0 w 1123"/>
                  <a:gd name="T9" fmla="*/ 1 h 137"/>
                  <a:gd name="T10" fmla="*/ 0 60000 65536"/>
                  <a:gd name="T11" fmla="*/ 0 60000 65536"/>
                  <a:gd name="T12" fmla="*/ 0 60000 65536"/>
                  <a:gd name="T13" fmla="*/ 0 60000 65536"/>
                  <a:gd name="T14" fmla="*/ 0 60000 65536"/>
                  <a:gd name="T15" fmla="*/ 0 w 1123"/>
                  <a:gd name="T16" fmla="*/ 0 h 137"/>
                  <a:gd name="T17" fmla="*/ 1123 w 1123"/>
                  <a:gd name="T18" fmla="*/ 137 h 137"/>
                </a:gdLst>
                <a:ahLst/>
                <a:cxnLst>
                  <a:cxn ang="T10">
                    <a:pos x="T0" y="T1"/>
                  </a:cxn>
                  <a:cxn ang="T11">
                    <a:pos x="T2" y="T3"/>
                  </a:cxn>
                  <a:cxn ang="T12">
                    <a:pos x="T4" y="T5"/>
                  </a:cxn>
                  <a:cxn ang="T13">
                    <a:pos x="T6" y="T7"/>
                  </a:cxn>
                  <a:cxn ang="T14">
                    <a:pos x="T8" y="T9"/>
                  </a:cxn>
                </a:cxnLst>
                <a:rect l="T15" t="T16" r="T17" b="T18"/>
                <a:pathLst>
                  <a:path w="1123" h="137">
                    <a:moveTo>
                      <a:pt x="0" y="137"/>
                    </a:moveTo>
                    <a:lnTo>
                      <a:pt x="1013" y="137"/>
                    </a:lnTo>
                    <a:lnTo>
                      <a:pt x="1123" y="0"/>
                    </a:lnTo>
                    <a:lnTo>
                      <a:pt x="350" y="0"/>
                    </a:lnTo>
                    <a:lnTo>
                      <a:pt x="0" y="137"/>
                    </a:lnTo>
                    <a:close/>
                  </a:path>
                </a:pathLst>
              </a:custGeom>
              <a:solidFill>
                <a:srgbClr val="BF3F00"/>
              </a:solidFill>
              <a:ln w="12700">
                <a:solidFill>
                  <a:srgbClr val="000000"/>
                </a:solidFill>
                <a:round/>
                <a:headEnd/>
                <a:tailEnd/>
              </a:ln>
            </p:spPr>
            <p:txBody>
              <a:bodyPr/>
              <a:lstStyle/>
              <a:p>
                <a:endParaRPr lang="en-US"/>
              </a:p>
            </p:txBody>
          </p:sp>
          <p:sp>
            <p:nvSpPr>
              <p:cNvPr id="53277" name="Freeform 40"/>
              <p:cNvSpPr>
                <a:spLocks/>
              </p:cNvSpPr>
              <p:nvPr/>
            </p:nvSpPr>
            <p:spPr bwMode="auto">
              <a:xfrm>
                <a:off x="1158" y="1848"/>
                <a:ext cx="947" cy="389"/>
              </a:xfrm>
              <a:custGeom>
                <a:avLst/>
                <a:gdLst>
                  <a:gd name="T0" fmla="*/ 0 w 1895"/>
                  <a:gd name="T1" fmla="*/ 0 h 779"/>
                  <a:gd name="T2" fmla="*/ 0 w 1895"/>
                  <a:gd name="T3" fmla="*/ 0 h 779"/>
                  <a:gd name="T4" fmla="*/ 0 w 1895"/>
                  <a:gd name="T5" fmla="*/ 0 h 779"/>
                  <a:gd name="T6" fmla="*/ 0 w 1895"/>
                  <a:gd name="T7" fmla="*/ 0 h 779"/>
                  <a:gd name="T8" fmla="*/ 0 w 1895"/>
                  <a:gd name="T9" fmla="*/ 0 h 779"/>
                  <a:gd name="T10" fmla="*/ 0 60000 65536"/>
                  <a:gd name="T11" fmla="*/ 0 60000 65536"/>
                  <a:gd name="T12" fmla="*/ 0 60000 65536"/>
                  <a:gd name="T13" fmla="*/ 0 60000 65536"/>
                  <a:gd name="T14" fmla="*/ 0 60000 65536"/>
                  <a:gd name="T15" fmla="*/ 0 w 1895"/>
                  <a:gd name="T16" fmla="*/ 0 h 779"/>
                  <a:gd name="T17" fmla="*/ 1895 w 1895"/>
                  <a:gd name="T18" fmla="*/ 779 h 779"/>
                </a:gdLst>
                <a:ahLst/>
                <a:cxnLst>
                  <a:cxn ang="T10">
                    <a:pos x="T0" y="T1"/>
                  </a:cxn>
                  <a:cxn ang="T11">
                    <a:pos x="T2" y="T3"/>
                  </a:cxn>
                  <a:cxn ang="T12">
                    <a:pos x="T4" y="T5"/>
                  </a:cxn>
                  <a:cxn ang="T13">
                    <a:pos x="T6" y="T7"/>
                  </a:cxn>
                  <a:cxn ang="T14">
                    <a:pos x="T8" y="T9"/>
                  </a:cxn>
                </a:cxnLst>
                <a:rect l="T15" t="T16" r="T17" b="T18"/>
                <a:pathLst>
                  <a:path w="1895" h="779">
                    <a:moveTo>
                      <a:pt x="0" y="779"/>
                    </a:moveTo>
                    <a:lnTo>
                      <a:pt x="1895" y="779"/>
                    </a:lnTo>
                    <a:lnTo>
                      <a:pt x="1456" y="0"/>
                    </a:lnTo>
                    <a:lnTo>
                      <a:pt x="441" y="0"/>
                    </a:lnTo>
                    <a:lnTo>
                      <a:pt x="0" y="779"/>
                    </a:lnTo>
                    <a:close/>
                  </a:path>
                </a:pathLst>
              </a:custGeom>
              <a:solidFill>
                <a:srgbClr val="FF5F00"/>
              </a:solidFill>
              <a:ln w="12700">
                <a:solidFill>
                  <a:srgbClr val="000000"/>
                </a:solidFill>
                <a:round/>
                <a:headEnd/>
                <a:tailEnd/>
              </a:ln>
            </p:spPr>
            <p:txBody>
              <a:bodyPr/>
              <a:lstStyle/>
              <a:p>
                <a:endParaRPr lang="en-US"/>
              </a:p>
            </p:txBody>
          </p:sp>
        </p:grpSp>
        <p:grpSp>
          <p:nvGrpSpPr>
            <p:cNvPr id="53272" name="Group 41"/>
            <p:cNvGrpSpPr>
              <a:grpSpLocks/>
            </p:cNvGrpSpPr>
            <p:nvPr/>
          </p:nvGrpSpPr>
          <p:grpSpPr bwMode="auto">
            <a:xfrm>
              <a:off x="1353" y="1488"/>
              <a:ext cx="470" cy="352"/>
              <a:chOff x="1411" y="1402"/>
              <a:chExt cx="490" cy="387"/>
            </a:xfrm>
          </p:grpSpPr>
          <p:sp>
            <p:nvSpPr>
              <p:cNvPr id="53273" name="Freeform 42"/>
              <p:cNvSpPr>
                <a:spLocks/>
              </p:cNvSpPr>
              <p:nvPr/>
            </p:nvSpPr>
            <p:spPr bwMode="auto">
              <a:xfrm>
                <a:off x="1630" y="1402"/>
                <a:ext cx="271" cy="387"/>
              </a:xfrm>
              <a:custGeom>
                <a:avLst/>
                <a:gdLst>
                  <a:gd name="T0" fmla="*/ 1 w 540"/>
                  <a:gd name="T1" fmla="*/ 0 h 775"/>
                  <a:gd name="T2" fmla="*/ 1 w 540"/>
                  <a:gd name="T3" fmla="*/ 0 h 775"/>
                  <a:gd name="T4" fmla="*/ 0 w 540"/>
                  <a:gd name="T5" fmla="*/ 0 h 775"/>
                  <a:gd name="T6" fmla="*/ 1 w 540"/>
                  <a:gd name="T7" fmla="*/ 0 h 775"/>
                  <a:gd name="T8" fmla="*/ 0 60000 65536"/>
                  <a:gd name="T9" fmla="*/ 0 60000 65536"/>
                  <a:gd name="T10" fmla="*/ 0 60000 65536"/>
                  <a:gd name="T11" fmla="*/ 0 60000 65536"/>
                  <a:gd name="T12" fmla="*/ 0 w 540"/>
                  <a:gd name="T13" fmla="*/ 0 h 775"/>
                  <a:gd name="T14" fmla="*/ 540 w 540"/>
                  <a:gd name="T15" fmla="*/ 775 h 775"/>
                </a:gdLst>
                <a:ahLst/>
                <a:cxnLst>
                  <a:cxn ang="T8">
                    <a:pos x="T0" y="T1"/>
                  </a:cxn>
                  <a:cxn ang="T9">
                    <a:pos x="T2" y="T3"/>
                  </a:cxn>
                  <a:cxn ang="T10">
                    <a:pos x="T4" y="T5"/>
                  </a:cxn>
                  <a:cxn ang="T11">
                    <a:pos x="T6" y="T7"/>
                  </a:cxn>
                </a:cxnLst>
                <a:rect l="T12" t="T13" r="T14" b="T15"/>
                <a:pathLst>
                  <a:path w="540" h="775">
                    <a:moveTo>
                      <a:pt x="439" y="775"/>
                    </a:moveTo>
                    <a:lnTo>
                      <a:pt x="540" y="654"/>
                    </a:lnTo>
                    <a:lnTo>
                      <a:pt x="0" y="0"/>
                    </a:lnTo>
                    <a:lnTo>
                      <a:pt x="439" y="775"/>
                    </a:lnTo>
                    <a:close/>
                  </a:path>
                </a:pathLst>
              </a:custGeom>
              <a:solidFill>
                <a:srgbClr val="FF9900"/>
              </a:solidFill>
              <a:ln w="12700">
                <a:solidFill>
                  <a:srgbClr val="000000"/>
                </a:solidFill>
                <a:round/>
                <a:headEnd/>
                <a:tailEnd/>
              </a:ln>
            </p:spPr>
            <p:txBody>
              <a:bodyPr/>
              <a:lstStyle/>
              <a:p>
                <a:endParaRPr lang="en-US"/>
              </a:p>
            </p:txBody>
          </p:sp>
          <p:sp>
            <p:nvSpPr>
              <p:cNvPr id="53274" name="Freeform 43"/>
              <p:cNvSpPr>
                <a:spLocks/>
              </p:cNvSpPr>
              <p:nvPr/>
            </p:nvSpPr>
            <p:spPr bwMode="auto">
              <a:xfrm>
                <a:off x="1411" y="1402"/>
                <a:ext cx="439" cy="387"/>
              </a:xfrm>
              <a:custGeom>
                <a:avLst/>
                <a:gdLst>
                  <a:gd name="T0" fmla="*/ 0 w 879"/>
                  <a:gd name="T1" fmla="*/ 0 h 775"/>
                  <a:gd name="T2" fmla="*/ 0 w 879"/>
                  <a:gd name="T3" fmla="*/ 0 h 775"/>
                  <a:gd name="T4" fmla="*/ 0 w 879"/>
                  <a:gd name="T5" fmla="*/ 0 h 775"/>
                  <a:gd name="T6" fmla="*/ 0 w 879"/>
                  <a:gd name="T7" fmla="*/ 0 h 775"/>
                  <a:gd name="T8" fmla="*/ 0 60000 65536"/>
                  <a:gd name="T9" fmla="*/ 0 60000 65536"/>
                  <a:gd name="T10" fmla="*/ 0 60000 65536"/>
                  <a:gd name="T11" fmla="*/ 0 60000 65536"/>
                  <a:gd name="T12" fmla="*/ 0 w 879"/>
                  <a:gd name="T13" fmla="*/ 0 h 775"/>
                  <a:gd name="T14" fmla="*/ 879 w 879"/>
                  <a:gd name="T15" fmla="*/ 775 h 775"/>
                </a:gdLst>
                <a:ahLst/>
                <a:cxnLst>
                  <a:cxn ang="T8">
                    <a:pos x="T0" y="T1"/>
                  </a:cxn>
                  <a:cxn ang="T9">
                    <a:pos x="T2" y="T3"/>
                  </a:cxn>
                  <a:cxn ang="T10">
                    <a:pos x="T4" y="T5"/>
                  </a:cxn>
                  <a:cxn ang="T11">
                    <a:pos x="T6" y="T7"/>
                  </a:cxn>
                </a:cxnLst>
                <a:rect l="T12" t="T13" r="T14" b="T15"/>
                <a:pathLst>
                  <a:path w="879" h="775">
                    <a:moveTo>
                      <a:pt x="0" y="775"/>
                    </a:moveTo>
                    <a:lnTo>
                      <a:pt x="879" y="775"/>
                    </a:lnTo>
                    <a:lnTo>
                      <a:pt x="440" y="0"/>
                    </a:lnTo>
                    <a:lnTo>
                      <a:pt x="0" y="775"/>
                    </a:lnTo>
                    <a:close/>
                  </a:path>
                </a:pathLst>
              </a:custGeom>
              <a:solidFill>
                <a:srgbClr val="FF9900"/>
              </a:solidFill>
              <a:ln w="12700">
                <a:solidFill>
                  <a:srgbClr val="000000"/>
                </a:solidFill>
                <a:round/>
                <a:headEnd/>
                <a:tailEnd/>
              </a:ln>
            </p:spPr>
            <p:txBody>
              <a:bodyPr/>
              <a:lstStyle/>
              <a:p>
                <a:endParaRPr lang="en-US"/>
              </a:p>
            </p:txBody>
          </p:sp>
        </p:grpSp>
      </p:grpSp>
      <p:grpSp>
        <p:nvGrpSpPr>
          <p:cNvPr id="53259" name="Group 44"/>
          <p:cNvGrpSpPr>
            <a:grpSpLocks/>
          </p:cNvGrpSpPr>
          <p:nvPr/>
        </p:nvGrpSpPr>
        <p:grpSpPr bwMode="auto">
          <a:xfrm>
            <a:off x="2209800" y="2667000"/>
            <a:ext cx="366713" cy="3352800"/>
            <a:chOff x="1488" y="2016"/>
            <a:chExt cx="231" cy="1967"/>
          </a:xfrm>
        </p:grpSpPr>
        <p:sp>
          <p:nvSpPr>
            <p:cNvPr id="53264" name="Text Box 45"/>
            <p:cNvSpPr txBox="1">
              <a:spLocks noChangeArrowheads="1"/>
            </p:cNvSpPr>
            <p:nvPr/>
          </p:nvSpPr>
          <p:spPr bwMode="auto">
            <a:xfrm rot="-5400000">
              <a:off x="1144" y="3164"/>
              <a:ext cx="9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800">
                  <a:solidFill>
                    <a:srgbClr val="FFFF00"/>
                  </a:solidFill>
                  <a:latin typeface="Arial Black" panose="020B0A04020102020204" pitchFamily="34" charset="0"/>
                </a:rPr>
                <a:t>Usefulness</a:t>
              </a:r>
            </a:p>
          </p:txBody>
        </p:sp>
        <p:sp>
          <p:nvSpPr>
            <p:cNvPr id="53265" name="Line 46"/>
            <p:cNvSpPr>
              <a:spLocks noChangeShapeType="1"/>
            </p:cNvSpPr>
            <p:nvPr/>
          </p:nvSpPr>
          <p:spPr bwMode="auto">
            <a:xfrm rot="5400000" flipH="1">
              <a:off x="1249" y="2399"/>
              <a:ext cx="765" cy="0"/>
            </a:xfrm>
            <a:prstGeom prst="line">
              <a:avLst/>
            </a:prstGeom>
            <a:noFill/>
            <a:ln w="76200" cap="sq">
              <a:solidFill>
                <a:schemeClr val="accent2"/>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66" name="Line 47"/>
            <p:cNvSpPr>
              <a:spLocks noChangeShapeType="1"/>
            </p:cNvSpPr>
            <p:nvPr/>
          </p:nvSpPr>
          <p:spPr bwMode="auto">
            <a:xfrm>
              <a:off x="1589" y="3744"/>
              <a:ext cx="0" cy="239"/>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3260" name="Group 48"/>
          <p:cNvGrpSpPr>
            <a:grpSpLocks/>
          </p:cNvGrpSpPr>
          <p:nvPr/>
        </p:nvGrpSpPr>
        <p:grpSpPr bwMode="auto">
          <a:xfrm>
            <a:off x="5342958" y="5364163"/>
            <a:ext cx="3463925" cy="733424"/>
            <a:chOff x="3360" y="3456"/>
            <a:chExt cx="2161" cy="202"/>
          </a:xfrm>
        </p:grpSpPr>
        <p:sp>
          <p:nvSpPr>
            <p:cNvPr id="53262" name="Line 49"/>
            <p:cNvSpPr>
              <a:spLocks noChangeShapeType="1"/>
            </p:cNvSpPr>
            <p:nvPr/>
          </p:nvSpPr>
          <p:spPr bwMode="auto">
            <a:xfrm rot="10790759">
              <a:off x="3360" y="3552"/>
              <a:ext cx="672" cy="0"/>
            </a:xfrm>
            <a:prstGeom prst="line">
              <a:avLst/>
            </a:prstGeom>
            <a:noFill/>
            <a:ln w="76200" cap="sq">
              <a:solidFill>
                <a:srgbClr val="990099"/>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63" name="Text Box 50"/>
            <p:cNvSpPr txBox="1">
              <a:spLocks noChangeArrowheads="1"/>
            </p:cNvSpPr>
            <p:nvPr/>
          </p:nvSpPr>
          <p:spPr bwMode="auto">
            <a:xfrm>
              <a:off x="4176" y="3456"/>
              <a:ext cx="134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dirty="0">
                  <a:latin typeface="Arial Black" panose="020B0A04020102020204" pitchFamily="34" charset="0"/>
                </a:rPr>
                <a:t>Journals/ Medline</a:t>
              </a:r>
            </a:p>
            <a:p>
              <a:pPr>
                <a:spcBef>
                  <a:spcPct val="0"/>
                </a:spcBef>
                <a:buClrTx/>
                <a:buSzTx/>
                <a:buFontTx/>
                <a:buNone/>
              </a:pPr>
              <a:r>
                <a:rPr lang="en-US" altLang="en-US" sz="1600" dirty="0">
                  <a:latin typeface="Arial Black" panose="020B0A04020102020204" pitchFamily="34" charset="0"/>
                </a:rPr>
                <a:t>PubMed</a:t>
              </a:r>
              <a:endParaRPr lang="en-US" altLang="en-US" sz="1600" i="1" dirty="0">
                <a:latin typeface="Arial Black" panose="020B0A04020102020204" pitchFamily="34" charset="0"/>
              </a:endParaRPr>
            </a:p>
          </p:txBody>
        </p:sp>
      </p:grpSp>
      <p:sp>
        <p:nvSpPr>
          <p:cNvPr id="53261" name="Text Box 51"/>
          <p:cNvSpPr txBox="1">
            <a:spLocks noChangeArrowheads="1"/>
          </p:cNvSpPr>
          <p:nvPr/>
        </p:nvSpPr>
        <p:spPr bwMode="auto">
          <a:xfrm>
            <a:off x="4733361" y="1268665"/>
            <a:ext cx="42672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800" dirty="0"/>
              <a:t>Start at the </a:t>
            </a:r>
            <a:r>
              <a:rPr lang="en-US" altLang="en-US" sz="2800" b="1" dirty="0"/>
              <a:t>top</a:t>
            </a:r>
            <a:r>
              <a:rPr lang="en-US" altLang="en-US" sz="1800" dirty="0"/>
              <a:t> and work your way down till you find what you need</a:t>
            </a:r>
          </a:p>
        </p:txBody>
      </p:sp>
      <p:sp>
        <p:nvSpPr>
          <p:cNvPr id="2" name="TextBox 1"/>
          <p:cNvSpPr txBox="1"/>
          <p:nvPr/>
        </p:nvSpPr>
        <p:spPr>
          <a:xfrm>
            <a:off x="2362200" y="6342055"/>
            <a:ext cx="4515980" cy="461665"/>
          </a:xfrm>
          <a:prstGeom prst="rect">
            <a:avLst/>
          </a:prstGeom>
          <a:noFill/>
        </p:spPr>
        <p:txBody>
          <a:bodyPr wrap="none" rtlCol="0">
            <a:spAutoFit/>
          </a:bodyPr>
          <a:lstStyle/>
          <a:p>
            <a:r>
              <a:rPr lang="en-US" sz="2400" dirty="0" smtClean="0"/>
              <a:t>Impractical and time consuming</a:t>
            </a:r>
            <a:endParaRPr lang="en-US" sz="2400" dirty="0"/>
          </a:p>
        </p:txBody>
      </p:sp>
    </p:spTree>
    <p:extLst>
      <p:ext uri="{BB962C8B-B14F-4D97-AF65-F5344CB8AC3E}">
        <p14:creationId xmlns:p14="http://schemas.microsoft.com/office/powerpoint/2010/main" val="375542411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6"/>
          <p:cNvSpPr>
            <a:spLocks noGrp="1"/>
          </p:cNvSpPr>
          <p:nvPr>
            <p:ph type="title"/>
          </p:nvPr>
        </p:nvSpPr>
        <p:spPr/>
        <p:txBody>
          <a:bodyPr/>
          <a:lstStyle/>
          <a:p>
            <a:r>
              <a:rPr lang="en-US" dirty="0" smtClean="0"/>
              <a:t>Major Comprehensive EBM Tools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573694573"/>
              </p:ext>
            </p:extLst>
          </p:nvPr>
        </p:nvGraphicFramePr>
        <p:xfrm>
          <a:off x="526903" y="2296851"/>
          <a:ext cx="8229600" cy="3718560"/>
        </p:xfrm>
        <a:graphic>
          <a:graphicData uri="http://schemas.openxmlformats.org/drawingml/2006/table">
            <a:tbl>
              <a:tblPr firstRow="1" bandRow="1">
                <a:tableStyleId>{E8B1032C-EA38-4F05-BA0D-38AFFFC7BED3}</a:tableStyleId>
              </a:tblPr>
              <a:tblGrid>
                <a:gridCol w="3478192"/>
                <a:gridCol w="1157469"/>
                <a:gridCol w="995423"/>
                <a:gridCol w="922116"/>
                <a:gridCol w="861391"/>
                <a:gridCol w="815009"/>
              </a:tblGrid>
              <a:tr h="864042">
                <a:tc>
                  <a:txBody>
                    <a:bodyPr/>
                    <a:lstStyle/>
                    <a:p>
                      <a:r>
                        <a:rPr lang="en-US" sz="3600" dirty="0" smtClean="0"/>
                        <a:t>Tools</a:t>
                      </a:r>
                      <a:endParaRPr lang="en-US" sz="3600" dirty="0"/>
                    </a:p>
                  </a:txBody>
                  <a:tcPr/>
                </a:tc>
                <a:tc>
                  <a:txBody>
                    <a:bodyPr/>
                    <a:lstStyle/>
                    <a:p>
                      <a:pPr algn="ctr"/>
                      <a:r>
                        <a:rPr lang="en-US" dirty="0" smtClean="0"/>
                        <a:t>Cochrane</a:t>
                      </a:r>
                      <a:endParaRPr lang="en-US" dirty="0"/>
                    </a:p>
                  </a:txBody>
                  <a:tcPr/>
                </a:tc>
                <a:tc>
                  <a:txBody>
                    <a:bodyPr/>
                    <a:lstStyle/>
                    <a:p>
                      <a:pPr algn="ctr"/>
                      <a:r>
                        <a:rPr lang="en-US" dirty="0" smtClean="0"/>
                        <a:t>ACP Journal Club</a:t>
                      </a:r>
                      <a:endParaRPr lang="en-US" dirty="0"/>
                    </a:p>
                  </a:txBody>
                  <a:tcPr/>
                </a:tc>
                <a:tc>
                  <a:txBody>
                    <a:bodyPr/>
                    <a:lstStyle/>
                    <a:p>
                      <a:pPr algn="ctr"/>
                      <a:r>
                        <a:rPr lang="en-US" dirty="0" smtClean="0"/>
                        <a:t>Guide-lines</a:t>
                      </a:r>
                      <a:endParaRPr lang="en-US" dirty="0"/>
                    </a:p>
                  </a:txBody>
                  <a:tcPr/>
                </a:tc>
                <a:tc>
                  <a:txBody>
                    <a:bodyPr/>
                    <a:lstStyle/>
                    <a:p>
                      <a:pPr algn="ctr"/>
                      <a:r>
                        <a:rPr lang="en-US" dirty="0" smtClean="0"/>
                        <a:t>US-PSTF</a:t>
                      </a:r>
                      <a:endParaRPr lang="en-US" dirty="0"/>
                    </a:p>
                  </a:txBody>
                  <a:tcPr/>
                </a:tc>
                <a:tc>
                  <a:txBody>
                    <a:bodyPr/>
                    <a:lstStyle/>
                    <a:p>
                      <a:pPr algn="ctr"/>
                      <a:r>
                        <a:rPr lang="en-US" sz="2000" dirty="0" smtClean="0"/>
                        <a:t>LOE</a:t>
                      </a:r>
                      <a:endParaRPr lang="en-US" sz="2000" dirty="0"/>
                    </a:p>
                  </a:txBody>
                  <a:tcPr/>
                </a:tc>
              </a:tr>
              <a:tr h="543636">
                <a:tc>
                  <a:txBody>
                    <a:bodyPr/>
                    <a:lstStyle/>
                    <a:p>
                      <a:r>
                        <a:rPr lang="en-US" sz="2800" dirty="0" smtClean="0"/>
                        <a:t>Essential</a:t>
                      </a:r>
                      <a:r>
                        <a:rPr lang="en-US" sz="2800" baseline="0" dirty="0" smtClean="0"/>
                        <a:t> Evidence +*</a:t>
                      </a:r>
                      <a:endParaRPr lang="en-US" sz="2800" dirty="0"/>
                    </a:p>
                  </a:txBody>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tc>
                <a:tc>
                  <a:txBody>
                    <a:bodyPr/>
                    <a:lstStyle/>
                    <a:p>
                      <a:pPr algn="ctr"/>
                      <a:endParaRPr lang="en-US" sz="4000" dirty="0"/>
                    </a:p>
                  </a:txBody>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tc>
              </a:tr>
              <a:tr h="593994">
                <a:tc>
                  <a:txBody>
                    <a:bodyPr/>
                    <a:lstStyle/>
                    <a:p>
                      <a:r>
                        <a:rPr lang="en-US" sz="3200" dirty="0" smtClean="0"/>
                        <a:t>Dynamed Plus</a:t>
                      </a:r>
                      <a:endParaRPr lang="en-US" sz="3200" dirty="0"/>
                    </a:p>
                  </a:txBody>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lnR w="12700" cap="flat" cmpd="sng" algn="ctr">
                      <a:solidFill>
                        <a:schemeClr val="tx1"/>
                      </a:solidFill>
                      <a:prstDash val="solid"/>
                      <a:round/>
                      <a:headEnd type="none" w="med" len="med"/>
                      <a:tailEnd type="none" w="med" len="med"/>
                    </a:lnR>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lnL w="12700" cap="flat" cmpd="sng" algn="ctr">
                      <a:solidFill>
                        <a:schemeClr val="tx1"/>
                      </a:solidFill>
                      <a:prstDash val="solid"/>
                      <a:round/>
                      <a:headEnd type="none" w="med" len="med"/>
                      <a:tailEnd type="none" w="med" len="med"/>
                    </a:lnL>
                  </a:tcPr>
                </a:tc>
              </a:tr>
              <a:tr h="593994">
                <a:tc>
                  <a:txBody>
                    <a:bodyPr/>
                    <a:lstStyle/>
                    <a:p>
                      <a:r>
                        <a:rPr lang="en-US" sz="3200" dirty="0" smtClean="0"/>
                        <a:t>Up-To-Date</a:t>
                      </a:r>
                      <a:endParaRPr lang="en-US" sz="3200" dirty="0"/>
                    </a:p>
                  </a:txBody>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lnR w="12700" cap="flat" cmpd="sng" algn="ctr">
                      <a:solidFill>
                        <a:schemeClr val="tx1"/>
                      </a:solidFill>
                      <a:prstDash val="solid"/>
                      <a:round/>
                      <a:headEnd type="none" w="med" len="med"/>
                      <a:tailEnd type="none" w="med" len="med"/>
                    </a:lnR>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4000" dirty="0" smtClean="0">
                          <a:latin typeface="Wingdings 2" pitchFamily="18" charset="2"/>
                          <a:sym typeface="Wingdings 2"/>
                        </a:rPr>
                        <a:t></a:t>
                      </a:r>
                      <a:endParaRPr lang="en-US" sz="4000" dirty="0">
                        <a:latin typeface="Wingdings 2" pitchFamily="18" charset="2"/>
                      </a:endParaRPr>
                    </a:p>
                  </a:txBody>
                  <a:tcPr>
                    <a:lnL w="12700" cap="flat" cmpd="sng" algn="ctr">
                      <a:solidFill>
                        <a:schemeClr val="tx1"/>
                      </a:solidFill>
                      <a:prstDash val="solid"/>
                      <a:round/>
                      <a:headEnd type="none" w="med" len="med"/>
                      <a:tailEnd type="none" w="med" len="med"/>
                    </a:lnL>
                  </a:tcPr>
                </a:tc>
              </a:tr>
              <a:tr h="5939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smtClean="0"/>
                        <a:t>PEPID</a:t>
                      </a:r>
                      <a:endParaRPr lang="en-US" sz="3200" dirty="0"/>
                    </a:p>
                  </a:txBody>
                  <a:tcPr/>
                </a:tc>
                <a:tc gridSpan="5">
                  <a:txBody>
                    <a:bodyPr/>
                    <a:lstStyle/>
                    <a:p>
                      <a:pPr algn="ctr"/>
                      <a:endParaRPr lang="en-US" sz="4000" dirty="0">
                        <a:latin typeface="Wingdings 2" pitchFamily="18" charset="2"/>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5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EF78695E-E4A5-42B7-81BF-507ED0463A3D}" type="slidenum">
              <a:rPr lang="en-US" smtClean="0"/>
              <a:pPr/>
              <a:t>14</a:t>
            </a:fld>
            <a:endParaRPr lang="en-US" smtClean="0"/>
          </a:p>
        </p:txBody>
      </p:sp>
      <p:sp>
        <p:nvSpPr>
          <p:cNvPr id="45103" name="Text Box 6"/>
          <p:cNvSpPr txBox="1">
            <a:spLocks noChangeArrowheads="1"/>
          </p:cNvSpPr>
          <p:nvPr/>
        </p:nvSpPr>
        <p:spPr bwMode="auto">
          <a:xfrm rot="-5400000">
            <a:off x="-1259067" y="3771614"/>
            <a:ext cx="298716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45720" rIns="45720">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3200" b="1" dirty="0">
                <a:solidFill>
                  <a:schemeClr val="bg2"/>
                </a:solidFill>
                <a:latin typeface="Times New Roman" pitchFamily="18" charset="0"/>
              </a:rPr>
              <a:t>Web and </a:t>
            </a:r>
            <a:r>
              <a:rPr lang="en-US" sz="3200" b="1" dirty="0" smtClean="0">
                <a:solidFill>
                  <a:schemeClr val="bg2"/>
                </a:solidFill>
                <a:latin typeface="Times New Roman" pitchFamily="18" charset="0"/>
              </a:rPr>
              <a:t>Mobile</a:t>
            </a:r>
            <a:endParaRPr lang="en-US" sz="3200" b="1" dirty="0">
              <a:solidFill>
                <a:schemeClr val="bg2"/>
              </a:solidFill>
              <a:latin typeface="Times New Roman" pitchFamily="18" charset="0"/>
            </a:endParaRPr>
          </a:p>
        </p:txBody>
      </p:sp>
      <p:sp>
        <p:nvSpPr>
          <p:cNvPr id="2" name="TextBox 1"/>
          <p:cNvSpPr txBox="1"/>
          <p:nvPr/>
        </p:nvSpPr>
        <p:spPr>
          <a:xfrm>
            <a:off x="2806420" y="6223416"/>
            <a:ext cx="3213380" cy="584775"/>
          </a:xfrm>
          <a:prstGeom prst="rect">
            <a:avLst/>
          </a:prstGeom>
          <a:noFill/>
        </p:spPr>
        <p:txBody>
          <a:bodyPr wrap="none" rtlCol="0">
            <a:spAutoFit/>
          </a:bodyPr>
          <a:lstStyle/>
          <a:p>
            <a:r>
              <a:rPr lang="en-US" sz="3200" dirty="0" smtClean="0"/>
              <a:t>*</a:t>
            </a:r>
            <a:r>
              <a:rPr lang="en-US" dirty="0" smtClean="0"/>
              <a:t> Mobile Formatted Websites</a:t>
            </a:r>
            <a:endParaRPr lang="en-US" dirty="0"/>
          </a:p>
        </p:txBody>
      </p:sp>
      <p:sp>
        <p:nvSpPr>
          <p:cNvPr id="3" name="Date Placeholder 2"/>
          <p:cNvSpPr>
            <a:spLocks noGrp="1"/>
          </p:cNvSpPr>
          <p:nvPr>
            <p:ph type="dt" sz="half" idx="10"/>
          </p:nvPr>
        </p:nvSpPr>
        <p:spPr/>
        <p:txBody>
          <a:bodyPr/>
          <a:lstStyle/>
          <a:p>
            <a:pPr>
              <a:defRPr/>
            </a:pPr>
            <a:r>
              <a:rPr lang="en-US" smtClean="0"/>
              <a:t>2015-2016</a:t>
            </a:r>
            <a:endParaRPr lang="en-US"/>
          </a:p>
        </p:txBody>
      </p:sp>
      <p:sp>
        <p:nvSpPr>
          <p:cNvPr id="4" name="Rectangle 3"/>
          <p:cNvSpPr/>
          <p:nvPr/>
        </p:nvSpPr>
        <p:spPr>
          <a:xfrm>
            <a:off x="4065022" y="5426916"/>
            <a:ext cx="4621778" cy="461665"/>
          </a:xfrm>
          <a:prstGeom prst="rect">
            <a:avLst/>
          </a:prstGeom>
        </p:spPr>
        <p:txBody>
          <a:bodyPr wrap="none">
            <a:spAutoFit/>
          </a:bodyPr>
          <a:lstStyle/>
          <a:p>
            <a:pPr algn="ctr"/>
            <a:r>
              <a:rPr lang="en-US" sz="2400" b="1" dirty="0" smtClean="0">
                <a:solidFill>
                  <a:schemeClr val="bg2"/>
                </a:solidFill>
                <a:latin typeface="Times New Roman" pitchFamily="18" charset="0"/>
              </a:rPr>
              <a:t>Summaries and Clinical Inquiries</a:t>
            </a:r>
            <a:endParaRPr lang="en-US" sz="2400" b="1" dirty="0">
              <a:solidFill>
                <a:schemeClr val="bg2"/>
              </a:solidFill>
              <a:latin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Fastest Method to Answer</a:t>
            </a:r>
            <a:endParaRPr lang="en-US" dirty="0"/>
          </a:p>
        </p:txBody>
      </p:sp>
      <p:sp>
        <p:nvSpPr>
          <p:cNvPr id="5" name="Content Placeholder 4"/>
          <p:cNvSpPr>
            <a:spLocks noGrp="1"/>
          </p:cNvSpPr>
          <p:nvPr>
            <p:ph idx="1"/>
          </p:nvPr>
        </p:nvSpPr>
        <p:spPr/>
        <p:txBody>
          <a:bodyPr/>
          <a:lstStyle/>
          <a:p>
            <a:r>
              <a:rPr lang="en-US" dirty="0" smtClean="0"/>
              <a:t>Start with comprehensive resources:</a:t>
            </a:r>
          </a:p>
          <a:p>
            <a:pPr lvl="1"/>
            <a:r>
              <a:rPr lang="en-US" dirty="0" smtClean="0"/>
              <a:t>Dynamed Plus</a:t>
            </a:r>
          </a:p>
          <a:p>
            <a:pPr lvl="1"/>
            <a:r>
              <a:rPr lang="en-US" dirty="0" smtClean="0"/>
              <a:t>Up-To-Date</a:t>
            </a:r>
          </a:p>
          <a:p>
            <a:pPr lvl="1"/>
            <a:r>
              <a:rPr lang="en-US" dirty="0" smtClean="0"/>
              <a:t>Essential Evidence Plus</a:t>
            </a:r>
          </a:p>
          <a:p>
            <a:r>
              <a:rPr lang="en-US" dirty="0" smtClean="0"/>
              <a:t>Search using terms in PICO question</a:t>
            </a:r>
          </a:p>
          <a:p>
            <a:r>
              <a:rPr lang="en-US" dirty="0" smtClean="0"/>
              <a:t>If no answer…Trip, Pubmed or Google Scholar</a:t>
            </a:r>
          </a:p>
          <a:p>
            <a:pPr lvl="1"/>
            <a:r>
              <a:rPr lang="en-US" dirty="0" smtClean="0"/>
              <a:t>Search the journals for the latest research articles on that question.</a:t>
            </a:r>
          </a:p>
        </p:txBody>
      </p:sp>
      <p:sp>
        <p:nvSpPr>
          <p:cNvPr id="3" name="Date Placeholder 2"/>
          <p:cNvSpPr>
            <a:spLocks noGrp="1"/>
          </p:cNvSpPr>
          <p:nvPr>
            <p:ph type="dt" sz="half" idx="10"/>
          </p:nvPr>
        </p:nvSpPr>
        <p:spPr/>
        <p:txBody>
          <a:bodyPr/>
          <a:lstStyle/>
          <a:p>
            <a:pPr>
              <a:defRPr/>
            </a:pPr>
            <a:r>
              <a:rPr lang="en-US" smtClean="0"/>
              <a:t>2015-2016</a:t>
            </a:r>
            <a:endParaRPr lang="en-US"/>
          </a:p>
        </p:txBody>
      </p:sp>
      <p:sp>
        <p:nvSpPr>
          <p:cNvPr id="4" name="Slide Number Placeholder 3"/>
          <p:cNvSpPr>
            <a:spLocks noGrp="1"/>
          </p:cNvSpPr>
          <p:nvPr>
            <p:ph type="sldNum" sz="quarter" idx="12"/>
          </p:nvPr>
        </p:nvSpPr>
        <p:spPr/>
        <p:txBody>
          <a:bodyPr/>
          <a:lstStyle/>
          <a:p>
            <a:pPr>
              <a:defRPr/>
            </a:pPr>
            <a:fld id="{8D836098-60C8-45B4-B86A-287114BF643E}" type="slidenum">
              <a:rPr lang="en-US" smtClean="0"/>
              <a:pPr>
                <a:defRPr/>
              </a:pPr>
              <a:t>15</a:t>
            </a:fld>
            <a:endParaRPr lang="en-US"/>
          </a:p>
        </p:txBody>
      </p:sp>
    </p:spTree>
    <p:extLst>
      <p:ext uri="{BB962C8B-B14F-4D97-AF65-F5344CB8AC3E}">
        <p14:creationId xmlns:p14="http://schemas.microsoft.com/office/powerpoint/2010/main" val="182747812"/>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APPENDIX</a:t>
            </a:r>
            <a:endParaRPr lang="en-US" dirty="0"/>
          </a:p>
        </p:txBody>
      </p:sp>
      <p:sp>
        <p:nvSpPr>
          <p:cNvPr id="7" name="Subtitle 6"/>
          <p:cNvSpPr>
            <a:spLocks noGrp="1"/>
          </p:cNvSpPr>
          <p:nvPr>
            <p:ph type="subTitle" idx="1"/>
          </p:nvPr>
        </p:nvSpPr>
        <p:spPr/>
        <p:txBody>
          <a:bodyPr/>
          <a:lstStyle/>
          <a:p>
            <a:r>
              <a:rPr lang="en-US" dirty="0"/>
              <a:t>Descriptions of Major EBM Databases</a:t>
            </a:r>
          </a:p>
        </p:txBody>
      </p:sp>
      <p:sp>
        <p:nvSpPr>
          <p:cNvPr id="4" name="Date Placeholder 3"/>
          <p:cNvSpPr>
            <a:spLocks noGrp="1"/>
          </p:cNvSpPr>
          <p:nvPr>
            <p:ph type="dt" sz="half" idx="10"/>
          </p:nvPr>
        </p:nvSpPr>
        <p:spPr/>
        <p:txBody>
          <a:bodyPr/>
          <a:lstStyle/>
          <a:p>
            <a:pPr>
              <a:defRPr/>
            </a:pPr>
            <a:r>
              <a:rPr lang="en-US" smtClean="0"/>
              <a:t>2015-2016</a:t>
            </a:r>
            <a:endParaRPr lang="en-US" dirty="0"/>
          </a:p>
        </p:txBody>
      </p:sp>
      <p:sp>
        <p:nvSpPr>
          <p:cNvPr id="5" name="Slide Number Placeholder 4"/>
          <p:cNvSpPr>
            <a:spLocks noGrp="1"/>
          </p:cNvSpPr>
          <p:nvPr>
            <p:ph type="sldNum" sz="quarter" idx="12"/>
          </p:nvPr>
        </p:nvSpPr>
        <p:spPr/>
        <p:txBody>
          <a:bodyPr/>
          <a:lstStyle/>
          <a:p>
            <a:pPr>
              <a:defRPr/>
            </a:pPr>
            <a:fld id="{822EE0E2-E2BC-42D0-8892-0259831F5BCE}" type="slidenum">
              <a:rPr lang="en-US" smtClean="0"/>
              <a:pPr>
                <a:defRPr/>
              </a:pPr>
              <a:t>16</a:t>
            </a:fld>
            <a:endParaRPr lang="en-US"/>
          </a:p>
        </p:txBody>
      </p:sp>
    </p:spTree>
    <p:extLst>
      <p:ext uri="{BB962C8B-B14F-4D97-AF65-F5344CB8AC3E}">
        <p14:creationId xmlns:p14="http://schemas.microsoft.com/office/powerpoint/2010/main" val="552859880"/>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9F6EDCE1-A72A-4F12-AE98-FAB87FCF26CC}" type="slidenum">
              <a:rPr lang="en-US" smtClean="0"/>
              <a:pPr/>
              <a:t>17</a:t>
            </a:fld>
            <a:endParaRPr lang="en-US" smtClean="0"/>
          </a:p>
        </p:txBody>
      </p:sp>
      <p:sp>
        <p:nvSpPr>
          <p:cNvPr id="59394" name="Rectangle 2"/>
          <p:cNvSpPr>
            <a:spLocks noGrp="1" noChangeArrowheads="1"/>
          </p:cNvSpPr>
          <p:nvPr>
            <p:ph type="title"/>
          </p:nvPr>
        </p:nvSpPr>
        <p:spPr>
          <a:xfrm>
            <a:off x="457200" y="914400"/>
            <a:ext cx="8229600" cy="762000"/>
          </a:xfrm>
        </p:spPr>
        <p:txBody>
          <a:bodyPr lIns="90488" tIns="44450" rIns="90488" bIns="44450" anchor="ctr"/>
          <a:lstStyle/>
          <a:p>
            <a:pPr eaLnBrk="1" hangingPunct="1">
              <a:defRPr/>
            </a:pPr>
            <a:r>
              <a:rPr lang="en-US" sz="4000" dirty="0" smtClean="0">
                <a:effectLst>
                  <a:outerShdw blurRad="38100" dist="38100" dir="2700000" algn="tl">
                    <a:srgbClr val="C0C0C0"/>
                  </a:outerShdw>
                </a:effectLst>
              </a:rPr>
              <a:t>Cochrane Library</a:t>
            </a:r>
          </a:p>
        </p:txBody>
      </p:sp>
      <p:sp>
        <p:nvSpPr>
          <p:cNvPr id="26629" name="Rectangle 3"/>
          <p:cNvSpPr>
            <a:spLocks noGrp="1" noChangeArrowheads="1"/>
          </p:cNvSpPr>
          <p:nvPr>
            <p:ph type="body" idx="1"/>
          </p:nvPr>
        </p:nvSpPr>
        <p:spPr>
          <a:noFill/>
        </p:spPr>
        <p:txBody>
          <a:bodyPr lIns="90488" tIns="44450" rIns="90488" bIns="44450"/>
          <a:lstStyle/>
          <a:p>
            <a:pPr eaLnBrk="1" hangingPunct="1"/>
            <a:r>
              <a:rPr lang="en-US" sz="2600" dirty="0" smtClean="0"/>
              <a:t>The current resource with the highest methodological rigor</a:t>
            </a:r>
          </a:p>
          <a:p>
            <a:pPr eaLnBrk="1" hangingPunct="1"/>
            <a:r>
              <a:rPr lang="en-US" sz="2600" dirty="0" smtClean="0"/>
              <a:t>For each clinical question, all of the English literature meticulously searched for randomized trials</a:t>
            </a:r>
          </a:p>
          <a:p>
            <a:pPr eaLnBrk="1" hangingPunct="1"/>
            <a:r>
              <a:rPr lang="en-US" sz="2600" dirty="0" smtClean="0"/>
              <a:t>Large </a:t>
            </a:r>
            <a:r>
              <a:rPr lang="en-US" sz="2600" b="1" dirty="0" smtClean="0"/>
              <a:t>systematic reviews </a:t>
            </a:r>
            <a:r>
              <a:rPr lang="en-US" sz="2600" dirty="0" smtClean="0"/>
              <a:t>with valid methods + collaborative effort by Review Groups</a:t>
            </a:r>
          </a:p>
          <a:p>
            <a:pPr eaLnBrk="1" hangingPunct="1"/>
            <a:r>
              <a:rPr lang="en-US" sz="2600" dirty="0" smtClean="0"/>
              <a:t>Conclusions are based on all the evidence from valid randomized trials (</a:t>
            </a:r>
            <a:r>
              <a:rPr lang="en-US" sz="2600" b="1" dirty="0" smtClean="0"/>
              <a:t>treatment and harm questions</a:t>
            </a:r>
            <a:r>
              <a:rPr lang="en-US" sz="2600" dirty="0" smtClean="0"/>
              <a:t>)</a:t>
            </a:r>
          </a:p>
          <a:p>
            <a:pPr eaLnBrk="1" hangingPunct="1"/>
            <a:r>
              <a:rPr lang="en-US" sz="2600" dirty="0" smtClean="0"/>
              <a:t>Structured abstracts easy to digest </a:t>
            </a:r>
            <a:r>
              <a:rPr lang="en-US" sz="2600" dirty="0">
                <a:hlinkClick r:id="rId3"/>
              </a:rPr>
              <a:t>Link to </a:t>
            </a:r>
            <a:r>
              <a:rPr lang="en-US" sz="2600" dirty="0" smtClean="0">
                <a:hlinkClick r:id="rId3"/>
              </a:rPr>
              <a:t>abstract</a:t>
            </a:r>
            <a:endParaRPr lang="en-US" sz="2600" dirty="0" smtClean="0"/>
          </a:p>
        </p:txBody>
      </p:sp>
      <p:pic>
        <p:nvPicPr>
          <p:cNvPr id="26630" name="Picture 6" descr="Cochrane Collabor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5588" y="1085850"/>
            <a:ext cx="9525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smtClean="0"/>
              <a:t>2015-2016</a:t>
            </a:r>
            <a:endParaRPr lang="en-US"/>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CB7C826C-A151-4285-B4FA-53F31E8A0753}" type="slidenum">
              <a:rPr lang="en-US" smtClean="0"/>
              <a:pPr/>
              <a:t>18</a:t>
            </a:fld>
            <a:endParaRPr lang="en-US" smtClean="0"/>
          </a:p>
        </p:txBody>
      </p:sp>
      <p:sp>
        <p:nvSpPr>
          <p:cNvPr id="29700" name="Rectangle 2"/>
          <p:cNvSpPr>
            <a:spLocks noGrp="1" noChangeArrowheads="1"/>
          </p:cNvSpPr>
          <p:nvPr>
            <p:ph type="title"/>
          </p:nvPr>
        </p:nvSpPr>
        <p:spPr/>
        <p:txBody>
          <a:bodyPr/>
          <a:lstStyle/>
          <a:p>
            <a:pPr eaLnBrk="1" hangingPunct="1"/>
            <a:r>
              <a:rPr lang="en-US" smtClean="0"/>
              <a:t>ACP Journal Club</a:t>
            </a:r>
          </a:p>
        </p:txBody>
      </p:sp>
      <p:sp>
        <p:nvSpPr>
          <p:cNvPr id="29701" name="Rectangle 3"/>
          <p:cNvSpPr>
            <a:spLocks noGrp="1" noChangeArrowheads="1"/>
          </p:cNvSpPr>
          <p:nvPr>
            <p:ph type="body" idx="1"/>
          </p:nvPr>
        </p:nvSpPr>
        <p:spPr/>
        <p:txBody>
          <a:bodyPr/>
          <a:lstStyle/>
          <a:p>
            <a:pPr eaLnBrk="1" hangingPunct="1">
              <a:lnSpc>
                <a:spcPct val="110000"/>
              </a:lnSpc>
            </a:pPr>
            <a:r>
              <a:rPr lang="en-US" sz="2800" dirty="0" smtClean="0"/>
              <a:t>About 130 internal medicine journals systematically surveyed</a:t>
            </a:r>
          </a:p>
          <a:p>
            <a:pPr eaLnBrk="1" hangingPunct="1">
              <a:lnSpc>
                <a:spcPct val="110000"/>
              </a:lnSpc>
            </a:pPr>
            <a:r>
              <a:rPr lang="en-US" sz="2800" dirty="0" smtClean="0"/>
              <a:t>Highest-validity articles abstracted.  </a:t>
            </a:r>
            <a:r>
              <a:rPr lang="en-US" sz="2800" dirty="0" smtClean="0">
                <a:hlinkClick r:id="rId3"/>
              </a:rPr>
              <a:t>Link to article</a:t>
            </a:r>
            <a:r>
              <a:rPr lang="en-US" sz="2800" dirty="0" smtClean="0"/>
              <a:t>. </a:t>
            </a:r>
          </a:p>
          <a:p>
            <a:pPr eaLnBrk="1" hangingPunct="1">
              <a:lnSpc>
                <a:spcPct val="110000"/>
              </a:lnSpc>
            </a:pPr>
            <a:r>
              <a:rPr lang="en-US" sz="2800" dirty="0" smtClean="0"/>
              <a:t>Structured abstracts to guide critical appraisal</a:t>
            </a:r>
          </a:p>
          <a:p>
            <a:pPr eaLnBrk="1" hangingPunct="1">
              <a:lnSpc>
                <a:spcPct val="110000"/>
              </a:lnSpc>
            </a:pPr>
            <a:r>
              <a:rPr lang="en-US" sz="2800" dirty="0" smtClean="0"/>
              <a:t>Clinical commentary</a:t>
            </a:r>
          </a:p>
          <a:p>
            <a:pPr eaLnBrk="1" hangingPunct="1">
              <a:lnSpc>
                <a:spcPct val="110000"/>
              </a:lnSpc>
            </a:pPr>
            <a:r>
              <a:rPr lang="en-US" sz="2800" dirty="0" smtClean="0"/>
              <a:t>Now published in the Annals of Internal Medicine</a:t>
            </a:r>
          </a:p>
          <a:p>
            <a:pPr eaLnBrk="1" hangingPunct="1">
              <a:lnSpc>
                <a:spcPct val="110000"/>
              </a:lnSpc>
            </a:pPr>
            <a:r>
              <a:rPr lang="en-US" sz="2800" dirty="0" smtClean="0"/>
              <a:t>Alerts available (RSS feed)</a:t>
            </a:r>
          </a:p>
          <a:p>
            <a:pPr eaLnBrk="1" hangingPunct="1">
              <a:lnSpc>
                <a:spcPct val="90000"/>
              </a:lnSpc>
            </a:pPr>
            <a:endParaRPr lang="en-US" sz="2800" dirty="0" smtClean="0"/>
          </a:p>
        </p:txBody>
      </p:sp>
      <p:sp>
        <p:nvSpPr>
          <p:cNvPr id="2" name="Date Placeholder 1"/>
          <p:cNvSpPr>
            <a:spLocks noGrp="1"/>
          </p:cNvSpPr>
          <p:nvPr>
            <p:ph type="dt" sz="half" idx="10"/>
          </p:nvPr>
        </p:nvSpPr>
        <p:spPr/>
        <p:txBody>
          <a:bodyPr/>
          <a:lstStyle/>
          <a:p>
            <a:pPr>
              <a:defRPr/>
            </a:pPr>
            <a:r>
              <a:rPr lang="en-US" smtClean="0"/>
              <a:t>2015-2016</a:t>
            </a:r>
            <a:endParaRPr lang="en-US"/>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CD4942B3-3424-4E0C-A2D9-99B71C9E3E7A}" type="slidenum">
              <a:rPr lang="en-US" smtClean="0"/>
              <a:pPr/>
              <a:t>19</a:t>
            </a:fld>
            <a:endParaRPr lang="en-US" smtClean="0"/>
          </a:p>
        </p:txBody>
      </p:sp>
      <p:sp>
        <p:nvSpPr>
          <p:cNvPr id="33796" name="Rectangle 2"/>
          <p:cNvSpPr>
            <a:spLocks noGrp="1" noChangeArrowheads="1"/>
          </p:cNvSpPr>
          <p:nvPr>
            <p:ph type="title"/>
          </p:nvPr>
        </p:nvSpPr>
        <p:spPr/>
        <p:txBody>
          <a:bodyPr/>
          <a:lstStyle/>
          <a:p>
            <a:pPr eaLnBrk="1" hangingPunct="1"/>
            <a:r>
              <a:rPr lang="en-US" smtClean="0"/>
              <a:t>InfoPOEMS</a:t>
            </a:r>
          </a:p>
        </p:txBody>
      </p:sp>
      <p:sp>
        <p:nvSpPr>
          <p:cNvPr id="33797" name="Rectangle 3"/>
          <p:cNvSpPr>
            <a:spLocks noGrp="1" noChangeArrowheads="1"/>
          </p:cNvSpPr>
          <p:nvPr>
            <p:ph type="body" idx="1"/>
          </p:nvPr>
        </p:nvSpPr>
        <p:spPr>
          <a:xfrm>
            <a:off x="471488" y="1828800"/>
            <a:ext cx="8229600" cy="4316506"/>
          </a:xfrm>
        </p:spPr>
        <p:txBody>
          <a:bodyPr/>
          <a:lstStyle/>
          <a:p>
            <a:pPr eaLnBrk="1" hangingPunct="1"/>
            <a:r>
              <a:rPr lang="en-US" sz="2600" b="1" dirty="0" smtClean="0"/>
              <a:t>P</a:t>
            </a:r>
            <a:r>
              <a:rPr lang="en-US" sz="2600" dirty="0" smtClean="0"/>
              <a:t>atient </a:t>
            </a:r>
            <a:r>
              <a:rPr lang="en-US" sz="2600" b="1" dirty="0" smtClean="0"/>
              <a:t>O</a:t>
            </a:r>
            <a:r>
              <a:rPr lang="en-US" sz="2600" dirty="0" smtClean="0"/>
              <a:t>riented </a:t>
            </a:r>
            <a:r>
              <a:rPr lang="en-US" sz="2600" b="1" dirty="0" smtClean="0"/>
              <a:t>E</a:t>
            </a:r>
            <a:r>
              <a:rPr lang="en-US" sz="2600" dirty="0" smtClean="0"/>
              <a:t>vidence that </a:t>
            </a:r>
            <a:r>
              <a:rPr lang="en-US" sz="2600" b="1" dirty="0" smtClean="0"/>
              <a:t>M</a:t>
            </a:r>
            <a:r>
              <a:rPr lang="en-US" sz="2600" dirty="0" smtClean="0"/>
              <a:t>atters</a:t>
            </a:r>
          </a:p>
          <a:p>
            <a:pPr eaLnBrk="1" hangingPunct="1"/>
            <a:r>
              <a:rPr lang="en-US" sz="2600" dirty="0" smtClean="0"/>
              <a:t>Journal of Family Practice and other specialty journals</a:t>
            </a:r>
          </a:p>
          <a:p>
            <a:pPr eaLnBrk="1" hangingPunct="1"/>
            <a:r>
              <a:rPr lang="en-US" sz="2600" dirty="0" smtClean="0"/>
              <a:t>Systematic surveillance of 100 journals </a:t>
            </a:r>
          </a:p>
          <a:p>
            <a:pPr eaLnBrk="1" hangingPunct="1"/>
            <a:r>
              <a:rPr lang="en-US" sz="2600" dirty="0" smtClean="0"/>
              <a:t>Reviews of recent research articles linked to Pubmed</a:t>
            </a:r>
          </a:p>
          <a:p>
            <a:pPr eaLnBrk="1" hangingPunct="1"/>
            <a:r>
              <a:rPr lang="en-US" sz="2600" dirty="0" smtClean="0"/>
              <a:t>Effect patient concerns – morbidity, mortality, quality of life</a:t>
            </a:r>
          </a:p>
          <a:p>
            <a:pPr eaLnBrk="1" hangingPunct="1"/>
            <a:r>
              <a:rPr lang="en-US" sz="2600" dirty="0" smtClean="0"/>
              <a:t>Included in </a:t>
            </a:r>
            <a:r>
              <a:rPr lang="en-US" sz="2600" b="1" dirty="0" smtClean="0"/>
              <a:t>Essential Evidence Plus </a:t>
            </a:r>
          </a:p>
          <a:p>
            <a:pPr eaLnBrk="1" hangingPunct="1"/>
            <a:r>
              <a:rPr lang="en-US" sz="2600" dirty="0" smtClean="0"/>
              <a:t>Daily e-mail updates available – </a:t>
            </a:r>
            <a:r>
              <a:rPr lang="en-US" sz="2600" b="1" dirty="0" smtClean="0"/>
              <a:t>Let us know if you would like to receive these</a:t>
            </a:r>
          </a:p>
          <a:p>
            <a:pPr eaLnBrk="1" hangingPunct="1"/>
            <a:r>
              <a:rPr lang="en-US" sz="2600" dirty="0" smtClean="0">
                <a:hlinkClick r:id="rId3"/>
              </a:rPr>
              <a:t>Link to a Daily </a:t>
            </a:r>
            <a:r>
              <a:rPr lang="en-US" sz="2600" dirty="0" err="1" smtClean="0">
                <a:hlinkClick r:id="rId3"/>
              </a:rPr>
              <a:t>InfoPOEM</a:t>
            </a:r>
            <a:endParaRPr lang="en-US" sz="2600" dirty="0" smtClean="0"/>
          </a:p>
        </p:txBody>
      </p:sp>
      <p:sp>
        <p:nvSpPr>
          <p:cNvPr id="2" name="Date Placeholder 1"/>
          <p:cNvSpPr>
            <a:spLocks noGrp="1"/>
          </p:cNvSpPr>
          <p:nvPr>
            <p:ph type="dt" sz="half" idx="10"/>
          </p:nvPr>
        </p:nvSpPr>
        <p:spPr/>
        <p:txBody>
          <a:bodyPr/>
          <a:lstStyle/>
          <a:p>
            <a:pPr>
              <a:defRPr/>
            </a:pPr>
            <a:r>
              <a:rPr lang="en-US" smtClean="0"/>
              <a:t>2015-2016</a:t>
            </a:r>
            <a:endParaRPr lang="en-US"/>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77BDD1A2-E728-4347-801B-8E7CE3AD6E7F}" type="slidenum">
              <a:rPr lang="en-US" smtClean="0"/>
              <a:pPr/>
              <a:t>2</a:t>
            </a:fld>
            <a:endParaRPr lang="en-US" smtClean="0"/>
          </a:p>
        </p:txBody>
      </p:sp>
      <p:sp>
        <p:nvSpPr>
          <p:cNvPr id="4100" name="Rectangle 2"/>
          <p:cNvSpPr>
            <a:spLocks noGrp="1" noChangeArrowheads="1"/>
          </p:cNvSpPr>
          <p:nvPr>
            <p:ph type="title"/>
          </p:nvPr>
        </p:nvSpPr>
        <p:spPr/>
        <p:txBody>
          <a:bodyPr/>
          <a:lstStyle/>
          <a:p>
            <a:pPr eaLnBrk="1" hangingPunct="1"/>
            <a:r>
              <a:rPr lang="en-US" smtClean="0"/>
              <a:t>Objectives</a:t>
            </a:r>
          </a:p>
        </p:txBody>
      </p:sp>
      <p:sp>
        <p:nvSpPr>
          <p:cNvPr id="4101" name="Rectangle 3"/>
          <p:cNvSpPr>
            <a:spLocks noGrp="1" noChangeArrowheads="1"/>
          </p:cNvSpPr>
          <p:nvPr>
            <p:ph type="body" idx="1"/>
          </p:nvPr>
        </p:nvSpPr>
        <p:spPr>
          <a:xfrm>
            <a:off x="468313" y="2067339"/>
            <a:ext cx="8229600" cy="4074699"/>
          </a:xfrm>
        </p:spPr>
        <p:txBody>
          <a:bodyPr/>
          <a:lstStyle/>
          <a:p>
            <a:pPr eaLnBrk="1" hangingPunct="1">
              <a:lnSpc>
                <a:spcPct val="90000"/>
              </a:lnSpc>
            </a:pPr>
            <a:r>
              <a:rPr lang="en-US" sz="3600" dirty="0" smtClean="0"/>
              <a:t>Distinguish a background question from a foreground clinical question</a:t>
            </a:r>
          </a:p>
          <a:p>
            <a:pPr eaLnBrk="1" hangingPunct="1">
              <a:lnSpc>
                <a:spcPct val="90000"/>
              </a:lnSpc>
            </a:pPr>
            <a:r>
              <a:rPr lang="en-US" sz="3600" dirty="0" smtClean="0"/>
              <a:t>Formulate </a:t>
            </a:r>
            <a:r>
              <a:rPr lang="en-US" sz="3600" dirty="0"/>
              <a:t>an </a:t>
            </a:r>
            <a:r>
              <a:rPr lang="en-US" sz="3600" dirty="0" smtClean="0"/>
              <a:t>evidence-based, PICO formatted, foreground </a:t>
            </a:r>
            <a:r>
              <a:rPr lang="en-US" sz="3600" dirty="0"/>
              <a:t>question</a:t>
            </a:r>
          </a:p>
          <a:p>
            <a:pPr eaLnBrk="1" hangingPunct="1">
              <a:lnSpc>
                <a:spcPct val="90000"/>
              </a:lnSpc>
            </a:pPr>
            <a:r>
              <a:rPr lang="en-US" sz="3600" dirty="0" smtClean="0"/>
              <a:t>Find </a:t>
            </a:r>
            <a:r>
              <a:rPr lang="en-US" sz="3600" dirty="0"/>
              <a:t>evidence-based answers to your clinical questions</a:t>
            </a:r>
          </a:p>
        </p:txBody>
      </p:sp>
      <p:sp>
        <p:nvSpPr>
          <p:cNvPr id="2" name="Date Placeholder 1"/>
          <p:cNvSpPr>
            <a:spLocks noGrp="1"/>
          </p:cNvSpPr>
          <p:nvPr>
            <p:ph type="dt" sz="half" idx="10"/>
          </p:nvPr>
        </p:nvSpPr>
        <p:spPr/>
        <p:txBody>
          <a:bodyPr/>
          <a:lstStyle/>
          <a:p>
            <a:pPr>
              <a:defRPr/>
            </a:pPr>
            <a:r>
              <a:rPr lang="en-US" smtClean="0"/>
              <a:t>2015-2016</a:t>
            </a:r>
            <a:endParaRPr lang="en-US"/>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E74C71F5-E9D3-49C7-91EA-30B1CAA8BFB3}" type="slidenum">
              <a:rPr lang="en-US" smtClean="0"/>
              <a:pPr/>
              <a:t>20</a:t>
            </a:fld>
            <a:endParaRPr lang="en-US" smtClean="0"/>
          </a:p>
        </p:txBody>
      </p:sp>
      <p:sp>
        <p:nvSpPr>
          <p:cNvPr id="37892" name="Rectangle 2"/>
          <p:cNvSpPr>
            <a:spLocks noGrp="1" noChangeArrowheads="1"/>
          </p:cNvSpPr>
          <p:nvPr>
            <p:ph type="title"/>
          </p:nvPr>
        </p:nvSpPr>
        <p:spPr/>
        <p:txBody>
          <a:bodyPr/>
          <a:lstStyle/>
          <a:p>
            <a:pPr eaLnBrk="1" hangingPunct="1"/>
            <a:r>
              <a:rPr lang="en-US" smtClean="0"/>
              <a:t>Guidelines.gov</a:t>
            </a:r>
          </a:p>
        </p:txBody>
      </p:sp>
      <p:sp>
        <p:nvSpPr>
          <p:cNvPr id="37893" name="Rectangle 3"/>
          <p:cNvSpPr>
            <a:spLocks noGrp="1" noChangeArrowheads="1"/>
          </p:cNvSpPr>
          <p:nvPr>
            <p:ph type="body" idx="1"/>
          </p:nvPr>
        </p:nvSpPr>
        <p:spPr>
          <a:xfrm>
            <a:off x="677863" y="1981200"/>
            <a:ext cx="7772400" cy="4572000"/>
          </a:xfrm>
        </p:spPr>
        <p:txBody>
          <a:bodyPr/>
          <a:lstStyle/>
          <a:p>
            <a:pPr eaLnBrk="1" hangingPunct="1">
              <a:lnSpc>
                <a:spcPct val="90000"/>
              </a:lnSpc>
            </a:pPr>
            <a:r>
              <a:rPr lang="en-US" sz="2800" dirty="0" smtClean="0"/>
              <a:t>Stored at National Guidelines Clearinghouse</a:t>
            </a:r>
          </a:p>
          <a:p>
            <a:pPr eaLnBrk="1" hangingPunct="1">
              <a:lnSpc>
                <a:spcPct val="90000"/>
              </a:lnSpc>
            </a:pPr>
            <a:r>
              <a:rPr lang="en-US" sz="2800" dirty="0" smtClean="0"/>
              <a:t>Agency for Healthcare Research and Quality</a:t>
            </a:r>
          </a:p>
          <a:p>
            <a:pPr eaLnBrk="1" hangingPunct="1">
              <a:lnSpc>
                <a:spcPct val="90000"/>
              </a:lnSpc>
            </a:pPr>
            <a:r>
              <a:rPr lang="en-US" sz="2800" dirty="0" smtClean="0"/>
              <a:t>Over 2365 Guidelines may be</a:t>
            </a:r>
          </a:p>
          <a:p>
            <a:pPr lvl="1" eaLnBrk="1" hangingPunct="1">
              <a:lnSpc>
                <a:spcPct val="90000"/>
              </a:lnSpc>
            </a:pPr>
            <a:r>
              <a:rPr lang="en-US" sz="2400" dirty="0" smtClean="0"/>
              <a:t>Explicit evidence-based</a:t>
            </a:r>
          </a:p>
          <a:p>
            <a:pPr lvl="1" eaLnBrk="1" hangingPunct="1">
              <a:lnSpc>
                <a:spcPct val="90000"/>
              </a:lnSpc>
            </a:pPr>
            <a:r>
              <a:rPr lang="en-US" sz="2400" dirty="0" smtClean="0"/>
              <a:t>Evidence-based</a:t>
            </a:r>
          </a:p>
          <a:p>
            <a:pPr lvl="1" eaLnBrk="1" hangingPunct="1">
              <a:lnSpc>
                <a:spcPct val="90000"/>
              </a:lnSpc>
            </a:pPr>
            <a:r>
              <a:rPr lang="en-US" sz="2400" dirty="0" smtClean="0"/>
              <a:t>Research-based (highly referenced)</a:t>
            </a:r>
          </a:p>
          <a:p>
            <a:pPr lvl="1" eaLnBrk="1" hangingPunct="1">
              <a:lnSpc>
                <a:spcPct val="90000"/>
              </a:lnSpc>
            </a:pPr>
            <a:r>
              <a:rPr lang="en-US" sz="2400" dirty="0" smtClean="0"/>
              <a:t>“expert consensus”</a:t>
            </a:r>
          </a:p>
          <a:p>
            <a:pPr eaLnBrk="1" hangingPunct="1">
              <a:lnSpc>
                <a:spcPct val="90000"/>
              </a:lnSpc>
            </a:pPr>
            <a:r>
              <a:rPr lang="en-US" sz="2800" dirty="0" smtClean="0"/>
              <a:t>Multiple guidelines on one condition</a:t>
            </a:r>
          </a:p>
          <a:p>
            <a:pPr eaLnBrk="1" hangingPunct="1">
              <a:lnSpc>
                <a:spcPct val="90000"/>
              </a:lnSpc>
            </a:pPr>
            <a:r>
              <a:rPr lang="en-US" sz="2800" dirty="0" smtClean="0">
                <a:hlinkClick r:id="rId3"/>
              </a:rPr>
              <a:t>Link to guideline</a:t>
            </a:r>
            <a:r>
              <a:rPr lang="en-US" sz="2800" dirty="0" smtClean="0"/>
              <a:t> – see Recommendations</a:t>
            </a:r>
          </a:p>
        </p:txBody>
      </p:sp>
      <p:sp>
        <p:nvSpPr>
          <p:cNvPr id="37894" name="Picture 4"/>
          <p:cNvSpPr>
            <a:spLocks noChangeAspect="1" noChangeArrowheads="1"/>
          </p:cNvSpPr>
          <p:nvPr/>
        </p:nvSpPr>
        <p:spPr bwMode="auto">
          <a:xfrm>
            <a:off x="508000" y="5700713"/>
            <a:ext cx="81280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37895" name="Picture 5"/>
          <p:cNvPicPr>
            <a:picLocks noChangeAspect="1" noChangeArrowheads="1"/>
          </p:cNvPicPr>
          <p:nvPr/>
        </p:nvPicPr>
        <p:blipFill>
          <a:blip r:embed="rId4">
            <a:extLst>
              <a:ext uri="{28A0092B-C50C-407E-A947-70E740481C1C}">
                <a14:useLocalDpi xmlns:a14="http://schemas.microsoft.com/office/drawing/2010/main" val="0"/>
              </a:ext>
            </a:extLst>
          </a:blip>
          <a:srcRect l="786" t="15022" r="23596" b="76872"/>
          <a:stretch>
            <a:fillRect/>
          </a:stretch>
        </p:blipFill>
        <p:spPr bwMode="auto">
          <a:xfrm>
            <a:off x="196850" y="5926138"/>
            <a:ext cx="8748713"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smtClean="0"/>
              <a:t>2015-2016</a:t>
            </a:r>
            <a:endParaRPr lang="en-US"/>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664EE1E4-3CF7-494C-AD83-FE7BCCFB6341}" type="slidenum">
              <a:rPr lang="en-US" smtClean="0"/>
              <a:pPr/>
              <a:t>21</a:t>
            </a:fld>
            <a:endParaRPr lang="en-US" smtClean="0"/>
          </a:p>
        </p:txBody>
      </p:sp>
      <p:sp>
        <p:nvSpPr>
          <p:cNvPr id="38916" name="Rectangle 2"/>
          <p:cNvSpPr>
            <a:spLocks noGrp="1" noChangeArrowheads="1"/>
          </p:cNvSpPr>
          <p:nvPr>
            <p:ph type="title"/>
          </p:nvPr>
        </p:nvSpPr>
        <p:spPr>
          <a:xfrm>
            <a:off x="457200" y="520700"/>
            <a:ext cx="8229600" cy="1143000"/>
          </a:xfrm>
        </p:spPr>
        <p:txBody>
          <a:bodyPr/>
          <a:lstStyle/>
          <a:p>
            <a:pPr eaLnBrk="1" hangingPunct="1"/>
            <a:r>
              <a:rPr lang="en-US" smtClean="0"/>
              <a:t>US Preventive Services Task Force</a:t>
            </a:r>
          </a:p>
        </p:txBody>
      </p:sp>
      <p:sp>
        <p:nvSpPr>
          <p:cNvPr id="38917" name="Rectangle 3"/>
          <p:cNvSpPr>
            <a:spLocks noGrp="1" noChangeArrowheads="1"/>
          </p:cNvSpPr>
          <p:nvPr>
            <p:ph type="body" idx="1"/>
          </p:nvPr>
        </p:nvSpPr>
        <p:spPr/>
        <p:txBody>
          <a:bodyPr/>
          <a:lstStyle/>
          <a:p>
            <a:pPr eaLnBrk="1" hangingPunct="1">
              <a:lnSpc>
                <a:spcPct val="90000"/>
              </a:lnSpc>
            </a:pPr>
            <a:r>
              <a:rPr lang="en-US" sz="2400" dirty="0" smtClean="0"/>
              <a:t>First convened by the U.S. Public Health Service in 1984</a:t>
            </a:r>
          </a:p>
          <a:p>
            <a:pPr eaLnBrk="1" hangingPunct="1">
              <a:lnSpc>
                <a:spcPct val="90000"/>
              </a:lnSpc>
            </a:pPr>
            <a:r>
              <a:rPr lang="en-US" sz="2400" dirty="0" smtClean="0"/>
              <a:t>Since 1998 Agency for Healthcare Research and Quality</a:t>
            </a:r>
          </a:p>
          <a:p>
            <a:pPr eaLnBrk="1" hangingPunct="1">
              <a:lnSpc>
                <a:spcPct val="90000"/>
              </a:lnSpc>
            </a:pPr>
            <a:r>
              <a:rPr lang="en-US" sz="2400" dirty="0" smtClean="0"/>
              <a:t>Leading independent panel of private-sector experts in prevention and primary care </a:t>
            </a:r>
          </a:p>
          <a:p>
            <a:pPr eaLnBrk="1" hangingPunct="1">
              <a:lnSpc>
                <a:spcPct val="90000"/>
              </a:lnSpc>
            </a:pPr>
            <a:r>
              <a:rPr lang="en-US" sz="2400" dirty="0" smtClean="0"/>
              <a:t>Conducts rigorous, impartial assessments of the scientific evidence for effectiveness of broad range of clinical preventive services, including screening, counseling, and preventive medications</a:t>
            </a:r>
          </a:p>
          <a:p>
            <a:pPr eaLnBrk="1" hangingPunct="1">
              <a:lnSpc>
                <a:spcPct val="90000"/>
              </a:lnSpc>
            </a:pPr>
            <a:r>
              <a:rPr lang="en-US" sz="2400" dirty="0" smtClean="0"/>
              <a:t>Its recommendations considered "gold standard" for clinical preventive services</a:t>
            </a:r>
          </a:p>
          <a:p>
            <a:pPr eaLnBrk="1" hangingPunct="1">
              <a:lnSpc>
                <a:spcPct val="90000"/>
              </a:lnSpc>
            </a:pPr>
            <a:r>
              <a:rPr lang="en-US" sz="2400" dirty="0" smtClean="0">
                <a:hlinkClick r:id="rId3"/>
              </a:rPr>
              <a:t>Link to Online Tool</a:t>
            </a:r>
            <a:endParaRPr lang="en-US" sz="2400" dirty="0" smtClean="0"/>
          </a:p>
        </p:txBody>
      </p:sp>
      <p:pic>
        <p:nvPicPr>
          <p:cNvPr id="38918" name="Picture 6" descr="AHRQ Hom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8388" y="5581650"/>
            <a:ext cx="286861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smtClean="0"/>
              <a:t>2015-2016</a:t>
            </a:r>
            <a:endParaRPr lang="en-US"/>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 Database</a:t>
            </a:r>
            <a:endParaRPr lang="en-US" dirty="0"/>
          </a:p>
        </p:txBody>
      </p:sp>
      <p:sp>
        <p:nvSpPr>
          <p:cNvPr id="3" name="Content Placeholder 2"/>
          <p:cNvSpPr>
            <a:spLocks noGrp="1"/>
          </p:cNvSpPr>
          <p:nvPr>
            <p:ph idx="1"/>
          </p:nvPr>
        </p:nvSpPr>
        <p:spPr/>
        <p:txBody>
          <a:bodyPr/>
          <a:lstStyle/>
          <a:p>
            <a:r>
              <a:rPr lang="en-US" sz="2800" dirty="0" smtClean="0"/>
              <a:t>Allows you to put in your PICO terms and search Pubmed, </a:t>
            </a:r>
            <a:r>
              <a:rPr lang="en-US" sz="2800" dirty="0" err="1" smtClean="0"/>
              <a:t>ClinicalTrials</a:t>
            </a:r>
            <a:r>
              <a:rPr lang="en-US" sz="2800" dirty="0" smtClean="0"/>
              <a:t>, Guidelines, as well as lower level online resource like </a:t>
            </a:r>
            <a:r>
              <a:rPr lang="en-US" sz="2800" dirty="0" err="1" smtClean="0"/>
              <a:t>eMedicine</a:t>
            </a:r>
            <a:r>
              <a:rPr lang="en-US" sz="2800" dirty="0" smtClean="0"/>
              <a:t>.</a:t>
            </a:r>
            <a:endParaRPr lang="en-US" sz="2800" dirty="0"/>
          </a:p>
        </p:txBody>
      </p:sp>
      <p:sp>
        <p:nvSpPr>
          <p:cNvPr id="4" name="Date Placeholder 3"/>
          <p:cNvSpPr>
            <a:spLocks noGrp="1"/>
          </p:cNvSpPr>
          <p:nvPr>
            <p:ph type="dt" sz="half" idx="10"/>
          </p:nvPr>
        </p:nvSpPr>
        <p:spPr/>
        <p:txBody>
          <a:bodyPr/>
          <a:lstStyle/>
          <a:p>
            <a:pPr>
              <a:defRPr/>
            </a:pPr>
            <a:r>
              <a:rPr lang="en-US" smtClean="0"/>
              <a:t>2015-2016</a:t>
            </a:r>
            <a:endParaRPr lang="en-US" dirty="0"/>
          </a:p>
        </p:txBody>
      </p:sp>
      <p:sp>
        <p:nvSpPr>
          <p:cNvPr id="5" name="Slide Number Placeholder 4"/>
          <p:cNvSpPr>
            <a:spLocks noGrp="1"/>
          </p:cNvSpPr>
          <p:nvPr>
            <p:ph type="sldNum" sz="quarter" idx="12"/>
          </p:nvPr>
        </p:nvSpPr>
        <p:spPr/>
        <p:txBody>
          <a:bodyPr/>
          <a:lstStyle/>
          <a:p>
            <a:pPr>
              <a:defRPr/>
            </a:pPr>
            <a:fld id="{822EE0E2-E2BC-42D0-8892-0259831F5BCE}" type="slidenum">
              <a:rPr lang="en-US" smtClean="0"/>
              <a:pPr>
                <a:defRPr/>
              </a:pPr>
              <a:t>22</a:t>
            </a:fld>
            <a:endParaRPr lang="en-US"/>
          </a:p>
        </p:txBody>
      </p:sp>
      <p:pic>
        <p:nvPicPr>
          <p:cNvPr id="6" name="Picture 5">
            <a:hlinkClick r:id="rId2"/>
          </p:cNvPr>
          <p:cNvPicPr>
            <a:picLocks noChangeAspect="1"/>
          </p:cNvPicPr>
          <p:nvPr/>
        </p:nvPicPr>
        <p:blipFill>
          <a:blip r:embed="rId3"/>
          <a:stretch>
            <a:fillRect/>
          </a:stretch>
        </p:blipFill>
        <p:spPr>
          <a:xfrm>
            <a:off x="881063" y="3532229"/>
            <a:ext cx="7153275" cy="3076575"/>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1295400" y="6103204"/>
            <a:ext cx="1569725" cy="369332"/>
          </a:xfrm>
          <a:prstGeom prst="rect">
            <a:avLst/>
          </a:prstGeom>
          <a:noFill/>
        </p:spPr>
        <p:txBody>
          <a:bodyPr wrap="none" rtlCol="0">
            <a:spAutoFit/>
          </a:bodyPr>
          <a:lstStyle/>
          <a:p>
            <a:r>
              <a:rPr lang="en-US" dirty="0" smtClean="0"/>
              <a:t>Linked to Trip</a:t>
            </a:r>
            <a:endParaRPr lang="en-US" dirty="0"/>
          </a:p>
        </p:txBody>
      </p:sp>
    </p:spTree>
    <p:extLst>
      <p:ext uri="{BB962C8B-B14F-4D97-AF65-F5344CB8AC3E}">
        <p14:creationId xmlns:p14="http://schemas.microsoft.com/office/powerpoint/2010/main" val="1028835024"/>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E406D340-7F68-414B-B261-9EF8857CEECE}" type="slidenum">
              <a:rPr lang="en-US" smtClean="0"/>
              <a:pPr/>
              <a:t>3</a:t>
            </a:fld>
            <a:endParaRPr lang="en-US" smtClean="0"/>
          </a:p>
        </p:txBody>
      </p:sp>
      <p:sp>
        <p:nvSpPr>
          <p:cNvPr id="14340" name="Rectangle 2"/>
          <p:cNvSpPr>
            <a:spLocks noGrp="1" noChangeArrowheads="1"/>
          </p:cNvSpPr>
          <p:nvPr>
            <p:ph type="title"/>
          </p:nvPr>
        </p:nvSpPr>
        <p:spPr>
          <a:xfrm>
            <a:off x="501650" y="566738"/>
            <a:ext cx="7772400" cy="1143000"/>
          </a:xfrm>
        </p:spPr>
        <p:txBody>
          <a:bodyPr/>
          <a:lstStyle/>
          <a:p>
            <a:pPr eaLnBrk="1" hangingPunct="1"/>
            <a:r>
              <a:rPr lang="en-US" dirty="0" smtClean="0"/>
              <a:t>EBM – A Multi-Step Process </a:t>
            </a:r>
          </a:p>
        </p:txBody>
      </p:sp>
      <p:sp>
        <p:nvSpPr>
          <p:cNvPr id="14341" name="Rectangle 3"/>
          <p:cNvSpPr>
            <a:spLocks noChangeArrowheads="1"/>
          </p:cNvSpPr>
          <p:nvPr/>
        </p:nvSpPr>
        <p:spPr bwMode="ltGray">
          <a:xfrm>
            <a:off x="0" y="2309813"/>
            <a:ext cx="9144000" cy="0"/>
          </a:xfrm>
          <a:prstGeom prst="rect">
            <a:avLst/>
          </a:prstGeom>
          <a:solidFill>
            <a:srgbClr val="CCCCFF"/>
          </a:solidFill>
          <a:ln>
            <a:noFill/>
          </a:ln>
          <a:extLst>
            <a:ext uri="{91240B29-F687-4f45-9708-019B960494DF}">
              <a14:hiddenLine xmlns="" xmlns:a14="http://schemas.microsoft.com/office/drawing/2010/main" w="9525">
                <a:solidFill>
                  <a:srgbClr val="000000"/>
                </a:solidFill>
                <a:miter lim="800000"/>
                <a:headEnd type="none" w="sm" len="sm"/>
                <a:tailEnd type="none" w="sm" len="sm"/>
              </a14:hiddenLine>
            </a:ext>
          </a:extLst>
        </p:spPr>
        <p:txBody>
          <a:bodyPr wrap="none" anchor="ctr">
            <a:spAutoFit/>
          </a:bodyPr>
          <a:lstStyle/>
          <a:p>
            <a:endParaRPr lang="en-US"/>
          </a:p>
        </p:txBody>
      </p:sp>
      <p:graphicFrame>
        <p:nvGraphicFramePr>
          <p:cNvPr id="174129" name="Group 49"/>
          <p:cNvGraphicFramePr>
            <a:graphicFrameLocks noGrp="1"/>
          </p:cNvGraphicFramePr>
          <p:nvPr>
            <p:extLst>
              <p:ext uri="{D42A27DB-BD31-4B8C-83A1-F6EECF244321}">
                <p14:modId xmlns:p14="http://schemas.microsoft.com/office/powerpoint/2010/main" val="1863076530"/>
              </p:ext>
            </p:extLst>
          </p:nvPr>
        </p:nvGraphicFramePr>
        <p:xfrm>
          <a:off x="461963" y="1763242"/>
          <a:ext cx="8428280" cy="4222289"/>
        </p:xfrm>
        <a:graphic>
          <a:graphicData uri="http://schemas.openxmlformats.org/drawingml/2006/table">
            <a:tbl>
              <a:tblPr/>
              <a:tblGrid>
                <a:gridCol w="1968103"/>
                <a:gridCol w="6460177"/>
              </a:tblGrid>
              <a:tr h="811545">
                <a:tc>
                  <a:txBody>
                    <a:bodyPr/>
                    <a:lstStyle/>
                    <a:p>
                      <a:pPr marL="469900" marR="0" lvl="0" indent="-469900" algn="l" defTabSz="914400" rtl="0" eaLnBrk="1" fontAlgn="base" latinLnBrk="0" hangingPunct="1">
                        <a:lnSpc>
                          <a:spcPct val="100000"/>
                        </a:lnSpc>
                        <a:spcBef>
                          <a:spcPct val="0"/>
                        </a:spcBef>
                        <a:spcAft>
                          <a:spcPct val="0"/>
                        </a:spcAft>
                        <a:buClrTx/>
                        <a:buSzPct val="70000"/>
                        <a:buFont typeface="Wingdings" pitchFamily="2" charset="2"/>
                        <a:buNone/>
                        <a:tabLst/>
                      </a:pPr>
                      <a:r>
                        <a:rPr kumimoji="0" lang="en-US" sz="2200" b="0" i="0" u="none" strike="noStrike" cap="none" normalizeH="0" baseline="0" dirty="0" smtClean="0">
                          <a:ln>
                            <a:noFill/>
                          </a:ln>
                          <a:solidFill>
                            <a:schemeClr val="tx2"/>
                          </a:solidFill>
                          <a:effectLst/>
                          <a:latin typeface="Times New Roman" pitchFamily="18" charset="0"/>
                          <a:ea typeface="Times New Roman" pitchFamily="18" charset="0"/>
                          <a:cs typeface="Arial" charset="0"/>
                        </a:rPr>
                        <a:t>The patient</a:t>
                      </a:r>
                      <a:endParaRPr kumimoji="0" lang="en-US" sz="3300" b="0" i="0" u="none" strike="noStrike" cap="none" normalizeH="0" baseline="0" dirty="0" smtClean="0">
                        <a:ln>
                          <a:noFill/>
                        </a:ln>
                        <a:solidFill>
                          <a:schemeClr val="tx2"/>
                        </a:solidFill>
                        <a:effectLst/>
                        <a:latin typeface="Times New Roman" pitchFamily="18" charset="0"/>
                        <a:ea typeface="Times New Roman" pitchFamily="18" charset="0"/>
                        <a:cs typeface="Arial" charset="0"/>
                      </a:endParaRPr>
                    </a:p>
                  </a:txBody>
                  <a:tcPr marT="45716" marB="45716" horzOverflow="overflow">
                    <a:lnL cap="flat">
                      <a:noFill/>
                    </a:lnL>
                    <a:lnR>
                      <a:noFill/>
                    </a:lnR>
                    <a:lnT cap="fla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Pct val="70000"/>
                        <a:buFont typeface="Wingdings" pitchFamily="2" charset="2"/>
                        <a:buNone/>
                        <a:tabLst/>
                      </a:pPr>
                      <a:r>
                        <a:rPr kumimoji="0" lang="en-US" sz="2000" b="0" i="0" u="none" strike="noStrike" cap="none" normalizeH="0" baseline="0" dirty="0" smtClean="0">
                          <a:ln>
                            <a:noFill/>
                          </a:ln>
                          <a:solidFill>
                            <a:schemeClr val="tx2"/>
                          </a:solidFill>
                          <a:effectLst/>
                          <a:latin typeface="Times New Roman" pitchFamily="18" charset="0"/>
                          <a:ea typeface="Times New Roman" pitchFamily="18" charset="0"/>
                          <a:cs typeface="Arial" charset="0"/>
                        </a:rPr>
                        <a:t>1. Start with the patient -- a clinical problem or question arises out of the care of the patient </a:t>
                      </a:r>
                      <a:endParaRPr kumimoji="0" lang="en-US" sz="3200" b="0" i="0" u="none" strike="noStrike" cap="none" normalizeH="0" baseline="0" dirty="0" smtClean="0">
                        <a:ln>
                          <a:noFill/>
                        </a:ln>
                        <a:solidFill>
                          <a:schemeClr val="tx2"/>
                        </a:solidFill>
                        <a:effectLst/>
                        <a:latin typeface="Times New Roman" pitchFamily="18" charset="0"/>
                        <a:ea typeface="Times New Roman" pitchFamily="18" charset="0"/>
                        <a:cs typeface="Arial" charset="0"/>
                      </a:endParaRPr>
                    </a:p>
                  </a:txBody>
                  <a:tcPr marT="45716" marB="45716" horzOverflow="overflow">
                    <a:lnL>
                      <a:noFill/>
                    </a:lnL>
                    <a:lnR cap="flat">
                      <a:noFill/>
                    </a:lnR>
                    <a:lnT cap="flat">
                      <a:noFill/>
                    </a:lnT>
                    <a:lnB>
                      <a:noFill/>
                    </a:lnB>
                    <a:lnTlToBr>
                      <a:noFill/>
                    </a:lnTlToBr>
                    <a:lnBlToTr>
                      <a:noFill/>
                    </a:lnBlToTr>
                    <a:solidFill>
                      <a:schemeClr val="bg1"/>
                    </a:solidFill>
                  </a:tcPr>
                </a:tc>
              </a:tr>
              <a:tr h="669904">
                <a:tc>
                  <a:txBody>
                    <a:bodyPr/>
                    <a:lstStyle/>
                    <a:p>
                      <a:pPr marL="469900" marR="0" lvl="0" indent="-469900" algn="l" defTabSz="914400" rtl="0" eaLnBrk="1" fontAlgn="base" latinLnBrk="0" hangingPunct="1">
                        <a:lnSpc>
                          <a:spcPct val="100000"/>
                        </a:lnSpc>
                        <a:spcBef>
                          <a:spcPct val="0"/>
                        </a:spcBef>
                        <a:spcAft>
                          <a:spcPct val="0"/>
                        </a:spcAft>
                        <a:buClrTx/>
                        <a:buSzPct val="70000"/>
                        <a:buFont typeface="Wingdings" pitchFamily="2" charset="2"/>
                        <a:buNone/>
                        <a:tabLst/>
                      </a:pPr>
                      <a:r>
                        <a:rPr kumimoji="0" lang="en-US" sz="2200" b="0" i="0" u="none" strike="noStrike" cap="none" normalizeH="0" baseline="0" dirty="0" smtClean="0">
                          <a:ln>
                            <a:noFill/>
                          </a:ln>
                          <a:solidFill>
                            <a:schemeClr val="tx2"/>
                          </a:solidFill>
                          <a:effectLst/>
                          <a:latin typeface="Times New Roman" pitchFamily="18" charset="0"/>
                          <a:ea typeface="Times New Roman" pitchFamily="18" charset="0"/>
                          <a:cs typeface="Arial" charset="0"/>
                        </a:rPr>
                        <a:t>The question</a:t>
                      </a:r>
                      <a:endParaRPr kumimoji="0" lang="en-US" sz="3300" b="0" i="0" u="none" strike="noStrike" cap="none" normalizeH="0" baseline="0" dirty="0" smtClean="0">
                        <a:ln>
                          <a:noFill/>
                        </a:ln>
                        <a:solidFill>
                          <a:schemeClr val="tx2"/>
                        </a:solidFill>
                        <a:effectLst/>
                        <a:latin typeface="Times New Roman" pitchFamily="18" charset="0"/>
                        <a:ea typeface="Times New Roman" pitchFamily="18" charset="0"/>
                        <a:cs typeface="Arial" charset="0"/>
                      </a:endParaRPr>
                    </a:p>
                  </a:txBody>
                  <a:tcPr marT="45716" marB="45716" horzOverflow="overflow">
                    <a:lnL cap="flat">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Pct val="70000"/>
                        <a:buFont typeface="Wingdings" pitchFamily="2" charset="2"/>
                        <a:buNone/>
                        <a:tabLst/>
                      </a:pPr>
                      <a:r>
                        <a:rPr kumimoji="0" lang="en-US" sz="2000" b="1" i="0" u="none" strike="noStrike" cap="none" normalizeH="0" baseline="0" dirty="0" smtClean="0">
                          <a:ln>
                            <a:noFill/>
                          </a:ln>
                          <a:solidFill>
                            <a:schemeClr val="tx2"/>
                          </a:solidFill>
                          <a:effectLst/>
                          <a:latin typeface="Times New Roman" pitchFamily="18" charset="0"/>
                          <a:ea typeface="Times New Roman" pitchFamily="18" charset="0"/>
                          <a:cs typeface="Arial" charset="0"/>
                        </a:rPr>
                        <a:t>2. Construct a well built clinical question derived from the case </a:t>
                      </a:r>
                      <a:endParaRPr kumimoji="0" lang="en-US" sz="3200" b="1" i="0" u="none" strike="noStrike" cap="none" normalizeH="0" baseline="0" dirty="0" smtClean="0">
                        <a:ln>
                          <a:noFill/>
                        </a:ln>
                        <a:solidFill>
                          <a:schemeClr val="tx2"/>
                        </a:solidFill>
                        <a:effectLst/>
                        <a:latin typeface="Times New Roman" pitchFamily="18" charset="0"/>
                        <a:ea typeface="Times New Roman" pitchFamily="18" charset="0"/>
                        <a:cs typeface="Arial" charset="0"/>
                      </a:endParaRPr>
                    </a:p>
                  </a:txBody>
                  <a:tcPr marT="45716" marB="45716" horzOverflow="overflow">
                    <a:lnL>
                      <a:noFill/>
                    </a:lnL>
                    <a:lnR cap="flat">
                      <a:noFill/>
                    </a:lnR>
                    <a:lnT>
                      <a:noFill/>
                    </a:lnT>
                    <a:lnB>
                      <a:noFill/>
                    </a:lnB>
                    <a:lnTlToBr>
                      <a:noFill/>
                    </a:lnTlToBr>
                    <a:lnBlToTr>
                      <a:noFill/>
                    </a:lnBlToTr>
                    <a:solidFill>
                      <a:schemeClr val="accent1">
                        <a:lumMod val="20000"/>
                        <a:lumOff val="80000"/>
                      </a:schemeClr>
                    </a:solidFill>
                  </a:tcPr>
                </a:tc>
              </a:tr>
              <a:tr h="619889">
                <a:tc>
                  <a:txBody>
                    <a:bodyPr/>
                    <a:lstStyle/>
                    <a:p>
                      <a:pPr marL="469900" marR="0" lvl="0" indent="-469900" algn="l" defTabSz="914400" rtl="0" eaLnBrk="1" fontAlgn="base" latinLnBrk="0" hangingPunct="1">
                        <a:lnSpc>
                          <a:spcPct val="100000"/>
                        </a:lnSpc>
                        <a:spcBef>
                          <a:spcPct val="0"/>
                        </a:spcBef>
                        <a:spcAft>
                          <a:spcPct val="0"/>
                        </a:spcAft>
                        <a:buClrTx/>
                        <a:buSzPct val="70000"/>
                        <a:buFont typeface="Wingdings" pitchFamily="2" charset="2"/>
                        <a:buNone/>
                        <a:tabLst/>
                      </a:pPr>
                      <a:r>
                        <a:rPr kumimoji="0" lang="en-US" sz="2200" b="0" i="0" u="none" strike="noStrike" cap="none" normalizeH="0" baseline="0" smtClean="0">
                          <a:ln>
                            <a:noFill/>
                          </a:ln>
                          <a:solidFill>
                            <a:schemeClr val="tx2"/>
                          </a:solidFill>
                          <a:effectLst/>
                          <a:latin typeface="Times New Roman" pitchFamily="18" charset="0"/>
                          <a:ea typeface="Times New Roman" pitchFamily="18" charset="0"/>
                          <a:cs typeface="Arial" charset="0"/>
                        </a:rPr>
                        <a:t>The resource</a:t>
                      </a:r>
                      <a:endParaRPr kumimoji="0" lang="en-US" sz="3300" b="0" i="0" u="none" strike="noStrike" cap="none" normalizeH="0" baseline="0" smtClean="0">
                        <a:ln>
                          <a:noFill/>
                        </a:ln>
                        <a:solidFill>
                          <a:schemeClr val="tx2"/>
                        </a:solidFill>
                        <a:effectLst/>
                        <a:latin typeface="Times New Roman" pitchFamily="18" charset="0"/>
                        <a:ea typeface="Times New Roman" pitchFamily="18" charset="0"/>
                        <a:cs typeface="Arial" charset="0"/>
                      </a:endParaRPr>
                    </a:p>
                  </a:txBody>
                  <a:tcPr marT="45716" marB="45716" horzOverflow="overflow">
                    <a:lnL cap="flat">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Pct val="70000"/>
                        <a:buFont typeface="Wingdings" pitchFamily="2" charset="2"/>
                        <a:buNone/>
                        <a:tabLst/>
                      </a:pPr>
                      <a:r>
                        <a:rPr kumimoji="0" lang="en-US" sz="2000" b="1" i="0" u="none" strike="noStrike" cap="none" normalizeH="0" baseline="0" dirty="0" smtClean="0">
                          <a:ln>
                            <a:noFill/>
                          </a:ln>
                          <a:solidFill>
                            <a:schemeClr val="tx2"/>
                          </a:solidFill>
                          <a:effectLst/>
                          <a:latin typeface="Times New Roman" pitchFamily="18" charset="0"/>
                          <a:ea typeface="Times New Roman" pitchFamily="18" charset="0"/>
                          <a:cs typeface="Arial" charset="0"/>
                        </a:rPr>
                        <a:t>3. Select the appropriate resource(s) and conduct a search</a:t>
                      </a:r>
                      <a:endParaRPr kumimoji="0" lang="en-US" sz="3200" b="1" i="0" u="none" strike="noStrike" cap="none" normalizeH="0" baseline="0" dirty="0" smtClean="0">
                        <a:ln>
                          <a:noFill/>
                        </a:ln>
                        <a:solidFill>
                          <a:schemeClr val="tx2"/>
                        </a:solidFill>
                        <a:effectLst/>
                        <a:latin typeface="Times New Roman" pitchFamily="18" charset="0"/>
                        <a:ea typeface="Times New Roman" pitchFamily="18" charset="0"/>
                        <a:cs typeface="Arial" charset="0"/>
                      </a:endParaRPr>
                    </a:p>
                  </a:txBody>
                  <a:tcPr marT="45716" marB="45716" horzOverflow="overflow">
                    <a:lnL>
                      <a:noFill/>
                    </a:lnL>
                    <a:lnR cap="flat">
                      <a:noFill/>
                    </a:lnR>
                    <a:lnT>
                      <a:noFill/>
                    </a:lnT>
                    <a:lnB>
                      <a:noFill/>
                    </a:lnB>
                    <a:lnTlToBr>
                      <a:noFill/>
                    </a:lnTlToBr>
                    <a:lnBlToTr>
                      <a:noFill/>
                    </a:lnBlToTr>
                    <a:solidFill>
                      <a:schemeClr val="accent1">
                        <a:lumMod val="20000"/>
                        <a:lumOff val="80000"/>
                      </a:schemeClr>
                    </a:solidFill>
                  </a:tcPr>
                </a:tc>
              </a:tr>
              <a:tr h="799566">
                <a:tc>
                  <a:txBody>
                    <a:bodyPr/>
                    <a:lstStyle/>
                    <a:p>
                      <a:pPr marL="469900" marR="0" lvl="0" indent="-469900" algn="l" defTabSz="914400" rtl="0" eaLnBrk="1" fontAlgn="base" latinLnBrk="0" hangingPunct="1">
                        <a:lnSpc>
                          <a:spcPct val="100000"/>
                        </a:lnSpc>
                        <a:spcBef>
                          <a:spcPct val="0"/>
                        </a:spcBef>
                        <a:spcAft>
                          <a:spcPct val="0"/>
                        </a:spcAft>
                        <a:buClrTx/>
                        <a:buSzPct val="70000"/>
                        <a:buFont typeface="Wingdings" pitchFamily="2" charset="2"/>
                        <a:buNone/>
                        <a:tabLst/>
                      </a:pPr>
                      <a:r>
                        <a:rPr kumimoji="0" lang="en-US" sz="2200" b="0" i="0" u="none" strike="noStrike" cap="none" normalizeH="0" baseline="0" smtClean="0">
                          <a:ln>
                            <a:noFill/>
                          </a:ln>
                          <a:solidFill>
                            <a:schemeClr val="tx2"/>
                          </a:solidFill>
                          <a:effectLst/>
                          <a:latin typeface="Times New Roman" pitchFamily="18" charset="0"/>
                          <a:ea typeface="Times New Roman" pitchFamily="18" charset="0"/>
                          <a:cs typeface="Arial" charset="0"/>
                        </a:rPr>
                        <a:t>The evaluation</a:t>
                      </a:r>
                      <a:endParaRPr kumimoji="0" lang="en-US" sz="3300" b="0" i="0" u="none" strike="noStrike" cap="none" normalizeH="0" baseline="0" smtClean="0">
                        <a:ln>
                          <a:noFill/>
                        </a:ln>
                        <a:solidFill>
                          <a:schemeClr val="tx2"/>
                        </a:solidFill>
                        <a:effectLst/>
                        <a:latin typeface="Times New Roman" pitchFamily="18" charset="0"/>
                        <a:ea typeface="Times New Roman" pitchFamily="18" charset="0"/>
                        <a:cs typeface="Arial" charset="0"/>
                      </a:endParaRPr>
                    </a:p>
                  </a:txBody>
                  <a:tcPr marT="45716" marB="45716" horzOverflow="overflow">
                    <a:lnL cap="flat">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Pct val="70000"/>
                        <a:buFont typeface="Wingdings" pitchFamily="2" charset="2"/>
                        <a:buNone/>
                        <a:tabLst/>
                      </a:pPr>
                      <a:r>
                        <a:rPr kumimoji="0" lang="en-US" sz="2000" b="0" i="0" u="none" strike="noStrike" cap="none" normalizeH="0" baseline="0" dirty="0" smtClean="0">
                          <a:ln>
                            <a:noFill/>
                          </a:ln>
                          <a:solidFill>
                            <a:schemeClr val="tx2"/>
                          </a:solidFill>
                          <a:effectLst/>
                          <a:latin typeface="Times New Roman" pitchFamily="18" charset="0"/>
                          <a:ea typeface="Times New Roman" pitchFamily="18" charset="0"/>
                          <a:cs typeface="Arial" charset="0"/>
                        </a:rPr>
                        <a:t>4. Appraise that evidence for its validity (closeness to the truth) and applicability (usefulness in clinical practice)</a:t>
                      </a:r>
                      <a:endParaRPr kumimoji="0" lang="en-US" sz="3200" b="0" i="0" u="none" strike="noStrike" cap="none" normalizeH="0" baseline="0" dirty="0" smtClean="0">
                        <a:ln>
                          <a:noFill/>
                        </a:ln>
                        <a:solidFill>
                          <a:schemeClr val="tx2"/>
                        </a:solidFill>
                        <a:effectLst/>
                        <a:latin typeface="Times New Roman" pitchFamily="18" charset="0"/>
                        <a:ea typeface="Times New Roman" pitchFamily="18" charset="0"/>
                        <a:cs typeface="Arial" charset="0"/>
                      </a:endParaRPr>
                    </a:p>
                  </a:txBody>
                  <a:tcPr marT="45716" marB="45716" horzOverflow="overflow">
                    <a:lnL>
                      <a:noFill/>
                    </a:lnL>
                    <a:lnR cap="flat">
                      <a:noFill/>
                    </a:lnR>
                    <a:lnT>
                      <a:noFill/>
                    </a:lnT>
                    <a:lnB>
                      <a:noFill/>
                    </a:lnB>
                    <a:lnTlToBr>
                      <a:noFill/>
                    </a:lnTlToBr>
                    <a:lnBlToTr>
                      <a:noFill/>
                    </a:lnBlToTr>
                    <a:solidFill>
                      <a:schemeClr val="bg1"/>
                    </a:solidFill>
                  </a:tcPr>
                </a:tc>
              </a:tr>
              <a:tr h="805127">
                <a:tc>
                  <a:txBody>
                    <a:bodyPr/>
                    <a:lstStyle/>
                    <a:p>
                      <a:pPr marL="469900" marR="0" lvl="0" indent="-469900" algn="l" defTabSz="914400" rtl="0" eaLnBrk="1" fontAlgn="base" latinLnBrk="0" hangingPunct="1">
                        <a:lnSpc>
                          <a:spcPct val="100000"/>
                        </a:lnSpc>
                        <a:spcBef>
                          <a:spcPct val="0"/>
                        </a:spcBef>
                        <a:spcAft>
                          <a:spcPct val="0"/>
                        </a:spcAft>
                        <a:buClrTx/>
                        <a:buSzPct val="70000"/>
                        <a:buFont typeface="Wingdings" pitchFamily="2" charset="2"/>
                        <a:buNone/>
                        <a:tabLst/>
                      </a:pPr>
                      <a:r>
                        <a:rPr kumimoji="0" lang="en-US" sz="2200" b="0" i="0" u="none" strike="noStrike" cap="none" normalizeH="0" baseline="0" dirty="0" smtClean="0">
                          <a:ln>
                            <a:noFill/>
                          </a:ln>
                          <a:solidFill>
                            <a:schemeClr val="tx2"/>
                          </a:solidFill>
                          <a:effectLst/>
                          <a:latin typeface="Times New Roman" pitchFamily="18" charset="0"/>
                          <a:ea typeface="Times New Roman" pitchFamily="18" charset="0"/>
                          <a:cs typeface="Arial" charset="0"/>
                        </a:rPr>
                        <a:t>The patient</a:t>
                      </a:r>
                      <a:endParaRPr kumimoji="0" lang="en-US" sz="3300" b="0" i="0" u="none" strike="noStrike" cap="none" normalizeH="0" baseline="0" dirty="0" smtClean="0">
                        <a:ln>
                          <a:noFill/>
                        </a:ln>
                        <a:solidFill>
                          <a:schemeClr val="tx2"/>
                        </a:solidFill>
                        <a:effectLst/>
                        <a:latin typeface="Times New Roman" pitchFamily="18" charset="0"/>
                        <a:ea typeface="Times New Roman" pitchFamily="18" charset="0"/>
                        <a:cs typeface="Arial" charset="0"/>
                      </a:endParaRPr>
                    </a:p>
                  </a:txBody>
                  <a:tcPr marT="45716" marB="45716" horzOverflow="overflow">
                    <a:lnL cap="flat">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Pct val="70000"/>
                        <a:buFont typeface="Wingdings" pitchFamily="2" charset="2"/>
                        <a:buNone/>
                        <a:tabLst/>
                      </a:pPr>
                      <a:r>
                        <a:rPr kumimoji="0" lang="en-US" sz="2000" b="0" i="0" u="none" strike="noStrike" cap="none" normalizeH="0" baseline="0" dirty="0" smtClean="0">
                          <a:ln>
                            <a:noFill/>
                          </a:ln>
                          <a:solidFill>
                            <a:schemeClr val="tx2"/>
                          </a:solidFill>
                          <a:effectLst/>
                          <a:latin typeface="Times New Roman" pitchFamily="18" charset="0"/>
                          <a:ea typeface="Times New Roman" pitchFamily="18" charset="0"/>
                          <a:cs typeface="Arial" charset="0"/>
                        </a:rPr>
                        <a:t>5. Return to the patient -- integrate that evidence with clinical expertise, patient preferences and apply it to practice</a:t>
                      </a:r>
                      <a:endParaRPr kumimoji="0" lang="en-US" sz="3200" b="0" i="0" u="none" strike="noStrike" cap="none" normalizeH="0" baseline="0" dirty="0" smtClean="0">
                        <a:ln>
                          <a:noFill/>
                        </a:ln>
                        <a:solidFill>
                          <a:schemeClr val="tx2"/>
                        </a:solidFill>
                        <a:effectLst/>
                        <a:latin typeface="Times New Roman" pitchFamily="18" charset="0"/>
                        <a:ea typeface="Times New Roman" pitchFamily="18" charset="0"/>
                        <a:cs typeface="Arial" charset="0"/>
                      </a:endParaRPr>
                    </a:p>
                  </a:txBody>
                  <a:tcPr marT="45716" marB="45716" horzOverflow="overflow">
                    <a:lnL>
                      <a:noFill/>
                    </a:lnL>
                    <a:lnR cap="flat">
                      <a:noFill/>
                    </a:lnR>
                    <a:lnT>
                      <a:noFill/>
                    </a:lnT>
                    <a:lnB>
                      <a:noFill/>
                    </a:lnB>
                    <a:lnTlToBr>
                      <a:noFill/>
                    </a:lnTlToBr>
                    <a:lnBlToTr>
                      <a:noFill/>
                    </a:lnBlToTr>
                    <a:solidFill>
                      <a:schemeClr val="bg1"/>
                    </a:solidFill>
                  </a:tcPr>
                </a:tc>
              </a:tr>
              <a:tr h="485130">
                <a:tc>
                  <a:txBody>
                    <a:bodyPr/>
                    <a:lstStyle/>
                    <a:p>
                      <a:pPr marL="469900" marR="0" lvl="0" indent="-469900" algn="l" defTabSz="914400" rtl="0" eaLnBrk="1" fontAlgn="base" latinLnBrk="0" hangingPunct="1">
                        <a:lnSpc>
                          <a:spcPct val="100000"/>
                        </a:lnSpc>
                        <a:spcBef>
                          <a:spcPct val="0"/>
                        </a:spcBef>
                        <a:spcAft>
                          <a:spcPct val="0"/>
                        </a:spcAft>
                        <a:buClrTx/>
                        <a:buSzPct val="70000"/>
                        <a:buFont typeface="Wingdings" pitchFamily="2" charset="2"/>
                        <a:buNone/>
                        <a:tabLst/>
                      </a:pPr>
                      <a:r>
                        <a:rPr kumimoji="0" lang="en-US" sz="2200" b="0" i="0" u="none" strike="noStrike" cap="none" normalizeH="0" baseline="0" dirty="0" smtClean="0">
                          <a:ln>
                            <a:noFill/>
                          </a:ln>
                          <a:solidFill>
                            <a:schemeClr val="tx2"/>
                          </a:solidFill>
                          <a:effectLst/>
                          <a:latin typeface="Times New Roman" pitchFamily="18" charset="0"/>
                          <a:ea typeface="Times New Roman" pitchFamily="18" charset="0"/>
                          <a:cs typeface="Arial" charset="0"/>
                        </a:rPr>
                        <a:t>Self-evaluation</a:t>
                      </a:r>
                      <a:endParaRPr kumimoji="0" lang="en-US" sz="3300" b="0" i="0" u="none" strike="noStrike" cap="none" normalizeH="0" baseline="0" dirty="0" smtClean="0">
                        <a:ln>
                          <a:noFill/>
                        </a:ln>
                        <a:solidFill>
                          <a:schemeClr val="tx2"/>
                        </a:solidFill>
                        <a:effectLst/>
                        <a:latin typeface="Times New Roman" pitchFamily="18" charset="0"/>
                        <a:ea typeface="Times New Roman" pitchFamily="18" charset="0"/>
                        <a:cs typeface="Arial" charset="0"/>
                      </a:endParaRPr>
                    </a:p>
                  </a:txBody>
                  <a:tcPr marT="45716" marB="45716" horzOverflow="overflow">
                    <a:lnL cap="flat">
                      <a:noFill/>
                    </a:lnL>
                    <a:lnR>
                      <a:noFill/>
                    </a:lnR>
                    <a:lnT>
                      <a:noFill/>
                    </a:lnT>
                    <a:lnB cap="flat">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Pct val="70000"/>
                        <a:buFont typeface="Wingdings" pitchFamily="2" charset="2"/>
                        <a:buNone/>
                        <a:tabLst/>
                      </a:pPr>
                      <a:r>
                        <a:rPr kumimoji="0" lang="en-US" sz="2000" b="0" i="0" u="none" strike="noStrike" cap="none" normalizeH="0" baseline="0" dirty="0" smtClean="0">
                          <a:ln>
                            <a:noFill/>
                          </a:ln>
                          <a:solidFill>
                            <a:schemeClr val="tx2"/>
                          </a:solidFill>
                          <a:effectLst/>
                          <a:latin typeface="Times New Roman" pitchFamily="18" charset="0"/>
                          <a:ea typeface="Times New Roman" pitchFamily="18" charset="0"/>
                          <a:cs typeface="Arial" charset="0"/>
                        </a:rPr>
                        <a:t>6. Evaluate your performance with patient &amp; process</a:t>
                      </a:r>
                      <a:endParaRPr kumimoji="0" lang="en-US" sz="3200" b="0" i="0" u="none" strike="noStrike" cap="none" normalizeH="0" baseline="0" dirty="0" smtClean="0">
                        <a:ln>
                          <a:noFill/>
                        </a:ln>
                        <a:solidFill>
                          <a:schemeClr val="tx2"/>
                        </a:solidFill>
                        <a:effectLst/>
                        <a:latin typeface="Times New Roman" pitchFamily="18" charset="0"/>
                        <a:ea typeface="Times New Roman" pitchFamily="18" charset="0"/>
                        <a:cs typeface="Arial" charset="0"/>
                      </a:endParaRPr>
                    </a:p>
                  </a:txBody>
                  <a:tcPr marT="45716" marB="45716" horzOverflow="overflow">
                    <a:lnL>
                      <a:noFill/>
                    </a:lnL>
                    <a:lnR cap="flat">
                      <a:noFill/>
                    </a:lnR>
                    <a:lnT>
                      <a:noFill/>
                    </a:lnT>
                    <a:lnB cap="flat">
                      <a:noFill/>
                    </a:lnB>
                    <a:lnTlToBr>
                      <a:noFill/>
                    </a:lnTlToBr>
                    <a:lnBlToTr>
                      <a:noFill/>
                    </a:lnBlToTr>
                    <a:solidFill>
                      <a:schemeClr val="bg1"/>
                    </a:solidFill>
                  </a:tcPr>
                </a:tc>
              </a:tr>
            </a:tbl>
          </a:graphicData>
        </a:graphic>
      </p:graphicFrame>
      <p:sp>
        <p:nvSpPr>
          <p:cNvPr id="2" name="Date Placeholder 1"/>
          <p:cNvSpPr>
            <a:spLocks noGrp="1"/>
          </p:cNvSpPr>
          <p:nvPr>
            <p:ph type="dt" sz="half" idx="10"/>
          </p:nvPr>
        </p:nvSpPr>
        <p:spPr/>
        <p:txBody>
          <a:bodyPr/>
          <a:lstStyle/>
          <a:p>
            <a:pPr>
              <a:defRPr/>
            </a:pPr>
            <a:r>
              <a:rPr lang="en-US" smtClean="0"/>
              <a:t>2015-2016</a:t>
            </a:r>
            <a:endParaRPr lang="en-US"/>
          </a:p>
        </p:txBody>
      </p:sp>
    </p:spTree>
    <p:extLst>
      <p:ext uri="{BB962C8B-B14F-4D97-AF65-F5344CB8AC3E}">
        <p14:creationId xmlns:p14="http://schemas.microsoft.com/office/powerpoint/2010/main" val="3626799703"/>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eaLnBrk="1" hangingPunct="1"/>
            <a:r>
              <a:rPr lang="en-US" dirty="0"/>
              <a:t>The </a:t>
            </a:r>
            <a:r>
              <a:rPr lang="en-US" dirty="0" smtClean="0"/>
              <a:t>Question</a:t>
            </a:r>
            <a:endParaRPr lang="en-US" dirty="0"/>
          </a:p>
        </p:txBody>
      </p:sp>
      <p:sp>
        <p:nvSpPr>
          <p:cNvPr id="6" name="Subtitle 5"/>
          <p:cNvSpPr>
            <a:spLocks noGrp="1"/>
          </p:cNvSpPr>
          <p:nvPr>
            <p:ph type="subTitle" idx="1"/>
          </p:nvPr>
        </p:nvSpPr>
        <p:spPr/>
        <p:txBody>
          <a:bodyPr/>
          <a:lstStyle/>
          <a:p>
            <a:r>
              <a:rPr lang="en-US" dirty="0" smtClean="0"/>
              <a:t>2. Construct </a:t>
            </a:r>
            <a:r>
              <a:rPr lang="en-US" dirty="0"/>
              <a:t>a well built clinical question derived from </a:t>
            </a:r>
            <a:r>
              <a:rPr lang="en-US" dirty="0" smtClean="0"/>
              <a:t>a </a:t>
            </a:r>
            <a:r>
              <a:rPr lang="en-US" dirty="0"/>
              <a:t>case </a:t>
            </a:r>
            <a:br>
              <a:rPr lang="en-US" dirty="0"/>
            </a:br>
            <a:endParaRPr lang="en-US" dirty="0"/>
          </a:p>
        </p:txBody>
      </p:sp>
      <p:sp>
        <p:nvSpPr>
          <p:cNvPr id="3" name="Date Placeholder 2"/>
          <p:cNvSpPr>
            <a:spLocks noGrp="1"/>
          </p:cNvSpPr>
          <p:nvPr>
            <p:ph type="dt" sz="half" idx="10"/>
          </p:nvPr>
        </p:nvSpPr>
        <p:spPr/>
        <p:txBody>
          <a:bodyPr/>
          <a:lstStyle/>
          <a:p>
            <a:pPr>
              <a:defRPr/>
            </a:pPr>
            <a:r>
              <a:rPr lang="en-US" smtClean="0"/>
              <a:t>2015-2016</a:t>
            </a:r>
            <a:endParaRPr lang="en-US"/>
          </a:p>
        </p:txBody>
      </p:sp>
      <p:sp>
        <p:nvSpPr>
          <p:cNvPr id="4" name="Slide Number Placeholder 3"/>
          <p:cNvSpPr>
            <a:spLocks noGrp="1"/>
          </p:cNvSpPr>
          <p:nvPr>
            <p:ph type="sldNum" sz="quarter" idx="12"/>
          </p:nvPr>
        </p:nvSpPr>
        <p:spPr/>
        <p:txBody>
          <a:bodyPr/>
          <a:lstStyle/>
          <a:p>
            <a:pPr>
              <a:defRPr/>
            </a:pPr>
            <a:fld id="{8D836098-60C8-45B4-B86A-287114BF643E}" type="slidenum">
              <a:rPr lang="en-US" smtClean="0"/>
              <a:pPr>
                <a:defRPr/>
              </a:pPr>
              <a:t>4</a:t>
            </a:fld>
            <a:endParaRPr lang="en-US"/>
          </a:p>
        </p:txBody>
      </p:sp>
    </p:spTree>
    <p:extLst>
      <p:ext uri="{BB962C8B-B14F-4D97-AF65-F5344CB8AC3E}">
        <p14:creationId xmlns:p14="http://schemas.microsoft.com/office/powerpoint/2010/main" val="3616733269"/>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6489" y="765109"/>
            <a:ext cx="8229600" cy="929951"/>
          </a:xfrm>
        </p:spPr>
        <p:txBody>
          <a:bodyPr/>
          <a:lstStyle/>
          <a:p>
            <a:pPr eaLnBrk="1" hangingPunct="1"/>
            <a:r>
              <a:rPr lang="en-US" altLang="en-US" sz="4000" dirty="0" smtClean="0">
                <a:ea typeface="ＭＳ Ｐゴシック" panose="020B0600070205080204" pitchFamily="34" charset="-128"/>
              </a:rPr>
              <a:t>Background and Foreground Questions</a:t>
            </a:r>
          </a:p>
        </p:txBody>
      </p:sp>
      <p:sp>
        <p:nvSpPr>
          <p:cNvPr id="35843" name="Rectangle 3"/>
          <p:cNvSpPr>
            <a:spLocks noGrp="1" noChangeArrowheads="1"/>
          </p:cNvSpPr>
          <p:nvPr>
            <p:ph type="body" idx="1"/>
          </p:nvPr>
        </p:nvSpPr>
        <p:spPr>
          <a:xfrm>
            <a:off x="318052" y="2026525"/>
            <a:ext cx="8527774" cy="4302125"/>
          </a:xfrm>
        </p:spPr>
        <p:txBody>
          <a:bodyPr/>
          <a:lstStyle/>
          <a:p>
            <a:pPr eaLnBrk="1" hangingPunct="1">
              <a:lnSpc>
                <a:spcPct val="90000"/>
              </a:lnSpc>
            </a:pPr>
            <a:r>
              <a:rPr lang="en-US" altLang="en-US" sz="2800" dirty="0" smtClean="0">
                <a:ea typeface="ＭＳ Ｐゴシック" panose="020B0600070205080204" pitchFamily="34" charset="-128"/>
              </a:rPr>
              <a:t>What do I know about this condition?</a:t>
            </a:r>
          </a:p>
          <a:p>
            <a:pPr lvl="1" eaLnBrk="1" hangingPunct="1">
              <a:lnSpc>
                <a:spcPct val="90000"/>
              </a:lnSpc>
            </a:pPr>
            <a:r>
              <a:rPr lang="en-US" altLang="en-US" sz="2400" dirty="0" smtClean="0">
                <a:ea typeface="ＭＳ Ｐゴシック" panose="020B0600070205080204" pitchFamily="34" charset="-128"/>
              </a:rPr>
              <a:t>How common is it?</a:t>
            </a:r>
          </a:p>
          <a:p>
            <a:pPr lvl="1" eaLnBrk="1" hangingPunct="1">
              <a:lnSpc>
                <a:spcPct val="90000"/>
              </a:lnSpc>
            </a:pPr>
            <a:r>
              <a:rPr lang="en-US" altLang="en-US" sz="2400" dirty="0" smtClean="0">
                <a:ea typeface="ＭＳ Ｐゴシック" panose="020B0600070205080204" pitchFamily="34" charset="-128"/>
              </a:rPr>
              <a:t>Is it usually aggressive and rapidly fatal?</a:t>
            </a:r>
          </a:p>
          <a:p>
            <a:pPr lvl="1" eaLnBrk="1" hangingPunct="1">
              <a:lnSpc>
                <a:spcPct val="90000"/>
              </a:lnSpc>
            </a:pPr>
            <a:r>
              <a:rPr lang="en-US" altLang="en-US" sz="2400" dirty="0" smtClean="0">
                <a:ea typeface="ＭＳ Ｐゴシック" panose="020B0600070205080204" pitchFamily="34" charset="-128"/>
              </a:rPr>
              <a:t>How can it be treated – surgery, chemotherapy, radiation?</a:t>
            </a:r>
          </a:p>
          <a:p>
            <a:pPr lvl="1" eaLnBrk="1" hangingPunct="1">
              <a:lnSpc>
                <a:spcPct val="90000"/>
              </a:lnSpc>
            </a:pPr>
            <a:r>
              <a:rPr lang="en-US" altLang="en-US" sz="2400" dirty="0" smtClean="0">
                <a:ea typeface="ＭＳ Ｐゴシック" panose="020B0600070205080204" pitchFamily="34" charset="-128"/>
              </a:rPr>
              <a:t>What about family history – what about his son</a:t>
            </a:r>
            <a:r>
              <a:rPr lang="ja-JP" altLang="en-US" sz="2400" dirty="0" smtClean="0">
                <a:ea typeface="ＭＳ Ｐゴシック" panose="020B0600070205080204" pitchFamily="34" charset="-128"/>
              </a:rPr>
              <a:t>’</a:t>
            </a:r>
            <a:r>
              <a:rPr lang="en-US" altLang="ja-JP" sz="2400" dirty="0" smtClean="0">
                <a:ea typeface="ＭＳ Ｐゴシック" panose="020B0600070205080204" pitchFamily="34" charset="-128"/>
              </a:rPr>
              <a:t>s risk?</a:t>
            </a:r>
          </a:p>
          <a:p>
            <a:pPr lvl="1" eaLnBrk="1" hangingPunct="1">
              <a:lnSpc>
                <a:spcPct val="90000"/>
              </a:lnSpc>
            </a:pPr>
            <a:r>
              <a:rPr lang="en-US" altLang="en-US" sz="2400" dirty="0" smtClean="0">
                <a:ea typeface="ＭＳ Ｐゴシック" panose="020B0600070205080204" pitchFamily="34" charset="-128"/>
              </a:rPr>
              <a:t>Etc.</a:t>
            </a:r>
          </a:p>
          <a:p>
            <a:pPr lvl="1" eaLnBrk="1" hangingPunct="1">
              <a:lnSpc>
                <a:spcPct val="90000"/>
              </a:lnSpc>
            </a:pPr>
            <a:r>
              <a:rPr lang="en-US" altLang="en-US" sz="2400" dirty="0" smtClean="0">
                <a:ea typeface="ＭＳ Ｐゴシック" panose="020B0600070205080204" pitchFamily="34" charset="-128"/>
              </a:rPr>
              <a:t>These are called </a:t>
            </a:r>
            <a:r>
              <a:rPr lang="ja-JP" altLang="en-US" b="1" dirty="0" smtClean="0">
                <a:ea typeface="ＭＳ Ｐゴシック" panose="020B0600070205080204" pitchFamily="34" charset="-128"/>
              </a:rPr>
              <a:t>“</a:t>
            </a:r>
            <a:r>
              <a:rPr lang="en-US" altLang="ja-JP" b="1" dirty="0" smtClean="0">
                <a:ea typeface="ＭＳ Ｐゴシック" panose="020B0600070205080204" pitchFamily="34" charset="-128"/>
              </a:rPr>
              <a:t>background</a:t>
            </a:r>
            <a:r>
              <a:rPr lang="ja-JP" altLang="en-US" b="1" dirty="0" smtClean="0">
                <a:ea typeface="ＭＳ Ｐゴシック" panose="020B0600070205080204" pitchFamily="34" charset="-128"/>
              </a:rPr>
              <a:t>”</a:t>
            </a:r>
            <a:r>
              <a:rPr lang="en-US" altLang="ja-JP" sz="2400" dirty="0" smtClean="0">
                <a:ea typeface="ＭＳ Ｐゴシック" panose="020B0600070205080204" pitchFamily="34" charset="-128"/>
              </a:rPr>
              <a:t> questions not suitable for PICO format</a:t>
            </a:r>
          </a:p>
          <a:p>
            <a:pPr eaLnBrk="1" hangingPunct="1">
              <a:lnSpc>
                <a:spcPct val="90000"/>
              </a:lnSpc>
            </a:pPr>
            <a:r>
              <a:rPr lang="en-US" altLang="en-US" sz="2800" dirty="0" smtClean="0">
                <a:ea typeface="ＭＳ Ｐゴシック" panose="020B0600070205080204" pitchFamily="34" charset="-128"/>
              </a:rPr>
              <a:t>Best source of information for “background” information?</a:t>
            </a:r>
          </a:p>
          <a:p>
            <a:pPr lvl="1" eaLnBrk="1" hangingPunct="1">
              <a:lnSpc>
                <a:spcPct val="90000"/>
              </a:lnSpc>
            </a:pPr>
            <a:r>
              <a:rPr lang="en-US" altLang="en-US" sz="2400" u="sng" dirty="0" smtClean="0">
                <a:ea typeface="ＭＳ Ｐゴシック" panose="020B0600070205080204" pitchFamily="34" charset="-128"/>
              </a:rPr>
              <a:t>Recent</a:t>
            </a:r>
            <a:r>
              <a:rPr lang="en-US" altLang="en-US" sz="2400" dirty="0" smtClean="0">
                <a:ea typeface="ＭＳ Ｐゴシック" panose="020B0600070205080204" pitchFamily="34" charset="-128"/>
              </a:rPr>
              <a:t> reputable textbook, med </a:t>
            </a:r>
            <a:r>
              <a:rPr lang="en-US" altLang="en-US" sz="2400" dirty="0" smtClean="0">
                <a:ea typeface="ＭＳ Ｐゴシック" panose="020B0600070205080204" pitchFamily="34" charset="-128"/>
              </a:rPr>
              <a:t>app, </a:t>
            </a:r>
            <a:r>
              <a:rPr lang="en-US" altLang="en-US" sz="2400" dirty="0" smtClean="0">
                <a:ea typeface="ＭＳ Ｐゴシック" panose="020B0600070205080204" pitchFamily="34" charset="-128"/>
              </a:rPr>
              <a:t>Google </a:t>
            </a:r>
            <a:r>
              <a:rPr lang="en-US" altLang="en-US" sz="2400" dirty="0" smtClean="0">
                <a:ea typeface="ＭＳ Ｐゴシック" panose="020B0600070205080204" pitchFamily="34" charset="-128"/>
              </a:rPr>
              <a:t>search</a:t>
            </a:r>
            <a:r>
              <a:rPr lang="en-US" altLang="ja-JP" sz="2000" dirty="0" smtClean="0">
                <a:ea typeface="ＭＳ Ｐゴシック" panose="020B0600070205080204" pitchFamily="34" charset="-128"/>
              </a:rPr>
              <a:t> </a:t>
            </a:r>
            <a:endParaRPr lang="en-US" altLang="ja-JP" sz="2000" dirty="0" smtClean="0">
              <a:ea typeface="ＭＳ Ｐゴシック" panose="020B0600070205080204" pitchFamily="34" charset="-128"/>
            </a:endParaRPr>
          </a:p>
        </p:txBody>
      </p:sp>
    </p:spTree>
    <p:extLst>
      <p:ext uri="{BB962C8B-B14F-4D97-AF65-F5344CB8AC3E}">
        <p14:creationId xmlns:p14="http://schemas.microsoft.com/office/powerpoint/2010/main" val="393088481"/>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1109870"/>
            <a:ext cx="8229600" cy="1143000"/>
          </a:xfrm>
        </p:spPr>
        <p:txBody>
          <a:bodyPr/>
          <a:lstStyle/>
          <a:p>
            <a:pPr eaLnBrk="1" hangingPunct="1"/>
            <a:r>
              <a:rPr lang="en-US" altLang="en-US" sz="4000" dirty="0" smtClean="0">
                <a:ea typeface="ＭＳ Ｐゴシック" panose="020B0600070205080204" pitchFamily="34" charset="-128"/>
              </a:rPr>
              <a:t>Foreground Questions </a:t>
            </a:r>
            <a:br>
              <a:rPr lang="en-US" altLang="en-US" sz="4000" dirty="0" smtClean="0">
                <a:ea typeface="ＭＳ Ｐゴシック" panose="020B0600070205080204" pitchFamily="34" charset="-128"/>
              </a:rPr>
            </a:br>
            <a:r>
              <a:rPr lang="en-US" altLang="en-US" sz="3200" dirty="0" smtClean="0">
                <a:ea typeface="ＭＳ Ｐゴシック" panose="020B0600070205080204" pitchFamily="34" charset="-128"/>
              </a:rPr>
              <a:t>- apply to that specific patient (or population)</a:t>
            </a:r>
          </a:p>
        </p:txBody>
      </p:sp>
      <p:sp>
        <p:nvSpPr>
          <p:cNvPr id="37891" name="Rectangle 3"/>
          <p:cNvSpPr>
            <a:spLocks noGrp="1" noChangeArrowheads="1"/>
          </p:cNvSpPr>
          <p:nvPr>
            <p:ph type="body" idx="1"/>
          </p:nvPr>
        </p:nvSpPr>
        <p:spPr>
          <a:xfrm>
            <a:off x="457200" y="2617304"/>
            <a:ext cx="8229600" cy="3803374"/>
          </a:xfrm>
        </p:spPr>
        <p:txBody>
          <a:bodyPr/>
          <a:lstStyle/>
          <a:p>
            <a:pPr eaLnBrk="1" hangingPunct="1"/>
            <a:r>
              <a:rPr lang="en-US" altLang="en-US" dirty="0" smtClean="0">
                <a:ea typeface="ＭＳ Ｐゴシック" panose="020B0600070205080204" pitchFamily="34" charset="-128"/>
              </a:rPr>
              <a:t>What are my choices to </a:t>
            </a:r>
            <a:r>
              <a:rPr lang="en-US" altLang="en-US" dirty="0">
                <a:ea typeface="ＭＳ Ｐゴシック" panose="020B0600070205080204" pitchFamily="34" charset="-128"/>
              </a:rPr>
              <a:t>best care for THIS patient? </a:t>
            </a:r>
            <a:endParaRPr lang="en-US" altLang="en-US"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What is the best way to diagnose and treat this </a:t>
            </a:r>
            <a:r>
              <a:rPr lang="en-US" altLang="en-US" b="1" dirty="0" smtClean="0">
                <a:ea typeface="ＭＳ Ｐゴシック" panose="020B0600070205080204" pitchFamily="34" charset="-128"/>
              </a:rPr>
              <a:t>patient</a:t>
            </a:r>
            <a:r>
              <a:rPr lang="en-US" altLang="en-US" dirty="0" smtClean="0">
                <a:ea typeface="ＭＳ Ｐゴシック" panose="020B0600070205080204" pitchFamily="34" charset="-128"/>
              </a:rPr>
              <a:t>?</a:t>
            </a:r>
          </a:p>
          <a:p>
            <a:pPr eaLnBrk="1" hangingPunct="1"/>
            <a:r>
              <a:rPr lang="en-US" altLang="en-US" dirty="0" smtClean="0">
                <a:ea typeface="ＭＳ Ｐゴシック" panose="020B0600070205080204" pitchFamily="34" charset="-128"/>
              </a:rPr>
              <a:t>What are the patient’s preferences and special considerations?</a:t>
            </a:r>
          </a:p>
          <a:p>
            <a:pPr eaLnBrk="1" hangingPunct="1"/>
            <a:r>
              <a:rPr lang="en-US" altLang="en-US" dirty="0" smtClean="0">
                <a:ea typeface="ＭＳ Ｐゴシック" panose="020B0600070205080204" pitchFamily="34" charset="-128"/>
              </a:rPr>
              <a:t>Use PICO format for Foreground questions</a:t>
            </a:r>
          </a:p>
          <a:p>
            <a:pPr marL="0" indent="0" eaLnBrk="1" hangingPunct="1">
              <a:buNone/>
            </a:pPr>
            <a:endParaRPr lang="en-US" altLang="en-US" dirty="0" smtClean="0">
              <a:ea typeface="ＭＳ Ｐゴシック" panose="020B0600070205080204" pitchFamily="34" charset="-128"/>
            </a:endParaRPr>
          </a:p>
          <a:p>
            <a:pPr eaLnBrk="1" hangingPunct="1"/>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42837951"/>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52BDAC3E-C6C1-486B-BE4B-77CAA558C1EA}" type="slidenum">
              <a:rPr lang="en-US" smtClean="0"/>
              <a:pPr/>
              <a:t>7</a:t>
            </a:fld>
            <a:endParaRPr lang="en-US" smtClean="0"/>
          </a:p>
        </p:txBody>
      </p:sp>
      <p:sp>
        <p:nvSpPr>
          <p:cNvPr id="15364" name="Rectangle 2"/>
          <p:cNvSpPr>
            <a:spLocks noGrp="1" noChangeArrowheads="1"/>
          </p:cNvSpPr>
          <p:nvPr>
            <p:ph type="title"/>
          </p:nvPr>
        </p:nvSpPr>
        <p:spPr/>
        <p:txBody>
          <a:bodyPr/>
          <a:lstStyle/>
          <a:p>
            <a:pPr eaLnBrk="1" hangingPunct="1"/>
            <a:r>
              <a:rPr lang="en-US" smtClean="0"/>
              <a:t>Constructing A Clinical Question</a:t>
            </a:r>
          </a:p>
        </p:txBody>
      </p:sp>
      <p:graphicFrame>
        <p:nvGraphicFramePr>
          <p:cNvPr id="48191" name="Group 63"/>
          <p:cNvGraphicFramePr>
            <a:graphicFrameLocks noGrp="1"/>
          </p:cNvGraphicFramePr>
          <p:nvPr>
            <p:ph idx="1"/>
          </p:nvPr>
        </p:nvGraphicFramePr>
        <p:xfrm>
          <a:off x="457200" y="1828800"/>
          <a:ext cx="8229600" cy="4173538"/>
        </p:xfrm>
        <a:graphic>
          <a:graphicData uri="http://schemas.openxmlformats.org/drawingml/2006/table">
            <a:tbl>
              <a:tblPr/>
              <a:tblGrid>
                <a:gridCol w="1978025"/>
                <a:gridCol w="1908175"/>
                <a:gridCol w="2338388"/>
                <a:gridCol w="2005012"/>
              </a:tblGrid>
              <a:tr h="883987">
                <a:tc>
                  <a:txBody>
                    <a:body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3200" b="1" i="0" u="none" strike="noStrike" cap="none" normalizeH="0" baseline="0" smtClean="0">
                          <a:ln>
                            <a:noFill/>
                          </a:ln>
                          <a:solidFill>
                            <a:schemeClr val="tx1"/>
                          </a:solidFill>
                          <a:effectLst/>
                          <a:latin typeface="Times New Roman" pitchFamily="18" charset="0"/>
                        </a:rPr>
                        <a:t>P</a:t>
                      </a:r>
                      <a:r>
                        <a:rPr kumimoji="0" lang="en-US" sz="2000" b="1" i="0" u="none" strike="noStrike" cap="none" normalizeH="0" baseline="0" smtClean="0">
                          <a:ln>
                            <a:noFill/>
                          </a:ln>
                          <a:solidFill>
                            <a:schemeClr val="tx1"/>
                          </a:solidFill>
                          <a:effectLst/>
                          <a:latin typeface="Times New Roman" pitchFamily="18" charset="0"/>
                        </a:rPr>
                        <a:t> </a:t>
                      </a:r>
                      <a:br>
                        <a:rPr kumimoji="0" lang="en-US" sz="2000" b="1" i="0" u="none" strike="noStrike" cap="none" normalizeH="0" baseline="0" smtClean="0">
                          <a:ln>
                            <a:noFill/>
                          </a:ln>
                          <a:solidFill>
                            <a:schemeClr val="tx1"/>
                          </a:solidFill>
                          <a:effectLst/>
                          <a:latin typeface="Times New Roman" pitchFamily="18" charset="0"/>
                        </a:rPr>
                      </a:br>
                      <a:r>
                        <a:rPr kumimoji="0" lang="en-US" sz="2000" b="1" i="0" u="none" strike="noStrike" cap="none" normalizeH="0" baseline="0" smtClean="0">
                          <a:ln>
                            <a:noFill/>
                          </a:ln>
                          <a:solidFill>
                            <a:schemeClr val="tx1"/>
                          </a:solidFill>
                          <a:effectLst/>
                          <a:latin typeface="Times New Roman" pitchFamily="18" charset="0"/>
                        </a:rPr>
                        <a:t>patient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I </a:t>
                      </a:r>
                      <a:br>
                        <a:rPr kumimoji="0" lang="en-US" sz="2800" b="1" i="0" u="none" strike="noStrike" cap="none" normalizeH="0" baseline="0" smtClean="0">
                          <a:ln>
                            <a:noFill/>
                          </a:ln>
                          <a:solidFill>
                            <a:schemeClr val="tx1"/>
                          </a:solidFill>
                          <a:effectLst/>
                          <a:latin typeface="Times New Roman" pitchFamily="18" charset="0"/>
                        </a:rPr>
                      </a:br>
                      <a:r>
                        <a:rPr kumimoji="0" lang="en-US" sz="2000" b="1" i="0" u="none" strike="noStrike" cap="none" normalizeH="0" baseline="0" smtClean="0">
                          <a:ln>
                            <a:noFill/>
                          </a:ln>
                          <a:solidFill>
                            <a:schemeClr val="tx1"/>
                          </a:solidFill>
                          <a:effectLst/>
                          <a:latin typeface="Times New Roman" pitchFamily="18" charset="0"/>
                        </a:rPr>
                        <a:t>intervention</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C </a:t>
                      </a:r>
                      <a:br>
                        <a:rPr kumimoji="0" lang="en-US" sz="2800" b="1" i="0" u="none" strike="noStrike" cap="none" normalizeH="0" baseline="0" smtClean="0">
                          <a:ln>
                            <a:noFill/>
                          </a:ln>
                          <a:solidFill>
                            <a:schemeClr val="tx1"/>
                          </a:solidFill>
                          <a:effectLst/>
                          <a:latin typeface="Times New Roman" pitchFamily="18" charset="0"/>
                        </a:rPr>
                      </a:br>
                      <a:r>
                        <a:rPr kumimoji="0" lang="en-US" sz="2000" b="1" i="0" u="none" strike="noStrike" cap="none" normalizeH="0" baseline="0" smtClean="0">
                          <a:ln>
                            <a:noFill/>
                          </a:ln>
                          <a:solidFill>
                            <a:schemeClr val="tx1"/>
                          </a:solidFill>
                          <a:effectLst/>
                          <a:latin typeface="Times New Roman" pitchFamily="18" charset="0"/>
                        </a:rPr>
                        <a:t>comparison </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O </a:t>
                      </a:r>
                      <a:r>
                        <a:rPr kumimoji="0" lang="en-US" sz="2000" b="1" i="0" u="none" strike="noStrike" cap="none" normalizeH="0" baseline="0" smtClean="0">
                          <a:ln>
                            <a:noFill/>
                          </a:ln>
                          <a:solidFill>
                            <a:schemeClr val="tx1"/>
                          </a:solidFill>
                          <a:effectLst/>
                          <a:latin typeface="Times New Roman" pitchFamily="18" charset="0"/>
                        </a:rPr>
                        <a:t/>
                      </a:r>
                      <a:br>
                        <a:rPr kumimoji="0" lang="en-US" sz="2000" b="1" i="0" u="none" strike="noStrike" cap="none" normalizeH="0" baseline="0" smtClean="0">
                          <a:ln>
                            <a:noFill/>
                          </a:ln>
                          <a:solidFill>
                            <a:schemeClr val="tx1"/>
                          </a:solidFill>
                          <a:effectLst/>
                          <a:latin typeface="Times New Roman" pitchFamily="18" charset="0"/>
                        </a:rPr>
                      </a:br>
                      <a:r>
                        <a:rPr kumimoji="0" lang="en-US" sz="2000" b="1" i="0" u="none" strike="noStrike" cap="none" normalizeH="0" baseline="0" smtClean="0">
                          <a:ln>
                            <a:noFill/>
                          </a:ln>
                          <a:solidFill>
                            <a:schemeClr val="tx1"/>
                          </a:solidFill>
                          <a:effectLst/>
                          <a:latin typeface="Times New Roman" pitchFamily="18" charset="0"/>
                        </a:rPr>
                        <a:t>outcome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7171">
                <a:tc>
                  <a:txBody>
                    <a:body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Who?</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What?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Alternative</a:t>
                      </a:r>
                    </a:p>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Intervention?</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Outcomes</a:t>
                      </a:r>
                      <a:br>
                        <a:rPr kumimoji="0" lang="en-US" sz="2000" b="0" i="0" u="none" strike="noStrike" cap="none" normalizeH="0" baseline="0" smtClean="0">
                          <a:ln>
                            <a:noFill/>
                          </a:ln>
                          <a:solidFill>
                            <a:schemeClr val="tx1"/>
                          </a:solidFill>
                          <a:effectLst/>
                          <a:latin typeface="Times New Roman" pitchFamily="18" charset="0"/>
                        </a:rPr>
                      </a:br>
                      <a:r>
                        <a:rPr kumimoji="0" lang="en-US" sz="2000" b="0" i="0" u="none" strike="noStrike" cap="none" normalizeH="0" baseline="0" smtClean="0">
                          <a:ln>
                            <a:noFill/>
                          </a:ln>
                          <a:solidFill>
                            <a:schemeClr val="tx1"/>
                          </a:solidFill>
                          <a:effectLst/>
                          <a:latin typeface="Times New Roman" pitchFamily="18" charset="0"/>
                        </a:rPr>
                        <a:t> </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2380">
                <a:tc>
                  <a:txBody>
                    <a:bodyPr/>
                    <a:lstStyle/>
                    <a:p>
                      <a:pPr marL="0" marR="0" lvl="0" indent="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“How would I describe a group of patients similar to this particular patient?”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 ”Which treatment, test  or other intervention?”</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“Compared to what other treatment, test, or perhaps compared to doing nothing”</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What is the patient oriented outcome – better prognosis? Higher rate of cure? Etc.?”</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2015-2016</a:t>
            </a:r>
            <a:endParaRPr lang="en-US"/>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ADE5B10F-3533-457C-B3D5-4326C8D17CAA}" type="slidenum">
              <a:rPr lang="en-US" smtClean="0"/>
              <a:pPr/>
              <a:t>8</a:t>
            </a:fld>
            <a:endParaRPr lang="en-US" smtClean="0"/>
          </a:p>
        </p:txBody>
      </p:sp>
      <p:sp>
        <p:nvSpPr>
          <p:cNvPr id="16388" name="Rectangle 2"/>
          <p:cNvSpPr>
            <a:spLocks noGrp="1" noChangeArrowheads="1"/>
          </p:cNvSpPr>
          <p:nvPr>
            <p:ph type="title"/>
          </p:nvPr>
        </p:nvSpPr>
        <p:spPr/>
        <p:txBody>
          <a:bodyPr/>
          <a:lstStyle/>
          <a:p>
            <a:pPr eaLnBrk="1" hangingPunct="1"/>
            <a:r>
              <a:rPr lang="en-US" smtClean="0"/>
              <a:t>Examples</a:t>
            </a:r>
          </a:p>
        </p:txBody>
      </p:sp>
      <p:graphicFrame>
        <p:nvGraphicFramePr>
          <p:cNvPr id="50295" name="Group 119"/>
          <p:cNvGraphicFramePr>
            <a:graphicFrameLocks noGrp="1"/>
          </p:cNvGraphicFramePr>
          <p:nvPr>
            <p:ph idx="1"/>
          </p:nvPr>
        </p:nvGraphicFramePr>
        <p:xfrm>
          <a:off x="220663" y="1703388"/>
          <a:ext cx="8577262" cy="4625983"/>
        </p:xfrm>
        <a:graphic>
          <a:graphicData uri="http://schemas.openxmlformats.org/drawingml/2006/table">
            <a:tbl>
              <a:tblPr/>
              <a:tblGrid>
                <a:gridCol w="2387600"/>
                <a:gridCol w="1635125"/>
                <a:gridCol w="2254250"/>
                <a:gridCol w="2300287"/>
              </a:tblGrid>
              <a:tr h="714296">
                <a:tc>
                  <a:txBody>
                    <a:bodyPr/>
                    <a:lstStyle/>
                    <a:p>
                      <a:pPr marL="469900" marR="0" lvl="0" indent="-469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3200" b="1" i="0" u="none" strike="noStrike" cap="none" normalizeH="0" baseline="0" smtClean="0">
                          <a:ln>
                            <a:noFill/>
                          </a:ln>
                          <a:solidFill>
                            <a:schemeClr val="tx1"/>
                          </a:solidFill>
                          <a:effectLst/>
                          <a:latin typeface="Times New Roman" pitchFamily="18" charset="0"/>
                        </a:rPr>
                        <a:t>P</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3200" b="1" i="0" u="none" strike="noStrike" cap="none" normalizeH="0" baseline="0" smtClean="0">
                          <a:ln>
                            <a:noFill/>
                          </a:ln>
                          <a:solidFill>
                            <a:schemeClr val="tx1"/>
                          </a:solidFill>
                          <a:effectLst/>
                          <a:latin typeface="Times New Roman" pitchFamily="18" charset="0"/>
                        </a:rPr>
                        <a:t>I</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3200" b="1" i="0" u="none" strike="noStrike" cap="none" normalizeH="0" baseline="0" smtClean="0">
                          <a:ln>
                            <a:noFill/>
                          </a:ln>
                          <a:solidFill>
                            <a:schemeClr val="tx1"/>
                          </a:solidFill>
                          <a:effectLst/>
                          <a:latin typeface="Times New Roman" pitchFamily="18" charset="0"/>
                        </a:rPr>
                        <a:t>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3200" b="1" i="0" u="none" strike="noStrike" cap="none" normalizeH="0" baseline="0" smtClean="0">
                          <a:ln>
                            <a:noFill/>
                          </a:ln>
                          <a:solidFill>
                            <a:schemeClr val="tx1"/>
                          </a:solidFill>
                          <a:effectLst/>
                          <a:latin typeface="Times New Roman" pitchFamily="18" charset="0"/>
                        </a:rPr>
                        <a:t>O</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1005826">
                <a:tc>
                  <a:txBody>
                    <a:bodyPr/>
                    <a:lstStyle/>
                    <a:p>
                      <a:pPr marL="469900" marR="0" lvl="0" indent="-46990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Kids with acute otitis media -2-4 y/o</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 Antibiotics</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No treatment except acetaminophen for pain/fever</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No pain after two days?</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05826">
                <a:tc>
                  <a:txBody>
                    <a:bodyPr/>
                    <a:lstStyle/>
                    <a:p>
                      <a:pPr marL="469900" marR="0" lvl="0" indent="-46990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Adult with microhematuria</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    IVP</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CT scan</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Diagnostic accuracy </a:t>
                      </a:r>
                    </a:p>
                    <a:p>
                      <a:pPr marL="469900" marR="0" lvl="0" indent="-469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(Predictive value or likelihood ratio)</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842870">
                <a:tc>
                  <a:txBody>
                    <a:bodyPr/>
                    <a:lstStyle/>
                    <a:p>
                      <a:pPr marL="0" marR="0" lvl="0" indent="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Adult patients &lt;70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   TIA</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No TIA</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Rates of CVA within 90 days</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7157">
                <a:tc>
                  <a:txBody>
                    <a:bodyPr/>
                    <a:lstStyle/>
                    <a:p>
                      <a:pPr marL="0" marR="0" lvl="0" indent="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Healthy adolescents</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Routine scoliosis screen</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No screening – evaluate only if problems</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Pain, disability, need for intervention</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2015-2016</a:t>
            </a:r>
            <a:endParaRPr lang="en-US"/>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1CDE6199-388C-44F6-A66C-EAB40F93D692}" type="slidenum">
              <a:rPr lang="en-US" smtClean="0"/>
              <a:pPr/>
              <a:t>9</a:t>
            </a:fld>
            <a:endParaRPr lang="en-US" smtClean="0"/>
          </a:p>
        </p:txBody>
      </p:sp>
      <p:sp>
        <p:nvSpPr>
          <p:cNvPr id="17412" name="Rectangle 2"/>
          <p:cNvSpPr>
            <a:spLocks noGrp="1" noChangeArrowheads="1"/>
          </p:cNvSpPr>
          <p:nvPr>
            <p:ph type="title"/>
          </p:nvPr>
        </p:nvSpPr>
        <p:spPr>
          <a:xfrm>
            <a:off x="457200" y="995363"/>
            <a:ext cx="8229600" cy="681037"/>
          </a:xfrm>
        </p:spPr>
        <p:txBody>
          <a:bodyPr/>
          <a:lstStyle/>
          <a:p>
            <a:pPr eaLnBrk="1" hangingPunct="1"/>
            <a:r>
              <a:rPr lang="en-US" sz="2800" smtClean="0"/>
              <a:t>Types of Questions Best Answered by EBM Resource</a:t>
            </a:r>
          </a:p>
        </p:txBody>
      </p:sp>
      <p:sp>
        <p:nvSpPr>
          <p:cNvPr id="17413" name="Rectangle 3"/>
          <p:cNvSpPr>
            <a:spLocks noGrp="1" noChangeArrowheads="1"/>
          </p:cNvSpPr>
          <p:nvPr>
            <p:ph type="body" idx="1"/>
          </p:nvPr>
        </p:nvSpPr>
        <p:spPr>
          <a:xfrm>
            <a:off x="457200" y="1828800"/>
            <a:ext cx="8229600" cy="4737100"/>
          </a:xfrm>
        </p:spPr>
        <p:txBody>
          <a:bodyPr/>
          <a:lstStyle/>
          <a:p>
            <a:pPr eaLnBrk="1" hangingPunct="1">
              <a:lnSpc>
                <a:spcPct val="80000"/>
              </a:lnSpc>
            </a:pPr>
            <a:r>
              <a:rPr lang="en-US" sz="2400" dirty="0" smtClean="0"/>
              <a:t>Therapy Question </a:t>
            </a:r>
          </a:p>
          <a:p>
            <a:pPr lvl="1" eaLnBrk="1" hangingPunct="1">
              <a:lnSpc>
                <a:spcPct val="80000"/>
              </a:lnSpc>
            </a:pPr>
            <a:r>
              <a:rPr lang="en-US" sz="2000" dirty="0" smtClean="0"/>
              <a:t>In patients with </a:t>
            </a:r>
            <a:r>
              <a:rPr lang="en-US" sz="2000" b="1" dirty="0" smtClean="0"/>
              <a:t>migraine</a:t>
            </a:r>
            <a:r>
              <a:rPr lang="en-US" sz="2000" dirty="0" smtClean="0"/>
              <a:t> headaches without auras, are </a:t>
            </a:r>
            <a:r>
              <a:rPr lang="en-US" sz="2000" b="1" dirty="0" smtClean="0"/>
              <a:t>antiepileptics</a:t>
            </a:r>
            <a:r>
              <a:rPr lang="en-US" sz="2000" dirty="0" smtClean="0"/>
              <a:t> more effective than </a:t>
            </a:r>
            <a:r>
              <a:rPr lang="en-US" sz="2000" b="1" dirty="0" smtClean="0"/>
              <a:t>beta blockers </a:t>
            </a:r>
            <a:r>
              <a:rPr lang="en-US" sz="2000" dirty="0" smtClean="0"/>
              <a:t>for </a:t>
            </a:r>
            <a:r>
              <a:rPr lang="en-US" sz="2000" b="1" dirty="0" smtClean="0"/>
              <a:t>prophylaxis </a:t>
            </a:r>
            <a:r>
              <a:rPr lang="en-US" sz="2000" dirty="0" smtClean="0"/>
              <a:t>of headaches?</a:t>
            </a:r>
          </a:p>
          <a:p>
            <a:pPr eaLnBrk="1" hangingPunct="1">
              <a:lnSpc>
                <a:spcPct val="80000"/>
              </a:lnSpc>
            </a:pPr>
            <a:r>
              <a:rPr lang="en-US" sz="2400" dirty="0" smtClean="0"/>
              <a:t>Prognosis Question</a:t>
            </a:r>
          </a:p>
          <a:p>
            <a:pPr lvl="1" eaLnBrk="1" hangingPunct="1">
              <a:lnSpc>
                <a:spcPct val="80000"/>
              </a:lnSpc>
            </a:pPr>
            <a:r>
              <a:rPr lang="en-US" sz="2000" dirty="0" smtClean="0"/>
              <a:t>In </a:t>
            </a:r>
            <a:r>
              <a:rPr lang="en-US" sz="2000" b="1" dirty="0" smtClean="0"/>
              <a:t>diabetic</a:t>
            </a:r>
            <a:r>
              <a:rPr lang="en-US" sz="2000" dirty="0" smtClean="0"/>
              <a:t> patients with </a:t>
            </a:r>
            <a:r>
              <a:rPr lang="en-US" sz="2000" b="1" dirty="0" smtClean="0"/>
              <a:t>foot ulcers</a:t>
            </a:r>
            <a:r>
              <a:rPr lang="en-US" sz="2000" dirty="0" smtClean="0"/>
              <a:t>, is the diagnosis of </a:t>
            </a:r>
            <a:r>
              <a:rPr lang="en-US" sz="2000" b="1" dirty="0" smtClean="0"/>
              <a:t>osteomyelitis with MRI</a:t>
            </a:r>
            <a:r>
              <a:rPr lang="en-US" sz="2000" dirty="0" smtClean="0"/>
              <a:t> as </a:t>
            </a:r>
            <a:r>
              <a:rPr lang="en-US" sz="2000" b="1" dirty="0" smtClean="0"/>
              <a:t>predictive of healing </a:t>
            </a:r>
            <a:r>
              <a:rPr lang="en-US" sz="2000" dirty="0" smtClean="0"/>
              <a:t>as an </a:t>
            </a:r>
            <a:r>
              <a:rPr lang="en-US" sz="2000" b="1" dirty="0" smtClean="0"/>
              <a:t>audible pulse </a:t>
            </a:r>
            <a:r>
              <a:rPr lang="en-US" sz="2000" dirty="0" smtClean="0"/>
              <a:t>on </a:t>
            </a:r>
            <a:r>
              <a:rPr lang="en-US" sz="2000" b="1" dirty="0" smtClean="0"/>
              <a:t>Doppler</a:t>
            </a:r>
            <a:r>
              <a:rPr lang="en-US" sz="2000" dirty="0" smtClean="0"/>
              <a:t> examination?</a:t>
            </a:r>
          </a:p>
          <a:p>
            <a:pPr eaLnBrk="1" hangingPunct="1">
              <a:lnSpc>
                <a:spcPct val="80000"/>
              </a:lnSpc>
            </a:pPr>
            <a:r>
              <a:rPr lang="en-US" sz="2400" dirty="0" smtClean="0"/>
              <a:t>Diagnosis Question </a:t>
            </a:r>
          </a:p>
          <a:p>
            <a:pPr lvl="1" eaLnBrk="1" hangingPunct="1">
              <a:lnSpc>
                <a:spcPct val="80000"/>
              </a:lnSpc>
            </a:pPr>
            <a:r>
              <a:rPr lang="en-US" sz="2000" dirty="0" smtClean="0"/>
              <a:t>In </a:t>
            </a:r>
            <a:r>
              <a:rPr lang="en-US" sz="2000" b="1" dirty="0" smtClean="0"/>
              <a:t>geriatric</a:t>
            </a:r>
            <a:r>
              <a:rPr lang="en-US" sz="2000" dirty="0" smtClean="0"/>
              <a:t> patients with suspected </a:t>
            </a:r>
            <a:r>
              <a:rPr lang="en-US" sz="2000" b="1" dirty="0" smtClean="0"/>
              <a:t>carotid stenosis</a:t>
            </a:r>
            <a:r>
              <a:rPr lang="en-US" sz="2000" dirty="0" smtClean="0"/>
              <a:t>, is </a:t>
            </a:r>
            <a:r>
              <a:rPr lang="en-US" sz="2000" b="1" dirty="0" smtClean="0"/>
              <a:t>duplex ultrasound </a:t>
            </a:r>
            <a:r>
              <a:rPr lang="en-US" sz="2000" dirty="0" smtClean="0"/>
              <a:t>as good as </a:t>
            </a:r>
            <a:r>
              <a:rPr lang="en-US" sz="2000" b="1" dirty="0" smtClean="0"/>
              <a:t>magnetic resonance angiography </a:t>
            </a:r>
            <a:r>
              <a:rPr lang="en-US" sz="2000" dirty="0" smtClean="0"/>
              <a:t>in detecting significant carotid stenosis?</a:t>
            </a:r>
          </a:p>
          <a:p>
            <a:pPr eaLnBrk="1" hangingPunct="1">
              <a:lnSpc>
                <a:spcPct val="80000"/>
              </a:lnSpc>
            </a:pPr>
            <a:r>
              <a:rPr lang="en-US" sz="2400" dirty="0" smtClean="0"/>
              <a:t>Harm Question</a:t>
            </a:r>
          </a:p>
          <a:p>
            <a:pPr lvl="1" eaLnBrk="1" hangingPunct="1">
              <a:lnSpc>
                <a:spcPct val="80000"/>
              </a:lnSpc>
            </a:pPr>
            <a:r>
              <a:rPr lang="en-US" sz="2000" dirty="0" smtClean="0"/>
              <a:t>For </a:t>
            </a:r>
            <a:r>
              <a:rPr lang="en-US" sz="2000" b="1" dirty="0" smtClean="0"/>
              <a:t>pregnant </a:t>
            </a:r>
            <a:r>
              <a:rPr lang="en-US" sz="2000" dirty="0" smtClean="0"/>
              <a:t>patients, does the consumption of  large amounts of </a:t>
            </a:r>
            <a:r>
              <a:rPr lang="en-US" sz="2000" b="1" dirty="0" smtClean="0"/>
              <a:t>coffee</a:t>
            </a:r>
            <a:r>
              <a:rPr lang="en-US" sz="2000" dirty="0" smtClean="0"/>
              <a:t>, (compared to non-coffee drinkers) increase the rate of </a:t>
            </a:r>
            <a:r>
              <a:rPr lang="en-US" sz="2000" b="1" dirty="0" smtClean="0"/>
              <a:t>spontaneous abortion</a:t>
            </a:r>
            <a:r>
              <a:rPr lang="en-US" sz="2000" dirty="0" smtClean="0"/>
              <a:t>?</a:t>
            </a:r>
          </a:p>
        </p:txBody>
      </p:sp>
      <p:sp>
        <p:nvSpPr>
          <p:cNvPr id="2" name="Date Placeholder 1"/>
          <p:cNvSpPr>
            <a:spLocks noGrp="1"/>
          </p:cNvSpPr>
          <p:nvPr>
            <p:ph type="dt" sz="half" idx="10"/>
          </p:nvPr>
        </p:nvSpPr>
        <p:spPr/>
        <p:txBody>
          <a:bodyPr/>
          <a:lstStyle/>
          <a:p>
            <a:pPr>
              <a:defRPr/>
            </a:pPr>
            <a:r>
              <a:rPr lang="en-US" smtClean="0"/>
              <a:t>2015-2016</a:t>
            </a:r>
            <a:endParaRPr lang="en-US"/>
          </a:p>
        </p:txBody>
      </p:sp>
    </p:spTree>
  </p:cSld>
  <p:clrMapOvr>
    <a:masterClrMapping/>
  </p:clrMapOvr>
  <p:transition>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12700" cap="flat" cmpd="sng" algn="ctr">
          <a:solidFill>
            <a:schemeClr val="tx1"/>
          </a:solidFill>
          <a:prstDash val="solid"/>
          <a:round/>
          <a:headEnd type="none" w="sm" len="sm"/>
          <a:tailEnd type="none" w="sm" len="sm"/>
        </a:ln>
        <a:effectLst/>
      </a:spPr>
      <a:bodyPr vert="horz" wrap="none" lIns="45720" tIns="45720" rIns="4572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12700" cap="flat" cmpd="sng" algn="ctr">
          <a:solidFill>
            <a:schemeClr val="tx1"/>
          </a:solidFill>
          <a:prstDash val="solid"/>
          <a:round/>
          <a:headEnd type="none" w="sm" len="sm"/>
          <a:tailEnd type="none" w="sm" len="sm"/>
        </a:ln>
        <a:effectLst/>
      </a:spPr>
      <a:bodyPr vert="horz" wrap="none" lIns="45720" tIns="45720" rIns="4572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Comments xmlns="08802470-5273-464d-a1dc-9195f0599ca8" xsi:nil="true"/>
    <Handout_x003f_ xmlns="08802470-5273-464D-A1DC-9195F0599CA8">true</Handout_x003f_>
    <TemplateUrl xmlns="http://schemas.microsoft.com/sharepoint/v3" xsi:nil="true"/>
    <_SourceUrl xmlns="http://schemas.microsoft.com/sharepoint/v3" xsi:nil="true"/>
    <xd_ProgID xmlns="http://schemas.microsoft.com/sharepoint/v3" xsi:nil="true"/>
    <Order xmlns="http://schemas.microsoft.com/sharepoint/v3" xsi:nil="true"/>
    <_SharedFileIndex xmlns="http://schemas.microsoft.com/sharepoint/v3" xsi:nil="true"/>
    <MetaInfo xmlns="http://schemas.microsoft.com/sharepoint/v3" xsi:nil="true"/>
    <ContentTypeId xmlns="http://schemas.microsoft.com/sharepoint/v3">0x0101007024800873524D46A1DC9195F0599CA8</ContentTypeId>
    <_dlc_DocId xmlns="f3584b01-14e7-4882-bd14-b9d4fdd97bcc">EZSW73QHDVCH-517-726</_dlc_DocId>
    <_dlc_DocIdUrl xmlns="f3584b01-14e7-4882-bd14-b9d4fdd97bcc">
      <Url>https://intranet.med.fsu.edu/sites/academicaffairs/ome/Informatics/seminar/_layouts/DocIdRedir.aspx?ID=EZSW73QHDVCH-517-726</Url>
      <Description>EZSW73QHDVCH-517-726</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024800873524D46A1DC9195F0599CA8" ma:contentTypeVersion="1" ma:contentTypeDescription="Create a new document." ma:contentTypeScope="" ma:versionID="f28224aa94483a5313aef3d5db9f4a6b">
  <xsd:schema xmlns:xsd="http://www.w3.org/2001/XMLSchema" xmlns:xs="http://www.w3.org/2001/XMLSchema" xmlns:p="http://schemas.microsoft.com/office/2006/metadata/properties" xmlns:ns1="http://schemas.microsoft.com/sharepoint/v3" xmlns:ns2="08802470-5273-464D-A1DC-9195F0599CA8" xmlns:ns3="08802470-5273-464d-a1dc-9195f0599ca8" xmlns:ns4="f3584b01-14e7-4882-bd14-b9d4fdd97bcc" targetNamespace="http://schemas.microsoft.com/office/2006/metadata/properties" ma:root="true" ma:fieldsID="ca80f2b201bb9a75563e84bf9c66942c" ns1:_="" ns2:_="" ns3:_="" ns4:_="">
    <xsd:import namespace="http://schemas.microsoft.com/sharepoint/v3"/>
    <xsd:import namespace="08802470-5273-464D-A1DC-9195F0599CA8"/>
    <xsd:import namespace="08802470-5273-464d-a1dc-9195f0599ca8"/>
    <xsd:import namespace="f3584b01-14e7-4882-bd14-b9d4fdd97bcc"/>
    <xsd:element name="properties">
      <xsd:complexType>
        <xsd:sequence>
          <xsd:element name="documentManagement">
            <xsd:complexType>
              <xsd:all>
                <xsd:element ref="ns1:_ModerationComments" minOccurs="0"/>
                <xsd:element ref="ns1:File_x0020_Type" minOccurs="0"/>
                <xsd:element ref="ns1:HTML_x0020_File_x0020_Type" minOccurs="0"/>
                <xsd:element ref="ns1:_SourceUrl" minOccurs="0"/>
                <xsd:element ref="ns1:_SharedFileIndex" minOccurs="0"/>
                <xsd:element ref="ns2:Handout_x003f_" minOccurs="0"/>
                <xsd:element ref="ns1:ContentTypeId" minOccurs="0"/>
                <xsd:element ref="ns1:TemplateUrl" minOccurs="0"/>
                <xsd:element ref="ns1:xd_ProgID" minOccurs="0"/>
                <xsd:element ref="ns1:xd_Signature" minOccurs="0"/>
                <xsd:element ref="ns3:Comments" minOccurs="0"/>
                <xsd:element ref="ns1:ID" minOccurs="0"/>
                <xsd:element ref="ns1:Author" minOccurs="0"/>
                <xsd:element ref="ns1:Editor" minOccurs="0"/>
                <xsd:element ref="ns1:_HasCopyDestinations" minOccurs="0"/>
                <xsd:element ref="ns1:_CopySource" minOccurs="0"/>
                <xsd:element ref="ns1:_ModerationStatus" minOccurs="0"/>
                <xsd:element ref="ns1:FileRef" minOccurs="0"/>
                <xsd:element ref="ns1:FileDirRef" minOccurs="0"/>
                <xsd:element ref="ns1:Last_x0020_Modified" minOccurs="0"/>
                <xsd:element ref="ns1:Created_x0020_Date" minOccurs="0"/>
                <xsd:element ref="ns1:File_x0020_Size" minOccurs="0"/>
                <xsd:element ref="ns1:FSObjType" minOccurs="0"/>
                <xsd:element ref="ns1:SortBehavior" minOccurs="0"/>
                <xsd:element ref="ns1:CheckedOutUserId" minOccurs="0"/>
                <xsd:element ref="ns1:IsCheckedoutToLocal" minOccurs="0"/>
                <xsd:element ref="ns1:CheckoutUser" minOccurs="0"/>
                <xsd:element ref="ns1:UniqueId" minOccurs="0"/>
                <xsd:element ref="ns1:SyncClientId" minOccurs="0"/>
                <xsd:element ref="ns1:ProgId" minOccurs="0"/>
                <xsd:element ref="ns1:ScopeId" minOccurs="0"/>
                <xsd:element ref="ns1:VirusStatus" minOccurs="0"/>
                <xsd:element ref="ns1:CheckedOutTitle" minOccurs="0"/>
                <xsd:element ref="ns1:_CheckinComment" minOccurs="0"/>
                <xsd:element ref="ns1:MetaInfo" minOccurs="0"/>
                <xsd:element ref="ns1:_Level" minOccurs="0"/>
                <xsd:element ref="ns1:_IsCurrentVersion" minOccurs="0"/>
                <xsd:element ref="ns1:ItemChildCount" minOccurs="0"/>
                <xsd:element ref="ns1:FolderChildCount" minOccurs="0"/>
                <xsd:element ref="ns1:owshiddenversion" minOccurs="0"/>
                <xsd:element ref="ns1:_UIVersion" minOccurs="0"/>
                <xsd:element ref="ns1:_UIVersionString" minOccurs="0"/>
                <xsd:element ref="ns1:InstanceID" minOccurs="0"/>
                <xsd:element ref="ns1:Order" minOccurs="0"/>
                <xsd:element ref="ns1:GUID" minOccurs="0"/>
                <xsd:element ref="ns1:WorkflowVersion" minOccurs="0"/>
                <xsd:element ref="ns1:WorkflowInstanceID" minOccurs="0"/>
                <xsd:element ref="ns1:ParentVersionString" minOccurs="0"/>
                <xsd:element ref="ns1:ParentLeafName" minOccurs="0"/>
                <xsd:element ref="ns1:DocConcurrencyNumber"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ModerationComments" ma:index="0" nillable="true" ma:displayName="Approver Comments" ma:hidden="true" ma:internalName="_ModerationComments" ma:readOnly="true">
      <xsd:simpleType>
        <xsd:restriction base="dms:Note"/>
      </xsd:simpleType>
    </xsd:element>
    <xsd:element name="File_x0020_Type" ma:index="4" nillable="true" ma:displayName="File Type" ma:hidden="true" ma:internalName="File_x0020_Type" ma:readOnly="true">
      <xsd:simpleType>
        <xsd:restriction base="dms:Text"/>
      </xsd:simpleType>
    </xsd:element>
    <xsd:element name="HTML_x0020_File_x0020_Type" ma:index="5" nillable="true" ma:displayName="HTML File Type" ma:hidden="true" ma:internalName="HTML_x0020_File_x0020_Type" ma:readOnly="true">
      <xsd:simpleType>
        <xsd:restriction base="dms:Text"/>
      </xsd:simpleType>
    </xsd:element>
    <xsd:element name="_SourceUrl" ma:index="6" nillable="true" ma:displayName="Source URL" ma:hidden="true" ma:internalName="_SourceUrl">
      <xsd:simpleType>
        <xsd:restriction base="dms:Text"/>
      </xsd:simpleType>
    </xsd:element>
    <xsd:element name="_SharedFileIndex" ma:index="7" nillable="true" ma:displayName="Shared File Index" ma:hidden="true" ma:internalName="_SharedFileIndex">
      <xsd:simpleType>
        <xsd:restriction base="dms:Text"/>
      </xsd:simpleType>
    </xsd:element>
    <xsd:element name="ContentTypeId" ma:index="10" nillable="true" ma:displayName="Content Type ID" ma:hidden="true" ma:internalName="ContentTypeId" ma:readOnly="true">
      <xsd:simpleType>
        <xsd:restriction base="dms:Unknown"/>
      </xsd:simpleType>
    </xsd:element>
    <xsd:element name="TemplateUrl" ma:index="11" nillable="true" ma:displayName="Template Link" ma:hidden="true" ma:internalName="TemplateUrl">
      <xsd:simpleType>
        <xsd:restriction base="dms:Text"/>
      </xsd:simpleType>
    </xsd:element>
    <xsd:element name="xd_ProgID" ma:index="12" nillable="true" ma:displayName="HTML File Link" ma:hidden="true" ma:internalName="xd_ProgID">
      <xsd:simpleType>
        <xsd:restriction base="dms:Text"/>
      </xsd:simpleType>
    </xsd:element>
    <xsd:element name="xd_Signature" ma:index="13" nillable="true" ma:displayName="Is Signed" ma:hidden="true" ma:internalName="xd_Signature" ma:readOnly="true">
      <xsd:simpleType>
        <xsd:restriction base="dms:Boolean"/>
      </xsd:simpleType>
    </xsd:element>
    <xsd:element name="ID" ma:index="15" nillable="true" ma:displayName="ID" ma:internalName="ID" ma:readOnly="true">
      <xsd:simpleType>
        <xsd:restriction base="dms:Unknown"/>
      </xsd:simpleType>
    </xsd:element>
    <xsd:element name="Author" ma:index="18" nillable="true" ma:displayName="Created By" ma:list="UserInfo" ma:internalName="Autho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 ma:index="20" nillable="true" ma:displayName="Modified By" ma:list="UserInfo" ma:internalName="Edito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HasCopyDestinations" ma:index="21" nillable="true" ma:displayName="Has Copy Destinations" ma:hidden="true" ma:internalName="_HasCopyDestinations" ma:readOnly="true">
      <xsd:simpleType>
        <xsd:restriction base="dms:Boolean"/>
      </xsd:simpleType>
    </xsd:element>
    <xsd:element name="_CopySource" ma:index="22" nillable="true" ma:displayName="Copy Source" ma:internalName="_CopySource" ma:readOnly="true">
      <xsd:simpleType>
        <xsd:restriction base="dms:Text"/>
      </xsd:simpleType>
    </xsd:element>
    <xsd:element name="_ModerationStatus" ma:index="23" nillable="true" ma:displayName="Approval Status" ma:default="0" ma:hidden="true" ma:internalName="_ModerationStatus" ma:readOnly="true">
      <xsd:simpleType>
        <xsd:restriction base="dms:Unknown"/>
      </xsd:simpleType>
    </xsd:element>
    <xsd:element name="FileRef" ma:index="24" nillable="true" ma:displayName="URL Path" ma:hidden="true" ma:list="Docs" ma:internalName="FileRef" ma:readOnly="true" ma:showField="FullUrl">
      <xsd:simpleType>
        <xsd:restriction base="dms:Lookup"/>
      </xsd:simpleType>
    </xsd:element>
    <xsd:element name="FileDirRef" ma:index="25" nillable="true" ma:displayName="Path" ma:hidden="true" ma:list="Docs" ma:internalName="FileDirRef" ma:readOnly="true" ma:showField="DirName">
      <xsd:simpleType>
        <xsd:restriction base="dms:Lookup"/>
      </xsd:simpleType>
    </xsd:element>
    <xsd:element name="Last_x0020_Modified" ma:index="26" nillable="true" ma:displayName="Modified" ma:format="TRUE" ma:hidden="true" ma:list="Docs" ma:internalName="Last_x0020_Modified" ma:readOnly="true" ma:showField="TimeLastModified">
      <xsd:simpleType>
        <xsd:restriction base="dms:Lookup"/>
      </xsd:simpleType>
    </xsd:element>
    <xsd:element name="Created_x0020_Date" ma:index="27" nillable="true" ma:displayName="Created" ma:format="TRUE" ma:hidden="true" ma:list="Docs" ma:internalName="Created_x0020_Date" ma:readOnly="true" ma:showField="TimeCreated">
      <xsd:simpleType>
        <xsd:restriction base="dms:Lookup"/>
      </xsd:simpleType>
    </xsd:element>
    <xsd:element name="File_x0020_Size" ma:index="28" nillable="true" ma:displayName="File Size" ma:format="TRUE" ma:hidden="true" ma:list="Docs" ma:internalName="File_x0020_Size" ma:readOnly="true" ma:showField="SizeInKB">
      <xsd:simpleType>
        <xsd:restriction base="dms:Lookup"/>
      </xsd:simpleType>
    </xsd:element>
    <xsd:element name="FSObjType" ma:index="29" nillable="true" ma:displayName="Item Type" ma:hidden="true" ma:list="Docs" ma:internalName="FSObjType" ma:readOnly="true" ma:showField="FSType">
      <xsd:simpleType>
        <xsd:restriction base="dms:Lookup"/>
      </xsd:simpleType>
    </xsd:element>
    <xsd:element name="SortBehavior" ma:index="30" nillable="true" ma:displayName="Sort Type" ma:hidden="true" ma:list="Docs" ma:internalName="SortBehavior" ma:readOnly="true" ma:showField="SortBehavior">
      <xsd:simpleType>
        <xsd:restriction base="dms:Lookup"/>
      </xsd:simpleType>
    </xsd:element>
    <xsd:element name="CheckedOutUserId" ma:index="32" nillable="true" ma:displayName="ID of the User who has the item Checked Out" ma:hidden="true" ma:list="Docs" ma:internalName="CheckedOutUserId" ma:readOnly="true" ma:showField="CheckoutUserId">
      <xsd:simpleType>
        <xsd:restriction base="dms:Lookup"/>
      </xsd:simpleType>
    </xsd:element>
    <xsd:element name="IsCheckedoutToLocal" ma:index="33" nillable="true" ma:displayName="Is Checked out to local" ma:hidden="true" ma:list="Docs" ma:internalName="IsCheckedoutToLocal" ma:readOnly="true" ma:showField="IsCheckoutToLocal">
      <xsd:simpleType>
        <xsd:restriction base="dms:Lookup"/>
      </xsd:simpleType>
    </xsd:element>
    <xsd:element name="CheckoutUser" ma:index="34" nillable="true" ma:displayName="Checked Out To" ma:list="UserInfo" ma:internalName="CheckoutUse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UniqueId" ma:index="35" nillable="true" ma:displayName="Unique Id" ma:hidden="true" ma:list="Docs" ma:internalName="UniqueId" ma:readOnly="true" ma:showField="UniqueId">
      <xsd:simpleType>
        <xsd:restriction base="dms:Lookup"/>
      </xsd:simpleType>
    </xsd:element>
    <xsd:element name="SyncClientId" ma:index="36" nillable="true" ma:displayName="Client Id" ma:hidden="true" ma:list="Docs" ma:internalName="SyncClientId" ma:readOnly="true" ma:showField="SyncClientId">
      <xsd:simpleType>
        <xsd:restriction base="dms:Lookup"/>
      </xsd:simpleType>
    </xsd:element>
    <xsd:element name="ProgId" ma:index="37" nillable="true" ma:displayName="ProgId" ma:hidden="true" ma:list="Docs" ma:internalName="ProgId" ma:readOnly="true" ma:showField="ProgId">
      <xsd:simpleType>
        <xsd:restriction base="dms:Lookup"/>
      </xsd:simpleType>
    </xsd:element>
    <xsd:element name="ScopeId" ma:index="38" nillable="true" ma:displayName="ScopeId" ma:hidden="true" ma:list="Docs" ma:internalName="ScopeId" ma:readOnly="true" ma:showField="ScopeId">
      <xsd:simpleType>
        <xsd:restriction base="dms:Lookup"/>
      </xsd:simpleType>
    </xsd:element>
    <xsd:element name="VirusStatus" ma:index="39" nillable="true" ma:displayName="Virus Status" ma:format="TRUE" ma:hidden="true" ma:list="Docs" ma:internalName="VirusStatus" ma:readOnly="true" ma:showField="Size">
      <xsd:simpleType>
        <xsd:restriction base="dms:Lookup"/>
      </xsd:simpleType>
    </xsd:element>
    <xsd:element name="CheckedOutTitle" ma:index="40" nillable="true" ma:displayName="Checked Out To" ma:format="TRUE" ma:hidden="true" ma:list="Docs" ma:internalName="CheckedOutTitle" ma:readOnly="true" ma:showField="CheckedOutTitle">
      <xsd:simpleType>
        <xsd:restriction base="dms:Lookup"/>
      </xsd:simpleType>
    </xsd:element>
    <xsd:element name="_CheckinComment" ma:index="41" nillable="true" ma:displayName="Check In Comment" ma:format="TRUE" ma:list="Docs" ma:internalName="_CheckinComment" ma:readOnly="true" ma:showField="CheckinComment">
      <xsd:simpleType>
        <xsd:restriction base="dms:Lookup"/>
      </xsd:simpleType>
    </xsd:element>
    <xsd:element name="MetaInfo" ma:index="54" nillable="true" ma:displayName="Property Bag" ma:hidden="true" ma:list="Docs" ma:internalName="MetaInfo" ma:showField="MetaInfo">
      <xsd:simpleType>
        <xsd:restriction base="dms:Lookup"/>
      </xsd:simpleType>
    </xsd:element>
    <xsd:element name="_Level" ma:index="55" nillable="true" ma:displayName="Level" ma:hidden="true" ma:internalName="_Level" ma:readOnly="true">
      <xsd:simpleType>
        <xsd:restriction base="dms:Unknown"/>
      </xsd:simpleType>
    </xsd:element>
    <xsd:element name="_IsCurrentVersion" ma:index="56" nillable="true" ma:displayName="Is Current Version" ma:hidden="true" ma:internalName="_IsCurrentVersion" ma:readOnly="true">
      <xsd:simpleType>
        <xsd:restriction base="dms:Boolean"/>
      </xsd:simpleType>
    </xsd:element>
    <xsd:element name="ItemChildCount" ma:index="57" nillable="true" ma:displayName="Item Child Count" ma:hidden="true" ma:list="Docs" ma:internalName="ItemChildCount" ma:readOnly="true" ma:showField="ItemChildCount">
      <xsd:simpleType>
        <xsd:restriction base="dms:Lookup"/>
      </xsd:simpleType>
    </xsd:element>
    <xsd:element name="FolderChildCount" ma:index="58" nillable="true" ma:displayName="Folder Child Count" ma:hidden="true" ma:list="Docs" ma:internalName="FolderChildCount" ma:readOnly="true" ma:showField="FolderChildCount">
      <xsd:simpleType>
        <xsd:restriction base="dms:Lookup"/>
      </xsd:simpleType>
    </xsd:element>
    <xsd:element name="owshiddenversion" ma:index="62" nillable="true" ma:displayName="owshiddenversion" ma:hidden="true" ma:internalName="owshiddenversion" ma:readOnly="true">
      <xsd:simpleType>
        <xsd:restriction base="dms:Unknown"/>
      </xsd:simpleType>
    </xsd:element>
    <xsd:element name="_UIVersion" ma:index="63" nillable="true" ma:displayName="UI Version" ma:hidden="true" ma:internalName="_UIVersion" ma:readOnly="true">
      <xsd:simpleType>
        <xsd:restriction base="dms:Unknown"/>
      </xsd:simpleType>
    </xsd:element>
    <xsd:element name="_UIVersionString" ma:index="64" nillable="true" ma:displayName="Version" ma:internalName="_UIVersionString" ma:readOnly="true">
      <xsd:simpleType>
        <xsd:restriction base="dms:Text"/>
      </xsd:simpleType>
    </xsd:element>
    <xsd:element name="InstanceID" ma:index="65" nillable="true" ma:displayName="Instance ID" ma:hidden="true" ma:internalName="InstanceID" ma:readOnly="true">
      <xsd:simpleType>
        <xsd:restriction base="dms:Unknown"/>
      </xsd:simpleType>
    </xsd:element>
    <xsd:element name="Order" ma:index="66" nillable="true" ma:displayName="Order" ma:hidden="true" ma:internalName="Order">
      <xsd:simpleType>
        <xsd:restriction base="dms:Number"/>
      </xsd:simpleType>
    </xsd:element>
    <xsd:element name="GUID" ma:index="67" nillable="true" ma:displayName="GUID" ma:hidden="true" ma:internalName="GUID" ma:readOnly="true">
      <xsd:simpleType>
        <xsd:restriction base="dms:Unknown"/>
      </xsd:simpleType>
    </xsd:element>
    <xsd:element name="WorkflowVersion" ma:index="68" nillable="true" ma:displayName="Workflow Version" ma:hidden="true" ma:internalName="WorkflowVersion" ma:readOnly="true">
      <xsd:simpleType>
        <xsd:restriction base="dms:Unknown"/>
      </xsd:simpleType>
    </xsd:element>
    <xsd:element name="WorkflowInstanceID" ma:index="69" nillable="true" ma:displayName="Workflow Instance ID" ma:hidden="true" ma:internalName="WorkflowInstanceID" ma:readOnly="true">
      <xsd:simpleType>
        <xsd:restriction base="dms:Unknown"/>
      </xsd:simpleType>
    </xsd:element>
    <xsd:element name="ParentVersionString" ma:index="70" nillable="true" ma:displayName="Source Version (Converted Document)" ma:hidden="true" ma:list="Docs" ma:internalName="ParentVersionString" ma:readOnly="true" ma:showField="ParentVersionString">
      <xsd:simpleType>
        <xsd:restriction base="dms:Lookup"/>
      </xsd:simpleType>
    </xsd:element>
    <xsd:element name="ParentLeafName" ma:index="71" nillable="true" ma:displayName="Source Name (Converted Document)" ma:hidden="true" ma:list="Docs" ma:internalName="ParentLeafName" ma:readOnly="true" ma:showField="ParentLeafName">
      <xsd:simpleType>
        <xsd:restriction base="dms:Lookup"/>
      </xsd:simpleType>
    </xsd:element>
    <xsd:element name="DocConcurrencyNumber" ma:index="72" nillable="true" ma:displayName="Document Concurrency Number" ma:hidden="true" ma:list="Docs" ma:internalName="DocConcurrencyNumber" ma:readOnly="true" ma:showField="DocConcurrencyNumber">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8802470-5273-464D-A1DC-9195F0599CA8" elementFormDefault="qualified">
    <xsd:import namespace="http://schemas.microsoft.com/office/2006/documentManagement/types"/>
    <xsd:import namespace="http://schemas.microsoft.com/office/infopath/2007/PartnerControls"/>
    <xsd:element name="Handout_x003f_" ma:index="9" nillable="true" ma:displayName="Handout?" ma:default="0" ma:description="Should this file be printed as a handout?" ma:internalName="Handout_x003f_">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8802470-5273-464d-a1dc-9195f0599ca8" elementFormDefault="qualified">
    <xsd:import namespace="http://schemas.microsoft.com/office/2006/documentManagement/types"/>
    <xsd:import namespace="http://schemas.microsoft.com/office/infopath/2007/PartnerControls"/>
    <xsd:element name="Comments" ma:index="14" nillable="true" ma:displayName="Comments" ma:internalName="Comment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3584b01-14e7-4882-bd14-b9d4fdd97bcc" elementFormDefault="qualified">
    <xsd:import namespace="http://schemas.microsoft.com/office/2006/documentManagement/types"/>
    <xsd:import namespace="http://schemas.microsoft.com/office/infopath/2007/PartnerControls"/>
    <xsd:element name="_dlc_DocId" ma:index="75" nillable="true" ma:displayName="Document ID Value" ma:description="The value of the document ID assigned to this item." ma:internalName="_dlc_DocId" ma:readOnly="true">
      <xsd:simpleType>
        <xsd:restriction base="dms:Text"/>
      </xsd:simpleType>
    </xsd:element>
    <xsd:element name="_dlc_DocIdUrl" ma:index="7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7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8"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LongProperties xmlns="http://schemas.microsoft.com/office/2006/metadata/longProperties"/>
</file>

<file path=customXml/itemProps1.xml><?xml version="1.0" encoding="utf-8"?>
<ds:datastoreItem xmlns:ds="http://schemas.openxmlformats.org/officeDocument/2006/customXml" ds:itemID="{3C9864D3-7645-4418-84BE-2D57648DBE2B}">
  <ds:schemaRefs>
    <ds:schemaRef ds:uri="http://schemas.microsoft.com/sharepoint/v3"/>
    <ds:schemaRef ds:uri="http://purl.org/dc/dcmitype/"/>
    <ds:schemaRef ds:uri="http://www.w3.org/XML/1998/namespace"/>
    <ds:schemaRef ds:uri="08802470-5273-464d-a1dc-9195f0599ca8"/>
    <ds:schemaRef ds:uri="http://schemas.microsoft.com/office/2006/documentManagement/types"/>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f3584b01-14e7-4882-bd14-b9d4fdd97bcc"/>
    <ds:schemaRef ds:uri="08802470-5273-464D-A1DC-9195F0599CA8"/>
    <ds:schemaRef ds:uri="http://purl.org/dc/terms/"/>
  </ds:schemaRefs>
</ds:datastoreItem>
</file>

<file path=customXml/itemProps2.xml><?xml version="1.0" encoding="utf-8"?>
<ds:datastoreItem xmlns:ds="http://schemas.openxmlformats.org/officeDocument/2006/customXml" ds:itemID="{613B2B0E-A6D9-4990-A5A4-4F31A2B84BDA}">
  <ds:schemaRefs>
    <ds:schemaRef ds:uri="http://schemas.microsoft.com/sharepoint/events"/>
  </ds:schemaRefs>
</ds:datastoreItem>
</file>

<file path=customXml/itemProps3.xml><?xml version="1.0" encoding="utf-8"?>
<ds:datastoreItem xmlns:ds="http://schemas.openxmlformats.org/officeDocument/2006/customXml" ds:itemID="{6CFD789D-BC47-4FB7-BBFF-15D57DA0C2A3}">
  <ds:schemaRefs>
    <ds:schemaRef ds:uri="http://schemas.microsoft.com/sharepoint/v3/contenttype/forms"/>
  </ds:schemaRefs>
</ds:datastoreItem>
</file>

<file path=customXml/itemProps4.xml><?xml version="1.0" encoding="utf-8"?>
<ds:datastoreItem xmlns:ds="http://schemas.openxmlformats.org/officeDocument/2006/customXml" ds:itemID="{4A57A933-1B86-4260-A54D-4654447221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8802470-5273-464D-A1DC-9195F0599CA8"/>
    <ds:schemaRef ds:uri="08802470-5273-464d-a1dc-9195f0599ca8"/>
    <ds:schemaRef ds:uri="f3584b01-14e7-4882-bd14-b9d4fdd97b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A555F624-955C-4D86-A395-772A7933CC51}">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5938</TotalTime>
  <Words>2184</Words>
  <Application>Microsoft Office PowerPoint</Application>
  <PresentationFormat>On-screen Show (4:3)</PresentationFormat>
  <Paragraphs>286</Paragraphs>
  <Slides>22</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ＭＳ Ｐゴシック</vt:lpstr>
      <vt:lpstr>Arial</vt:lpstr>
      <vt:lpstr>Arial Black</vt:lpstr>
      <vt:lpstr>Garamond</vt:lpstr>
      <vt:lpstr>Times New Roman</vt:lpstr>
      <vt:lpstr>Wingdings</vt:lpstr>
      <vt:lpstr>Wingdings 2</vt:lpstr>
      <vt:lpstr>Quadrant</vt:lpstr>
      <vt:lpstr>Asking Clinical Questions and Finding an Evidence-Based Answer</vt:lpstr>
      <vt:lpstr>Objectives</vt:lpstr>
      <vt:lpstr>EBM – A Multi-Step Process </vt:lpstr>
      <vt:lpstr>The Question</vt:lpstr>
      <vt:lpstr>Background and Foreground Questions</vt:lpstr>
      <vt:lpstr>Foreground Questions  - apply to that specific patient (or population)</vt:lpstr>
      <vt:lpstr>Constructing A Clinical Question</vt:lpstr>
      <vt:lpstr>Examples</vt:lpstr>
      <vt:lpstr>Types of Questions Best Answered by EBM Resource</vt:lpstr>
      <vt:lpstr>Question Worksheet</vt:lpstr>
      <vt:lpstr>Acquire the Evidence</vt:lpstr>
      <vt:lpstr>Major EBM Databases (Foraging Tools)</vt:lpstr>
      <vt:lpstr>NLM:  Drilling down for the Best Evidence Based Information</vt:lpstr>
      <vt:lpstr>Major Comprehensive EBM Tools</vt:lpstr>
      <vt:lpstr>Fastest Method to Answer</vt:lpstr>
      <vt:lpstr>APPENDIX</vt:lpstr>
      <vt:lpstr>Cochrane Library</vt:lpstr>
      <vt:lpstr>ACP Journal Club</vt:lpstr>
      <vt:lpstr>InfoPOEMS</vt:lpstr>
      <vt:lpstr>Guidelines.gov</vt:lpstr>
      <vt:lpstr>US Preventive Services Task Force</vt:lpstr>
      <vt:lpstr>Trip Database</vt:lpstr>
    </vt:vector>
  </TitlesOfParts>
  <Company>FSU 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Applications of EBM Principles</dc:title>
  <dc:subject/>
  <dc:creator>Nancy Clark</dc:creator>
  <cp:keywords/>
  <dc:description/>
  <cp:lastModifiedBy>Clark, Nancy</cp:lastModifiedBy>
  <cp:revision>383</cp:revision>
  <cp:lastPrinted>2016-05-04T15:27:37Z</cp:lastPrinted>
  <dcterms:created xsi:type="dcterms:W3CDTF">2003-12-01T16:03:18Z</dcterms:created>
  <dcterms:modified xsi:type="dcterms:W3CDTF">2016-11-02T14:20:58Z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ject">
    <vt:lpwstr/>
  </property>
  <property fmtid="{D5CDD505-2E9C-101B-9397-08002B2CF9AE}" pid="3" name="Keywords">
    <vt:lpwstr/>
  </property>
  <property fmtid="{D5CDD505-2E9C-101B-9397-08002B2CF9AE}" pid="4" name="_Author">
    <vt:lpwstr>Nancy Clark</vt:lpwstr>
  </property>
  <property fmtid="{D5CDD505-2E9C-101B-9397-08002B2CF9AE}" pid="5" name="_Category">
    <vt:lpwstr/>
  </property>
  <property fmtid="{D5CDD505-2E9C-101B-9397-08002B2CF9AE}" pid="6" name="Slides">
    <vt:lpwstr>56</vt:lpwstr>
  </property>
  <property fmtid="{D5CDD505-2E9C-101B-9397-08002B2CF9AE}" pid="7" name="Categories">
    <vt:lpwstr/>
  </property>
  <property fmtid="{D5CDD505-2E9C-101B-9397-08002B2CF9AE}" pid="8" name="Approval Level">
    <vt:lpwstr/>
  </property>
  <property fmtid="{D5CDD505-2E9C-101B-9397-08002B2CF9AE}" pid="9" name="_Comments">
    <vt:lpwstr/>
  </property>
  <property fmtid="{D5CDD505-2E9C-101B-9397-08002B2CF9AE}" pid="10" name="Assigned To">
    <vt:lpwstr/>
  </property>
  <property fmtid="{D5CDD505-2E9C-101B-9397-08002B2CF9AE}" pid="11" name="ContentType">
    <vt:lpwstr>Document</vt:lpwstr>
  </property>
  <property fmtid="{D5CDD505-2E9C-101B-9397-08002B2CF9AE}" pid="12" name="ContentTypeId">
    <vt:lpwstr>0x0101007024800873524D46A1DC9195F0599CA8</vt:lpwstr>
  </property>
  <property fmtid="{D5CDD505-2E9C-101B-9397-08002B2CF9AE}" pid="13" name="_dlc_DocIdItemGuid">
    <vt:lpwstr>38313beb-0144-4b03-a50e-21d87e2d3ce7</vt:lpwstr>
  </property>
</Properties>
</file>