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3" r:id="rId6"/>
  </p:sldMasterIdLst>
  <p:notesMasterIdLst>
    <p:notesMasterId r:id="rId73"/>
  </p:notesMasterIdLst>
  <p:handoutMasterIdLst>
    <p:handoutMasterId r:id="rId74"/>
  </p:handoutMasterIdLst>
  <p:sldIdLst>
    <p:sldId id="256" r:id="rId7"/>
    <p:sldId id="264" r:id="rId8"/>
    <p:sldId id="302" r:id="rId9"/>
    <p:sldId id="258" r:id="rId10"/>
    <p:sldId id="270" r:id="rId11"/>
    <p:sldId id="292" r:id="rId12"/>
    <p:sldId id="259" r:id="rId13"/>
    <p:sldId id="261" r:id="rId14"/>
    <p:sldId id="365" r:id="rId15"/>
    <p:sldId id="405" r:id="rId16"/>
    <p:sldId id="366" r:id="rId17"/>
    <p:sldId id="443" r:id="rId18"/>
    <p:sldId id="356" r:id="rId19"/>
    <p:sldId id="357" r:id="rId20"/>
    <p:sldId id="437" r:id="rId21"/>
    <p:sldId id="438" r:id="rId22"/>
    <p:sldId id="361" r:id="rId23"/>
    <p:sldId id="279" r:id="rId24"/>
    <p:sldId id="384" r:id="rId25"/>
    <p:sldId id="406" r:id="rId26"/>
    <p:sldId id="307" r:id="rId27"/>
    <p:sldId id="442" r:id="rId28"/>
    <p:sldId id="372" r:id="rId29"/>
    <p:sldId id="424" r:id="rId30"/>
    <p:sldId id="425" r:id="rId31"/>
    <p:sldId id="382" r:id="rId32"/>
    <p:sldId id="408" r:id="rId33"/>
    <p:sldId id="409" r:id="rId34"/>
    <p:sldId id="412" r:id="rId35"/>
    <p:sldId id="411" r:id="rId36"/>
    <p:sldId id="415" r:id="rId37"/>
    <p:sldId id="410" r:id="rId38"/>
    <p:sldId id="414" r:id="rId39"/>
    <p:sldId id="413" r:id="rId40"/>
    <p:sldId id="387" r:id="rId41"/>
    <p:sldId id="417" r:id="rId42"/>
    <p:sldId id="416" r:id="rId43"/>
    <p:sldId id="370" r:id="rId44"/>
    <p:sldId id="418" r:id="rId45"/>
    <p:sldId id="421" r:id="rId46"/>
    <p:sldId id="439" r:id="rId47"/>
    <p:sldId id="295" r:id="rId48"/>
    <p:sldId id="354" r:id="rId49"/>
    <p:sldId id="359" r:id="rId50"/>
    <p:sldId id="334" r:id="rId51"/>
    <p:sldId id="369" r:id="rId52"/>
    <p:sldId id="367" r:id="rId53"/>
    <p:sldId id="444" r:id="rId54"/>
    <p:sldId id="445" r:id="rId55"/>
    <p:sldId id="446" r:id="rId56"/>
    <p:sldId id="339" r:id="rId57"/>
    <p:sldId id="337" r:id="rId58"/>
    <p:sldId id="440" r:id="rId59"/>
    <p:sldId id="340" r:id="rId60"/>
    <p:sldId id="377" r:id="rId61"/>
    <p:sldId id="378" r:id="rId62"/>
    <p:sldId id="379" r:id="rId63"/>
    <p:sldId id="386" r:id="rId64"/>
    <p:sldId id="355" r:id="rId65"/>
    <p:sldId id="426" r:id="rId66"/>
    <p:sldId id="262" r:id="rId67"/>
    <p:sldId id="374" r:id="rId68"/>
    <p:sldId id="393" r:id="rId69"/>
    <p:sldId id="272" r:id="rId70"/>
    <p:sldId id="281" r:id="rId71"/>
    <p:sldId id="331" r:id="rId72"/>
  </p:sldIdLst>
  <p:sldSz cx="9144000" cy="6858000" type="screen4x3"/>
  <p:notesSz cx="7315200" cy="9601200"/>
  <p:custDataLst>
    <p:tags r:id="rId75"/>
  </p:custDataLst>
  <p:defaultTextStyle>
    <a:defPPr>
      <a:defRPr lang="en-US"/>
    </a:defPPr>
    <a:lvl1pPr algn="ctr" rtl="0" fontAlgn="base">
      <a:spcBef>
        <a:spcPct val="0"/>
      </a:spcBef>
      <a:spcAft>
        <a:spcPct val="0"/>
      </a:spcAft>
      <a:defRPr kern="1200">
        <a:solidFill>
          <a:schemeClr val="tx1"/>
        </a:solidFill>
        <a:latin typeface="SAS Monospace Bold" pitchFamily="49" charset="0"/>
        <a:ea typeface="+mn-ea"/>
        <a:cs typeface="+mn-cs"/>
      </a:defRPr>
    </a:lvl1pPr>
    <a:lvl2pPr marL="457200" algn="ctr" rtl="0" fontAlgn="base">
      <a:spcBef>
        <a:spcPct val="0"/>
      </a:spcBef>
      <a:spcAft>
        <a:spcPct val="0"/>
      </a:spcAft>
      <a:defRPr kern="1200">
        <a:solidFill>
          <a:schemeClr val="tx1"/>
        </a:solidFill>
        <a:latin typeface="SAS Monospace Bold" pitchFamily="49" charset="0"/>
        <a:ea typeface="+mn-ea"/>
        <a:cs typeface="+mn-cs"/>
      </a:defRPr>
    </a:lvl2pPr>
    <a:lvl3pPr marL="914400" algn="ctr" rtl="0" fontAlgn="base">
      <a:spcBef>
        <a:spcPct val="0"/>
      </a:spcBef>
      <a:spcAft>
        <a:spcPct val="0"/>
      </a:spcAft>
      <a:defRPr kern="1200">
        <a:solidFill>
          <a:schemeClr val="tx1"/>
        </a:solidFill>
        <a:latin typeface="SAS Monospace Bold" pitchFamily="49" charset="0"/>
        <a:ea typeface="+mn-ea"/>
        <a:cs typeface="+mn-cs"/>
      </a:defRPr>
    </a:lvl3pPr>
    <a:lvl4pPr marL="1371600" algn="ctr" rtl="0" fontAlgn="base">
      <a:spcBef>
        <a:spcPct val="0"/>
      </a:spcBef>
      <a:spcAft>
        <a:spcPct val="0"/>
      </a:spcAft>
      <a:defRPr kern="1200">
        <a:solidFill>
          <a:schemeClr val="tx1"/>
        </a:solidFill>
        <a:latin typeface="SAS Monospace Bold" pitchFamily="49" charset="0"/>
        <a:ea typeface="+mn-ea"/>
        <a:cs typeface="+mn-cs"/>
      </a:defRPr>
    </a:lvl4pPr>
    <a:lvl5pPr marL="1828800" algn="ctr" rtl="0" fontAlgn="base">
      <a:spcBef>
        <a:spcPct val="0"/>
      </a:spcBef>
      <a:spcAft>
        <a:spcPct val="0"/>
      </a:spcAft>
      <a:defRPr kern="1200">
        <a:solidFill>
          <a:schemeClr val="tx1"/>
        </a:solidFill>
        <a:latin typeface="SAS Monospace Bold" pitchFamily="49" charset="0"/>
        <a:ea typeface="+mn-ea"/>
        <a:cs typeface="+mn-cs"/>
      </a:defRPr>
    </a:lvl5pPr>
    <a:lvl6pPr marL="2286000" algn="l" defTabSz="914400" rtl="0" eaLnBrk="1" latinLnBrk="0" hangingPunct="1">
      <a:defRPr kern="1200">
        <a:solidFill>
          <a:schemeClr val="tx1"/>
        </a:solidFill>
        <a:latin typeface="SAS Monospace Bold" pitchFamily="49" charset="0"/>
        <a:ea typeface="+mn-ea"/>
        <a:cs typeface="+mn-cs"/>
      </a:defRPr>
    </a:lvl6pPr>
    <a:lvl7pPr marL="2743200" algn="l" defTabSz="914400" rtl="0" eaLnBrk="1" latinLnBrk="0" hangingPunct="1">
      <a:defRPr kern="1200">
        <a:solidFill>
          <a:schemeClr val="tx1"/>
        </a:solidFill>
        <a:latin typeface="SAS Monospace Bold" pitchFamily="49" charset="0"/>
        <a:ea typeface="+mn-ea"/>
        <a:cs typeface="+mn-cs"/>
      </a:defRPr>
    </a:lvl7pPr>
    <a:lvl8pPr marL="3200400" algn="l" defTabSz="914400" rtl="0" eaLnBrk="1" latinLnBrk="0" hangingPunct="1">
      <a:defRPr kern="1200">
        <a:solidFill>
          <a:schemeClr val="tx1"/>
        </a:solidFill>
        <a:latin typeface="SAS Monospace Bold" pitchFamily="49" charset="0"/>
        <a:ea typeface="+mn-ea"/>
        <a:cs typeface="+mn-cs"/>
      </a:defRPr>
    </a:lvl8pPr>
    <a:lvl9pPr marL="3657600" algn="l" defTabSz="914400" rtl="0" eaLnBrk="1" latinLnBrk="0" hangingPunct="1">
      <a:defRPr kern="1200">
        <a:solidFill>
          <a:schemeClr val="tx1"/>
        </a:solidFill>
        <a:latin typeface="SAS Monospace Bold" pitchFamily="4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E9CD87"/>
    <a:srgbClr val="FFFFFF"/>
    <a:srgbClr val="DFB753"/>
    <a:srgbClr val="DCD5BB"/>
    <a:srgbClr val="B20000"/>
    <a:srgbClr val="FEB2B2"/>
    <a:srgbClr val="FFB3B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23" autoAdjust="0"/>
    <p:restoredTop sz="83771" autoAdjust="0"/>
  </p:normalViewPr>
  <p:slideViewPr>
    <p:cSldViewPr>
      <p:cViewPr varScale="1">
        <p:scale>
          <a:sx n="55" d="100"/>
          <a:sy n="55" d="100"/>
        </p:scale>
        <p:origin x="1277" y="43"/>
      </p:cViewPr>
      <p:guideLst>
        <p:guide orient="horz" pos="2160"/>
        <p:guide pos="2880"/>
      </p:guideLst>
    </p:cSldViewPr>
  </p:slideViewPr>
  <p:outlineViewPr>
    <p:cViewPr>
      <p:scale>
        <a:sx n="33" d="100"/>
        <a:sy n="33" d="100"/>
      </p:scale>
      <p:origin x="0" y="14597"/>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1788" y="-96"/>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customXml" Target="../customXml/item5.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hdr" sz="quarter"/>
          </p:nvPr>
        </p:nvSpPr>
        <p:spPr bwMode="auto">
          <a:xfrm>
            <a:off x="0" y="0"/>
            <a:ext cx="3168927" cy="480388"/>
          </a:xfrm>
          <a:prstGeom prst="rect">
            <a:avLst/>
          </a:prstGeom>
          <a:noFill/>
          <a:ln w="9525">
            <a:noFill/>
            <a:miter lim="800000"/>
            <a:headEnd/>
            <a:tailEnd/>
          </a:ln>
        </p:spPr>
        <p:txBody>
          <a:bodyPr vert="horz" wrap="square" lIns="95472" tIns="47736" rIns="95472" bIns="47736" numCol="1" anchor="t" anchorCtr="0" compatLnSpc="1">
            <a:prstTxWarp prst="textNoShape">
              <a:avLst/>
            </a:prstTxWarp>
          </a:bodyPr>
          <a:lstStyle>
            <a:lvl1pPr algn="l" defTabSz="955541">
              <a:defRPr sz="1200">
                <a:latin typeface="Arial" charset="0"/>
              </a:defRPr>
            </a:lvl1pPr>
          </a:lstStyle>
          <a:p>
            <a:pPr>
              <a:defRPr/>
            </a:pPr>
            <a:endParaRPr lang="en-US"/>
          </a:p>
        </p:txBody>
      </p:sp>
      <p:sp>
        <p:nvSpPr>
          <p:cNvPr id="146435" name="Rectangle 3"/>
          <p:cNvSpPr>
            <a:spLocks noGrp="1" noChangeArrowheads="1"/>
          </p:cNvSpPr>
          <p:nvPr>
            <p:ph type="dt" sz="quarter" idx="1"/>
          </p:nvPr>
        </p:nvSpPr>
        <p:spPr bwMode="auto">
          <a:xfrm>
            <a:off x="4144617" y="0"/>
            <a:ext cx="3168927" cy="480388"/>
          </a:xfrm>
          <a:prstGeom prst="rect">
            <a:avLst/>
          </a:prstGeom>
          <a:noFill/>
          <a:ln w="9525">
            <a:noFill/>
            <a:miter lim="800000"/>
            <a:headEnd/>
            <a:tailEnd/>
          </a:ln>
        </p:spPr>
        <p:txBody>
          <a:bodyPr vert="horz" wrap="square" lIns="95472" tIns="47736" rIns="95472" bIns="47736" numCol="1" anchor="t" anchorCtr="0" compatLnSpc="1">
            <a:prstTxWarp prst="textNoShape">
              <a:avLst/>
            </a:prstTxWarp>
          </a:bodyPr>
          <a:lstStyle>
            <a:lvl1pPr algn="r" defTabSz="955541">
              <a:defRPr sz="1200">
                <a:latin typeface="Arial" charset="0"/>
              </a:defRPr>
            </a:lvl1pPr>
          </a:lstStyle>
          <a:p>
            <a:pPr>
              <a:defRPr/>
            </a:pPr>
            <a:endParaRPr lang="en-US"/>
          </a:p>
        </p:txBody>
      </p:sp>
      <p:sp>
        <p:nvSpPr>
          <p:cNvPr id="146436" name="Rectangle 4"/>
          <p:cNvSpPr>
            <a:spLocks noGrp="1" noChangeArrowheads="1"/>
          </p:cNvSpPr>
          <p:nvPr>
            <p:ph type="ftr" sz="quarter" idx="2"/>
          </p:nvPr>
        </p:nvSpPr>
        <p:spPr bwMode="auto">
          <a:xfrm>
            <a:off x="0" y="9119173"/>
            <a:ext cx="3168927" cy="480388"/>
          </a:xfrm>
          <a:prstGeom prst="rect">
            <a:avLst/>
          </a:prstGeom>
          <a:noFill/>
          <a:ln w="9525">
            <a:noFill/>
            <a:miter lim="800000"/>
            <a:headEnd/>
            <a:tailEnd/>
          </a:ln>
        </p:spPr>
        <p:txBody>
          <a:bodyPr vert="horz" wrap="square" lIns="95472" tIns="47736" rIns="95472" bIns="47736" numCol="1" anchor="b" anchorCtr="0" compatLnSpc="1">
            <a:prstTxWarp prst="textNoShape">
              <a:avLst/>
            </a:prstTxWarp>
          </a:bodyPr>
          <a:lstStyle>
            <a:lvl1pPr algn="l" defTabSz="955541">
              <a:defRPr sz="1200">
                <a:latin typeface="Arial" charset="0"/>
              </a:defRPr>
            </a:lvl1pPr>
          </a:lstStyle>
          <a:p>
            <a:pPr>
              <a:defRPr/>
            </a:pPr>
            <a:endParaRPr lang="en-US"/>
          </a:p>
        </p:txBody>
      </p:sp>
      <p:sp>
        <p:nvSpPr>
          <p:cNvPr id="146437" name="Rectangle 5"/>
          <p:cNvSpPr>
            <a:spLocks noGrp="1" noChangeArrowheads="1"/>
          </p:cNvSpPr>
          <p:nvPr>
            <p:ph type="sldNum" sz="quarter" idx="3"/>
          </p:nvPr>
        </p:nvSpPr>
        <p:spPr bwMode="auto">
          <a:xfrm>
            <a:off x="4144617" y="9119173"/>
            <a:ext cx="3168927" cy="480388"/>
          </a:xfrm>
          <a:prstGeom prst="rect">
            <a:avLst/>
          </a:prstGeom>
          <a:noFill/>
          <a:ln w="9525">
            <a:noFill/>
            <a:miter lim="800000"/>
            <a:headEnd/>
            <a:tailEnd/>
          </a:ln>
        </p:spPr>
        <p:txBody>
          <a:bodyPr vert="horz" wrap="square" lIns="95472" tIns="47736" rIns="95472" bIns="47736" numCol="1" anchor="b" anchorCtr="0" compatLnSpc="1">
            <a:prstTxWarp prst="textNoShape">
              <a:avLst/>
            </a:prstTxWarp>
          </a:bodyPr>
          <a:lstStyle>
            <a:lvl1pPr algn="r" defTabSz="955541">
              <a:defRPr sz="1200">
                <a:latin typeface="Arial" charset="0"/>
              </a:defRPr>
            </a:lvl1pPr>
          </a:lstStyle>
          <a:p>
            <a:pPr>
              <a:defRPr/>
            </a:pPr>
            <a:fld id="{E648D1DE-604A-41DE-9283-8EB11EB606AB}" type="slidenum">
              <a:rPr lang="en-US"/>
              <a:pPr>
                <a:defRPr/>
              </a:pPr>
              <a:t>‹#›</a:t>
            </a:fld>
            <a:endParaRPr lang="en-US"/>
          </a:p>
        </p:txBody>
      </p:sp>
    </p:spTree>
    <p:extLst>
      <p:ext uri="{BB962C8B-B14F-4D97-AF65-F5344CB8AC3E}">
        <p14:creationId xmlns:p14="http://schemas.microsoft.com/office/powerpoint/2010/main" val="3957918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8927" cy="480388"/>
          </a:xfrm>
          <a:prstGeom prst="rect">
            <a:avLst/>
          </a:prstGeom>
          <a:noFill/>
          <a:ln w="9525">
            <a:noFill/>
            <a:miter lim="800000"/>
            <a:headEnd/>
            <a:tailEnd/>
          </a:ln>
        </p:spPr>
        <p:txBody>
          <a:bodyPr vert="horz" wrap="square" lIns="96626" tIns="48313" rIns="96626" bIns="48313" numCol="1" anchor="t" anchorCtr="0" compatLnSpc="1">
            <a:prstTxWarp prst="textNoShape">
              <a:avLst/>
            </a:prstTxWarp>
          </a:bodyPr>
          <a:lstStyle>
            <a:lvl1pPr algn="l" defTabSz="967053">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4144617" y="0"/>
            <a:ext cx="3168927" cy="480388"/>
          </a:xfrm>
          <a:prstGeom prst="rect">
            <a:avLst/>
          </a:prstGeom>
          <a:noFill/>
          <a:ln w="9525">
            <a:noFill/>
            <a:miter lim="800000"/>
            <a:headEnd/>
            <a:tailEnd/>
          </a:ln>
        </p:spPr>
        <p:txBody>
          <a:bodyPr vert="horz" wrap="square" lIns="96626" tIns="48313" rIns="96626" bIns="48313" numCol="1" anchor="t" anchorCtr="0" compatLnSpc="1">
            <a:prstTxWarp prst="textNoShape">
              <a:avLst/>
            </a:prstTxWarp>
          </a:bodyPr>
          <a:lstStyle>
            <a:lvl1pPr algn="r" defTabSz="967053">
              <a:defRPr sz="1200">
                <a:latin typeface="Arial" charset="0"/>
              </a:defRPr>
            </a:lvl1pPr>
          </a:lstStyle>
          <a:p>
            <a:pPr>
              <a:defRPr/>
            </a:pPr>
            <a:endParaRPr lang="en-US"/>
          </a:p>
        </p:txBody>
      </p:sp>
      <p:sp>
        <p:nvSpPr>
          <p:cNvPr id="63492" name="Rectangle 4"/>
          <p:cNvSpPr>
            <a:spLocks noGrp="1" noRot="1" noChangeAspect="1" noChangeArrowheads="1" noTextEdit="1"/>
          </p:cNvSpPr>
          <p:nvPr>
            <p:ph type="sldImg" idx="2"/>
          </p:nvPr>
        </p:nvSpPr>
        <p:spPr bwMode="auto">
          <a:xfrm>
            <a:off x="1260475" y="720725"/>
            <a:ext cx="4799013" cy="3598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30527" y="4561226"/>
            <a:ext cx="5854148" cy="4318573"/>
          </a:xfrm>
          <a:prstGeom prst="rect">
            <a:avLst/>
          </a:prstGeom>
          <a:noFill/>
          <a:ln w="9525">
            <a:noFill/>
            <a:miter lim="800000"/>
            <a:headEnd/>
            <a:tailEnd/>
          </a:ln>
        </p:spPr>
        <p:txBody>
          <a:bodyPr vert="horz" wrap="square" lIns="96626" tIns="48313" rIns="96626" bIns="4831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119173"/>
            <a:ext cx="3168927" cy="480388"/>
          </a:xfrm>
          <a:prstGeom prst="rect">
            <a:avLst/>
          </a:prstGeom>
          <a:noFill/>
          <a:ln w="9525">
            <a:noFill/>
            <a:miter lim="800000"/>
            <a:headEnd/>
            <a:tailEnd/>
          </a:ln>
        </p:spPr>
        <p:txBody>
          <a:bodyPr vert="horz" wrap="square" lIns="96626" tIns="48313" rIns="96626" bIns="48313" numCol="1" anchor="b" anchorCtr="0" compatLnSpc="1">
            <a:prstTxWarp prst="textNoShape">
              <a:avLst/>
            </a:prstTxWarp>
          </a:bodyPr>
          <a:lstStyle>
            <a:lvl1pPr algn="l" defTabSz="967053">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4144617" y="9119173"/>
            <a:ext cx="3168927" cy="480388"/>
          </a:xfrm>
          <a:prstGeom prst="rect">
            <a:avLst/>
          </a:prstGeom>
          <a:noFill/>
          <a:ln w="9525">
            <a:noFill/>
            <a:miter lim="800000"/>
            <a:headEnd/>
            <a:tailEnd/>
          </a:ln>
        </p:spPr>
        <p:txBody>
          <a:bodyPr vert="horz" wrap="square" lIns="96626" tIns="48313" rIns="96626" bIns="48313" numCol="1" anchor="b" anchorCtr="0" compatLnSpc="1">
            <a:prstTxWarp prst="textNoShape">
              <a:avLst/>
            </a:prstTxWarp>
          </a:bodyPr>
          <a:lstStyle>
            <a:lvl1pPr algn="r" defTabSz="967053">
              <a:defRPr sz="1200">
                <a:latin typeface="Arial" charset="0"/>
              </a:defRPr>
            </a:lvl1pPr>
          </a:lstStyle>
          <a:p>
            <a:pPr>
              <a:defRPr/>
            </a:pPr>
            <a:fld id="{5A2921A6-5190-4626-8491-A8690B0F849E}" type="slidenum">
              <a:rPr lang="en-US"/>
              <a:pPr>
                <a:defRPr/>
              </a:pPr>
              <a:t>‹#›</a:t>
            </a:fld>
            <a:endParaRPr lang="en-US"/>
          </a:p>
        </p:txBody>
      </p:sp>
    </p:spTree>
    <p:extLst>
      <p:ext uri="{BB962C8B-B14F-4D97-AF65-F5344CB8AC3E}">
        <p14:creationId xmlns:p14="http://schemas.microsoft.com/office/powerpoint/2010/main" val="23164284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eaLnBrk="0" hangingPunct="0">
              <a:defRPr>
                <a:solidFill>
                  <a:schemeClr val="tx1"/>
                </a:solidFill>
                <a:latin typeface="SAS Monospace Bold" pitchFamily="49" charset="0"/>
              </a:defRPr>
            </a:lvl1pPr>
            <a:lvl2pPr marL="770662" indent="-296408" defTabSz="964974" eaLnBrk="0" hangingPunct="0">
              <a:defRPr>
                <a:solidFill>
                  <a:schemeClr val="tx1"/>
                </a:solidFill>
                <a:latin typeface="SAS Monospace Bold" pitchFamily="49" charset="0"/>
              </a:defRPr>
            </a:lvl2pPr>
            <a:lvl3pPr marL="1185634" indent="-237127" defTabSz="964974" eaLnBrk="0" hangingPunct="0">
              <a:defRPr>
                <a:solidFill>
                  <a:schemeClr val="tx1"/>
                </a:solidFill>
                <a:latin typeface="SAS Monospace Bold" pitchFamily="49" charset="0"/>
              </a:defRPr>
            </a:lvl3pPr>
            <a:lvl4pPr marL="1659887" indent="-237127" defTabSz="964974" eaLnBrk="0" hangingPunct="0">
              <a:defRPr>
                <a:solidFill>
                  <a:schemeClr val="tx1"/>
                </a:solidFill>
                <a:latin typeface="SAS Monospace Bold" pitchFamily="49" charset="0"/>
              </a:defRPr>
            </a:lvl4pPr>
            <a:lvl5pPr marL="2134141" indent="-237127" defTabSz="964974" eaLnBrk="0" hangingPunct="0">
              <a:defRPr>
                <a:solidFill>
                  <a:schemeClr val="tx1"/>
                </a:solidFill>
                <a:latin typeface="SAS Monospace Bold" pitchFamily="49" charset="0"/>
              </a:defRPr>
            </a:lvl5pPr>
            <a:lvl6pPr marL="2608395" indent="-237127" algn="ctr" defTabSz="964974" eaLnBrk="0" fontAlgn="base" hangingPunct="0">
              <a:spcBef>
                <a:spcPct val="0"/>
              </a:spcBef>
              <a:spcAft>
                <a:spcPct val="0"/>
              </a:spcAft>
              <a:defRPr>
                <a:solidFill>
                  <a:schemeClr val="tx1"/>
                </a:solidFill>
                <a:latin typeface="SAS Monospace Bold" pitchFamily="49" charset="0"/>
              </a:defRPr>
            </a:lvl6pPr>
            <a:lvl7pPr marL="3082648" indent="-237127" algn="ctr" defTabSz="964974" eaLnBrk="0" fontAlgn="base" hangingPunct="0">
              <a:spcBef>
                <a:spcPct val="0"/>
              </a:spcBef>
              <a:spcAft>
                <a:spcPct val="0"/>
              </a:spcAft>
              <a:defRPr>
                <a:solidFill>
                  <a:schemeClr val="tx1"/>
                </a:solidFill>
                <a:latin typeface="SAS Monospace Bold" pitchFamily="49" charset="0"/>
              </a:defRPr>
            </a:lvl7pPr>
            <a:lvl8pPr marL="3556902" indent="-237127" algn="ctr" defTabSz="964974" eaLnBrk="0" fontAlgn="base" hangingPunct="0">
              <a:spcBef>
                <a:spcPct val="0"/>
              </a:spcBef>
              <a:spcAft>
                <a:spcPct val="0"/>
              </a:spcAft>
              <a:defRPr>
                <a:solidFill>
                  <a:schemeClr val="tx1"/>
                </a:solidFill>
                <a:latin typeface="SAS Monospace Bold" pitchFamily="49" charset="0"/>
              </a:defRPr>
            </a:lvl8pPr>
            <a:lvl9pPr marL="4031155" indent="-237127" algn="ctr" defTabSz="964974" eaLnBrk="0" fontAlgn="base" hangingPunct="0">
              <a:spcBef>
                <a:spcPct val="0"/>
              </a:spcBef>
              <a:spcAft>
                <a:spcPct val="0"/>
              </a:spcAft>
              <a:defRPr>
                <a:solidFill>
                  <a:schemeClr val="tx1"/>
                </a:solidFill>
                <a:latin typeface="SAS Monospace Bold" pitchFamily="49" charset="0"/>
              </a:defRPr>
            </a:lvl9pPr>
          </a:lstStyle>
          <a:p>
            <a:pPr eaLnBrk="1" hangingPunct="1"/>
            <a:fld id="{845439F7-73DA-4AF0-8543-6CCB32EAE9C9}" type="slidenum">
              <a:rPr lang="en-US" smtClean="0">
                <a:latin typeface="Arial" charset="0"/>
              </a:rPr>
              <a:pPr eaLnBrk="1" hangingPunct="1"/>
              <a:t>1</a:t>
            </a:fld>
            <a:endParaRPr lang="en-US" smtClean="0">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705054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But</a:t>
            </a:r>
            <a:r>
              <a:rPr lang="en-US" baseline="0" dirty="0" smtClean="0"/>
              <a:t> if you forget to click on the Off Campus Access button before you start browsing, when you click on any subscription resource, you will be brought to this page and asked to log into the remote access proxy.  Once you have logged into the proxy server, you should not have to do so again during this session.  If you close your browser or reboot your computer, you will have to log in again. Just be sure you have clicked the College of Medicine button before putting in your </a:t>
            </a:r>
            <a:r>
              <a:rPr lang="en-US" baseline="0" dirty="0" err="1" smtClean="0"/>
              <a:t>CoM</a:t>
            </a:r>
            <a:r>
              <a:rPr lang="en-US" baseline="0" dirty="0" smtClean="0"/>
              <a:t> credentials.</a:t>
            </a:r>
            <a:endParaRPr lang="en-US" dirty="0"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eaLnBrk="0" hangingPunct="0">
              <a:defRPr>
                <a:solidFill>
                  <a:schemeClr val="tx1"/>
                </a:solidFill>
                <a:latin typeface="SAS Monospace Bold" pitchFamily="49" charset="0"/>
              </a:defRPr>
            </a:lvl1pPr>
            <a:lvl2pPr marL="770662" indent="-296408" defTabSz="964974" eaLnBrk="0" hangingPunct="0">
              <a:defRPr>
                <a:solidFill>
                  <a:schemeClr val="tx1"/>
                </a:solidFill>
                <a:latin typeface="SAS Monospace Bold" pitchFamily="49" charset="0"/>
              </a:defRPr>
            </a:lvl2pPr>
            <a:lvl3pPr marL="1185634" indent="-237127" defTabSz="964974" eaLnBrk="0" hangingPunct="0">
              <a:defRPr>
                <a:solidFill>
                  <a:schemeClr val="tx1"/>
                </a:solidFill>
                <a:latin typeface="SAS Monospace Bold" pitchFamily="49" charset="0"/>
              </a:defRPr>
            </a:lvl3pPr>
            <a:lvl4pPr marL="1659887" indent="-237127" defTabSz="964974" eaLnBrk="0" hangingPunct="0">
              <a:defRPr>
                <a:solidFill>
                  <a:schemeClr val="tx1"/>
                </a:solidFill>
                <a:latin typeface="SAS Monospace Bold" pitchFamily="49" charset="0"/>
              </a:defRPr>
            </a:lvl4pPr>
            <a:lvl5pPr marL="2134141" indent="-237127" defTabSz="964974" eaLnBrk="0" hangingPunct="0">
              <a:defRPr>
                <a:solidFill>
                  <a:schemeClr val="tx1"/>
                </a:solidFill>
                <a:latin typeface="SAS Monospace Bold" pitchFamily="49" charset="0"/>
              </a:defRPr>
            </a:lvl5pPr>
            <a:lvl6pPr marL="2608395" indent="-237127" algn="ctr" defTabSz="964974" eaLnBrk="0" fontAlgn="base" hangingPunct="0">
              <a:spcBef>
                <a:spcPct val="0"/>
              </a:spcBef>
              <a:spcAft>
                <a:spcPct val="0"/>
              </a:spcAft>
              <a:defRPr>
                <a:solidFill>
                  <a:schemeClr val="tx1"/>
                </a:solidFill>
                <a:latin typeface="SAS Monospace Bold" pitchFamily="49" charset="0"/>
              </a:defRPr>
            </a:lvl6pPr>
            <a:lvl7pPr marL="3082648" indent="-237127" algn="ctr" defTabSz="964974" eaLnBrk="0" fontAlgn="base" hangingPunct="0">
              <a:spcBef>
                <a:spcPct val="0"/>
              </a:spcBef>
              <a:spcAft>
                <a:spcPct val="0"/>
              </a:spcAft>
              <a:defRPr>
                <a:solidFill>
                  <a:schemeClr val="tx1"/>
                </a:solidFill>
                <a:latin typeface="SAS Monospace Bold" pitchFamily="49" charset="0"/>
              </a:defRPr>
            </a:lvl7pPr>
            <a:lvl8pPr marL="3556902" indent="-237127" algn="ctr" defTabSz="964974" eaLnBrk="0" fontAlgn="base" hangingPunct="0">
              <a:spcBef>
                <a:spcPct val="0"/>
              </a:spcBef>
              <a:spcAft>
                <a:spcPct val="0"/>
              </a:spcAft>
              <a:defRPr>
                <a:solidFill>
                  <a:schemeClr val="tx1"/>
                </a:solidFill>
                <a:latin typeface="SAS Monospace Bold" pitchFamily="49" charset="0"/>
              </a:defRPr>
            </a:lvl8pPr>
            <a:lvl9pPr marL="4031155" indent="-237127" algn="ctr" defTabSz="964974" eaLnBrk="0" fontAlgn="base" hangingPunct="0">
              <a:spcBef>
                <a:spcPct val="0"/>
              </a:spcBef>
              <a:spcAft>
                <a:spcPct val="0"/>
              </a:spcAft>
              <a:defRPr>
                <a:solidFill>
                  <a:schemeClr val="tx1"/>
                </a:solidFill>
                <a:latin typeface="SAS Monospace Bold" pitchFamily="49" charset="0"/>
              </a:defRPr>
            </a:lvl9pPr>
          </a:lstStyle>
          <a:p>
            <a:pPr eaLnBrk="1" hangingPunct="1"/>
            <a:fld id="{F11F6621-CE6D-4F18-AC51-09A119A00C25}" type="slidenum">
              <a:rPr lang="en-US" smtClean="0">
                <a:latin typeface="Arial" charset="0"/>
              </a:rPr>
              <a:pPr eaLnBrk="1" hangingPunct="1"/>
              <a:t>10</a:t>
            </a:fld>
            <a:endParaRPr lang="en-US" smtClean="0">
              <a:latin typeface="Arial" charset="0"/>
            </a:endParaRPr>
          </a:p>
        </p:txBody>
      </p:sp>
    </p:spTree>
    <p:extLst>
      <p:ext uri="{BB962C8B-B14F-4D97-AF65-F5344CB8AC3E}">
        <p14:creationId xmlns:p14="http://schemas.microsoft.com/office/powerpoint/2010/main" val="118361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eaLnBrk="0" hangingPunct="0">
              <a:defRPr>
                <a:solidFill>
                  <a:schemeClr val="tx1"/>
                </a:solidFill>
                <a:latin typeface="SAS Monospace Bold" pitchFamily="49" charset="0"/>
              </a:defRPr>
            </a:lvl1pPr>
            <a:lvl2pPr marL="770662" indent="-296408" defTabSz="964974" eaLnBrk="0" hangingPunct="0">
              <a:defRPr>
                <a:solidFill>
                  <a:schemeClr val="tx1"/>
                </a:solidFill>
                <a:latin typeface="SAS Monospace Bold" pitchFamily="49" charset="0"/>
              </a:defRPr>
            </a:lvl2pPr>
            <a:lvl3pPr marL="1185634" indent="-237127" defTabSz="964974" eaLnBrk="0" hangingPunct="0">
              <a:defRPr>
                <a:solidFill>
                  <a:schemeClr val="tx1"/>
                </a:solidFill>
                <a:latin typeface="SAS Monospace Bold" pitchFamily="49" charset="0"/>
              </a:defRPr>
            </a:lvl3pPr>
            <a:lvl4pPr marL="1659887" indent="-237127" defTabSz="964974" eaLnBrk="0" hangingPunct="0">
              <a:defRPr>
                <a:solidFill>
                  <a:schemeClr val="tx1"/>
                </a:solidFill>
                <a:latin typeface="SAS Monospace Bold" pitchFamily="49" charset="0"/>
              </a:defRPr>
            </a:lvl4pPr>
            <a:lvl5pPr marL="2134141" indent="-237127" defTabSz="964974" eaLnBrk="0" hangingPunct="0">
              <a:defRPr>
                <a:solidFill>
                  <a:schemeClr val="tx1"/>
                </a:solidFill>
                <a:latin typeface="SAS Monospace Bold" pitchFamily="49" charset="0"/>
              </a:defRPr>
            </a:lvl5pPr>
            <a:lvl6pPr marL="2608395" indent="-237127" algn="ctr" defTabSz="964974" eaLnBrk="0" fontAlgn="base" hangingPunct="0">
              <a:spcBef>
                <a:spcPct val="0"/>
              </a:spcBef>
              <a:spcAft>
                <a:spcPct val="0"/>
              </a:spcAft>
              <a:defRPr>
                <a:solidFill>
                  <a:schemeClr val="tx1"/>
                </a:solidFill>
                <a:latin typeface="SAS Monospace Bold" pitchFamily="49" charset="0"/>
              </a:defRPr>
            </a:lvl6pPr>
            <a:lvl7pPr marL="3082648" indent="-237127" algn="ctr" defTabSz="964974" eaLnBrk="0" fontAlgn="base" hangingPunct="0">
              <a:spcBef>
                <a:spcPct val="0"/>
              </a:spcBef>
              <a:spcAft>
                <a:spcPct val="0"/>
              </a:spcAft>
              <a:defRPr>
                <a:solidFill>
                  <a:schemeClr val="tx1"/>
                </a:solidFill>
                <a:latin typeface="SAS Monospace Bold" pitchFamily="49" charset="0"/>
              </a:defRPr>
            </a:lvl7pPr>
            <a:lvl8pPr marL="3556902" indent="-237127" algn="ctr" defTabSz="964974" eaLnBrk="0" fontAlgn="base" hangingPunct="0">
              <a:spcBef>
                <a:spcPct val="0"/>
              </a:spcBef>
              <a:spcAft>
                <a:spcPct val="0"/>
              </a:spcAft>
              <a:defRPr>
                <a:solidFill>
                  <a:schemeClr val="tx1"/>
                </a:solidFill>
                <a:latin typeface="SAS Monospace Bold" pitchFamily="49" charset="0"/>
              </a:defRPr>
            </a:lvl8pPr>
            <a:lvl9pPr marL="4031155" indent="-237127" algn="ctr" defTabSz="964974" eaLnBrk="0" fontAlgn="base" hangingPunct="0">
              <a:spcBef>
                <a:spcPct val="0"/>
              </a:spcBef>
              <a:spcAft>
                <a:spcPct val="0"/>
              </a:spcAft>
              <a:defRPr>
                <a:solidFill>
                  <a:schemeClr val="tx1"/>
                </a:solidFill>
                <a:latin typeface="SAS Monospace Bold" pitchFamily="49" charset="0"/>
              </a:defRPr>
            </a:lvl9pPr>
          </a:lstStyle>
          <a:p>
            <a:pPr eaLnBrk="1" hangingPunct="1"/>
            <a:fld id="{08170F9F-0205-4C55-97C0-6DF94AD28714}" type="slidenum">
              <a:rPr lang="en-US" smtClean="0">
                <a:latin typeface="Arial" charset="0"/>
              </a:rPr>
              <a:pPr eaLnBrk="1" hangingPunct="1"/>
              <a:t>11</a:t>
            </a:fld>
            <a:endParaRPr lang="en-US" smtClean="0">
              <a:latin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Because we are on campus, the</a:t>
            </a:r>
            <a:r>
              <a:rPr lang="en-US" baseline="0" dirty="0" smtClean="0"/>
              <a:t> library will not bother to ask you to log in to access our resources.  If you want to verify your username and password work, you can use your smartphone with the </a:t>
            </a:r>
            <a:r>
              <a:rPr lang="en-US" baseline="0" dirty="0" err="1" smtClean="0"/>
              <a:t>wifi</a:t>
            </a:r>
            <a:r>
              <a:rPr lang="en-US" baseline="0" dirty="0" smtClean="0"/>
              <a:t> off and try to access a library resources on the browser.  If you have any problems logging in, don’t remember your username and password, call the regional campus IT support person.  He can reset your password or make sure you are in the system.</a:t>
            </a:r>
          </a:p>
          <a:p>
            <a:pPr eaLnBrk="1" hangingPunct="1"/>
            <a:endParaRPr lang="en-US" dirty="0" smtClean="0"/>
          </a:p>
        </p:txBody>
      </p:sp>
    </p:spTree>
    <p:extLst>
      <p:ext uri="{BB962C8B-B14F-4D97-AF65-F5344CB8AC3E}">
        <p14:creationId xmlns:p14="http://schemas.microsoft.com/office/powerpoint/2010/main" val="3635218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eaLnBrk="0" hangingPunct="0">
              <a:defRPr>
                <a:solidFill>
                  <a:schemeClr val="tx1"/>
                </a:solidFill>
                <a:latin typeface="SAS Monospace Bold" pitchFamily="49" charset="0"/>
              </a:defRPr>
            </a:lvl1pPr>
            <a:lvl2pPr marL="770662" indent="-296408" defTabSz="964974" eaLnBrk="0" hangingPunct="0">
              <a:defRPr>
                <a:solidFill>
                  <a:schemeClr val="tx1"/>
                </a:solidFill>
                <a:latin typeface="SAS Monospace Bold" pitchFamily="49" charset="0"/>
              </a:defRPr>
            </a:lvl2pPr>
            <a:lvl3pPr marL="1185634" indent="-237127" defTabSz="964974" eaLnBrk="0" hangingPunct="0">
              <a:defRPr>
                <a:solidFill>
                  <a:schemeClr val="tx1"/>
                </a:solidFill>
                <a:latin typeface="SAS Monospace Bold" pitchFamily="49" charset="0"/>
              </a:defRPr>
            </a:lvl3pPr>
            <a:lvl4pPr marL="1659887" indent="-237127" defTabSz="964974" eaLnBrk="0" hangingPunct="0">
              <a:defRPr>
                <a:solidFill>
                  <a:schemeClr val="tx1"/>
                </a:solidFill>
                <a:latin typeface="SAS Monospace Bold" pitchFamily="49" charset="0"/>
              </a:defRPr>
            </a:lvl4pPr>
            <a:lvl5pPr marL="2134141" indent="-237127" defTabSz="964974" eaLnBrk="0" hangingPunct="0">
              <a:defRPr>
                <a:solidFill>
                  <a:schemeClr val="tx1"/>
                </a:solidFill>
                <a:latin typeface="SAS Monospace Bold" pitchFamily="49" charset="0"/>
              </a:defRPr>
            </a:lvl5pPr>
            <a:lvl6pPr marL="2608395" indent="-237127" algn="ctr" defTabSz="964974" eaLnBrk="0" fontAlgn="base" hangingPunct="0">
              <a:spcBef>
                <a:spcPct val="0"/>
              </a:spcBef>
              <a:spcAft>
                <a:spcPct val="0"/>
              </a:spcAft>
              <a:defRPr>
                <a:solidFill>
                  <a:schemeClr val="tx1"/>
                </a:solidFill>
                <a:latin typeface="SAS Monospace Bold" pitchFamily="49" charset="0"/>
              </a:defRPr>
            </a:lvl6pPr>
            <a:lvl7pPr marL="3082648" indent="-237127" algn="ctr" defTabSz="964974" eaLnBrk="0" fontAlgn="base" hangingPunct="0">
              <a:spcBef>
                <a:spcPct val="0"/>
              </a:spcBef>
              <a:spcAft>
                <a:spcPct val="0"/>
              </a:spcAft>
              <a:defRPr>
                <a:solidFill>
                  <a:schemeClr val="tx1"/>
                </a:solidFill>
                <a:latin typeface="SAS Monospace Bold" pitchFamily="49" charset="0"/>
              </a:defRPr>
            </a:lvl7pPr>
            <a:lvl8pPr marL="3556902" indent="-237127" algn="ctr" defTabSz="964974" eaLnBrk="0" fontAlgn="base" hangingPunct="0">
              <a:spcBef>
                <a:spcPct val="0"/>
              </a:spcBef>
              <a:spcAft>
                <a:spcPct val="0"/>
              </a:spcAft>
              <a:defRPr>
                <a:solidFill>
                  <a:schemeClr val="tx1"/>
                </a:solidFill>
                <a:latin typeface="SAS Monospace Bold" pitchFamily="49" charset="0"/>
              </a:defRPr>
            </a:lvl8pPr>
            <a:lvl9pPr marL="4031155" indent="-237127" algn="ctr" defTabSz="964974" eaLnBrk="0" fontAlgn="base" hangingPunct="0">
              <a:spcBef>
                <a:spcPct val="0"/>
              </a:spcBef>
              <a:spcAft>
                <a:spcPct val="0"/>
              </a:spcAft>
              <a:defRPr>
                <a:solidFill>
                  <a:schemeClr val="tx1"/>
                </a:solidFill>
                <a:latin typeface="SAS Monospace Bold" pitchFamily="49" charset="0"/>
              </a:defRPr>
            </a:lvl9pPr>
          </a:lstStyle>
          <a:p>
            <a:pPr eaLnBrk="1" hangingPunct="1"/>
            <a:fld id="{878AB2F2-4E0B-45E0-A686-721045E9A359}" type="slidenum">
              <a:rPr lang="en-US" smtClean="0">
                <a:latin typeface="Arial" charset="0"/>
              </a:rPr>
              <a:pPr eaLnBrk="1" hangingPunct="1"/>
              <a:t>13</a:t>
            </a:fld>
            <a:endParaRPr lang="en-US" smtClean="0">
              <a:latin typeface="Arial" charset="0"/>
            </a:endParaRPr>
          </a:p>
        </p:txBody>
      </p:sp>
      <p:sp>
        <p:nvSpPr>
          <p:cNvPr id="76803" name="Rectangle 7"/>
          <p:cNvSpPr txBox="1">
            <a:spLocks noGrp="1" noChangeArrowheads="1"/>
          </p:cNvSpPr>
          <p:nvPr/>
        </p:nvSpPr>
        <p:spPr bwMode="auto">
          <a:xfrm>
            <a:off x="4144617" y="9119173"/>
            <a:ext cx="3168927" cy="48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19" tIns="48310" rIns="96619" bIns="48310" anchor="b"/>
          <a:lstStyle>
            <a:lvl1pPr defTabSz="925513" eaLnBrk="0" hangingPunct="0">
              <a:defRPr>
                <a:solidFill>
                  <a:schemeClr val="tx1"/>
                </a:solidFill>
                <a:latin typeface="SAS Monospace Bold" pitchFamily="49" charset="0"/>
              </a:defRPr>
            </a:lvl1pPr>
            <a:lvl2pPr marL="742950" indent="-285750" defTabSz="925513" eaLnBrk="0" hangingPunct="0">
              <a:defRPr>
                <a:solidFill>
                  <a:schemeClr val="tx1"/>
                </a:solidFill>
                <a:latin typeface="SAS Monospace Bold" pitchFamily="49" charset="0"/>
              </a:defRPr>
            </a:lvl2pPr>
            <a:lvl3pPr marL="1143000" indent="-228600" defTabSz="925513" eaLnBrk="0" hangingPunct="0">
              <a:defRPr>
                <a:solidFill>
                  <a:schemeClr val="tx1"/>
                </a:solidFill>
                <a:latin typeface="SAS Monospace Bold" pitchFamily="49" charset="0"/>
              </a:defRPr>
            </a:lvl3pPr>
            <a:lvl4pPr marL="1600200" indent="-228600" defTabSz="925513" eaLnBrk="0" hangingPunct="0">
              <a:defRPr>
                <a:solidFill>
                  <a:schemeClr val="tx1"/>
                </a:solidFill>
                <a:latin typeface="SAS Monospace Bold" pitchFamily="49" charset="0"/>
              </a:defRPr>
            </a:lvl4pPr>
            <a:lvl5pPr marL="2057400" indent="-228600" defTabSz="925513" eaLnBrk="0" hangingPunct="0">
              <a:defRPr>
                <a:solidFill>
                  <a:schemeClr val="tx1"/>
                </a:solidFill>
                <a:latin typeface="SAS Monospace Bold" pitchFamily="49" charset="0"/>
              </a:defRPr>
            </a:lvl5pPr>
            <a:lvl6pPr marL="2514600" indent="-228600" algn="ctr" defTabSz="925513" eaLnBrk="0" fontAlgn="base" hangingPunct="0">
              <a:spcBef>
                <a:spcPct val="0"/>
              </a:spcBef>
              <a:spcAft>
                <a:spcPct val="0"/>
              </a:spcAft>
              <a:defRPr>
                <a:solidFill>
                  <a:schemeClr val="tx1"/>
                </a:solidFill>
                <a:latin typeface="SAS Monospace Bold" pitchFamily="49" charset="0"/>
              </a:defRPr>
            </a:lvl6pPr>
            <a:lvl7pPr marL="2971800" indent="-228600" algn="ctr" defTabSz="925513" eaLnBrk="0" fontAlgn="base" hangingPunct="0">
              <a:spcBef>
                <a:spcPct val="0"/>
              </a:spcBef>
              <a:spcAft>
                <a:spcPct val="0"/>
              </a:spcAft>
              <a:defRPr>
                <a:solidFill>
                  <a:schemeClr val="tx1"/>
                </a:solidFill>
                <a:latin typeface="SAS Monospace Bold" pitchFamily="49" charset="0"/>
              </a:defRPr>
            </a:lvl7pPr>
            <a:lvl8pPr marL="3429000" indent="-228600" algn="ctr" defTabSz="925513" eaLnBrk="0" fontAlgn="base" hangingPunct="0">
              <a:spcBef>
                <a:spcPct val="0"/>
              </a:spcBef>
              <a:spcAft>
                <a:spcPct val="0"/>
              </a:spcAft>
              <a:defRPr>
                <a:solidFill>
                  <a:schemeClr val="tx1"/>
                </a:solidFill>
                <a:latin typeface="SAS Monospace Bold" pitchFamily="49" charset="0"/>
              </a:defRPr>
            </a:lvl8pPr>
            <a:lvl9pPr marL="3886200" indent="-228600" algn="ctr" defTabSz="925513" eaLnBrk="0" fontAlgn="base" hangingPunct="0">
              <a:spcBef>
                <a:spcPct val="0"/>
              </a:spcBef>
              <a:spcAft>
                <a:spcPct val="0"/>
              </a:spcAft>
              <a:defRPr>
                <a:solidFill>
                  <a:schemeClr val="tx1"/>
                </a:solidFill>
                <a:latin typeface="SAS Monospace Bold" pitchFamily="49" charset="0"/>
              </a:defRPr>
            </a:lvl9pPr>
          </a:lstStyle>
          <a:p>
            <a:pPr algn="r" eaLnBrk="1" hangingPunct="1"/>
            <a:fld id="{DCCDEC51-7D8D-4DB6-B14D-428D97FCCC2C}" type="slidenum">
              <a:rPr lang="en-US" sz="1200">
                <a:latin typeface="Arial" charset="0"/>
              </a:rPr>
              <a:pPr algn="r" eaLnBrk="1" hangingPunct="1"/>
              <a:t>13</a:t>
            </a:fld>
            <a:endParaRPr lang="en-US" sz="1200">
              <a:latin typeface="Arial" charset="0"/>
            </a:endParaRPr>
          </a:p>
        </p:txBody>
      </p:sp>
      <p:sp>
        <p:nvSpPr>
          <p:cNvPr id="76804" name="Rectangle 2"/>
          <p:cNvSpPr>
            <a:spLocks noGrp="1" noRot="1" noChangeAspect="1" noChangeArrowheads="1" noTextEdit="1"/>
          </p:cNvSpPr>
          <p:nvPr>
            <p:ph type="sldImg"/>
          </p:nvPr>
        </p:nvSpPr>
        <p:spPr>
          <a:xfrm>
            <a:off x="1258888" y="720725"/>
            <a:ext cx="4797425" cy="3597275"/>
          </a:xfrm>
          <a:ln/>
        </p:spPr>
      </p:sp>
      <p:sp>
        <p:nvSpPr>
          <p:cNvPr id="76805" name="Rectangle 3"/>
          <p:cNvSpPr>
            <a:spLocks noGrp="1" noChangeArrowheads="1"/>
          </p:cNvSpPr>
          <p:nvPr>
            <p:ph type="body" idx="1"/>
          </p:nvPr>
        </p:nvSpPr>
        <p:spPr>
          <a:xfrm>
            <a:off x="730527" y="4559587"/>
            <a:ext cx="5854148" cy="4320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19" tIns="48310" rIns="96619" bIns="48310"/>
          <a:lstStyle/>
          <a:p>
            <a:pPr eaLnBrk="1" hangingPunct="1"/>
            <a:r>
              <a:rPr lang="en-US" dirty="0" smtClean="0"/>
              <a:t>The </a:t>
            </a:r>
            <a:r>
              <a:rPr lang="en-US" dirty="0" err="1" smtClean="0"/>
              <a:t>Quicklinks</a:t>
            </a:r>
            <a:r>
              <a:rPr lang="en-US" dirty="0" smtClean="0"/>
              <a:t> drop down highlights the resources</a:t>
            </a:r>
            <a:r>
              <a:rPr lang="en-US" baseline="0" dirty="0" smtClean="0"/>
              <a:t> most often used, but by no means represents our entire collection of databases.  If you wish to see the entire list, click the link on the Quick Links box to the entire list of databases. </a:t>
            </a:r>
            <a:endParaRPr lang="en-US" dirty="0" smtClean="0"/>
          </a:p>
          <a:p>
            <a:pPr eaLnBrk="1" hangingPunct="1"/>
            <a:r>
              <a:rPr lang="en-US" dirty="0" smtClean="0"/>
              <a:t>  </a:t>
            </a:r>
          </a:p>
          <a:p>
            <a:pPr eaLnBrk="1" hangingPunct="1"/>
            <a:endParaRPr lang="en-US" dirty="0" smtClean="0"/>
          </a:p>
        </p:txBody>
      </p:sp>
    </p:spTree>
    <p:extLst>
      <p:ext uri="{BB962C8B-B14F-4D97-AF65-F5344CB8AC3E}">
        <p14:creationId xmlns:p14="http://schemas.microsoft.com/office/powerpoint/2010/main" val="91979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eaLnBrk="0" hangingPunct="0">
              <a:defRPr>
                <a:solidFill>
                  <a:schemeClr val="tx1"/>
                </a:solidFill>
                <a:latin typeface="SAS Monospace Bold" pitchFamily="49" charset="0"/>
              </a:defRPr>
            </a:lvl1pPr>
            <a:lvl2pPr marL="770662" indent="-296408" defTabSz="964974" eaLnBrk="0" hangingPunct="0">
              <a:defRPr>
                <a:solidFill>
                  <a:schemeClr val="tx1"/>
                </a:solidFill>
                <a:latin typeface="SAS Monospace Bold" pitchFamily="49" charset="0"/>
              </a:defRPr>
            </a:lvl2pPr>
            <a:lvl3pPr marL="1185634" indent="-237127" defTabSz="964974" eaLnBrk="0" hangingPunct="0">
              <a:defRPr>
                <a:solidFill>
                  <a:schemeClr val="tx1"/>
                </a:solidFill>
                <a:latin typeface="SAS Monospace Bold" pitchFamily="49" charset="0"/>
              </a:defRPr>
            </a:lvl3pPr>
            <a:lvl4pPr marL="1659887" indent="-237127" defTabSz="964974" eaLnBrk="0" hangingPunct="0">
              <a:defRPr>
                <a:solidFill>
                  <a:schemeClr val="tx1"/>
                </a:solidFill>
                <a:latin typeface="SAS Monospace Bold" pitchFamily="49" charset="0"/>
              </a:defRPr>
            </a:lvl4pPr>
            <a:lvl5pPr marL="2134141" indent="-237127" defTabSz="964974" eaLnBrk="0" hangingPunct="0">
              <a:defRPr>
                <a:solidFill>
                  <a:schemeClr val="tx1"/>
                </a:solidFill>
                <a:latin typeface="SAS Monospace Bold" pitchFamily="49" charset="0"/>
              </a:defRPr>
            </a:lvl5pPr>
            <a:lvl6pPr marL="2608395" indent="-237127" algn="ctr" defTabSz="964974" eaLnBrk="0" fontAlgn="base" hangingPunct="0">
              <a:spcBef>
                <a:spcPct val="0"/>
              </a:spcBef>
              <a:spcAft>
                <a:spcPct val="0"/>
              </a:spcAft>
              <a:defRPr>
                <a:solidFill>
                  <a:schemeClr val="tx1"/>
                </a:solidFill>
                <a:latin typeface="SAS Monospace Bold" pitchFamily="49" charset="0"/>
              </a:defRPr>
            </a:lvl6pPr>
            <a:lvl7pPr marL="3082648" indent="-237127" algn="ctr" defTabSz="964974" eaLnBrk="0" fontAlgn="base" hangingPunct="0">
              <a:spcBef>
                <a:spcPct val="0"/>
              </a:spcBef>
              <a:spcAft>
                <a:spcPct val="0"/>
              </a:spcAft>
              <a:defRPr>
                <a:solidFill>
                  <a:schemeClr val="tx1"/>
                </a:solidFill>
                <a:latin typeface="SAS Monospace Bold" pitchFamily="49" charset="0"/>
              </a:defRPr>
            </a:lvl7pPr>
            <a:lvl8pPr marL="3556902" indent="-237127" algn="ctr" defTabSz="964974" eaLnBrk="0" fontAlgn="base" hangingPunct="0">
              <a:spcBef>
                <a:spcPct val="0"/>
              </a:spcBef>
              <a:spcAft>
                <a:spcPct val="0"/>
              </a:spcAft>
              <a:defRPr>
                <a:solidFill>
                  <a:schemeClr val="tx1"/>
                </a:solidFill>
                <a:latin typeface="SAS Monospace Bold" pitchFamily="49" charset="0"/>
              </a:defRPr>
            </a:lvl8pPr>
            <a:lvl9pPr marL="4031155" indent="-237127" algn="ctr" defTabSz="964974" eaLnBrk="0" fontAlgn="base" hangingPunct="0">
              <a:spcBef>
                <a:spcPct val="0"/>
              </a:spcBef>
              <a:spcAft>
                <a:spcPct val="0"/>
              </a:spcAft>
              <a:defRPr>
                <a:solidFill>
                  <a:schemeClr val="tx1"/>
                </a:solidFill>
                <a:latin typeface="SAS Monospace Bold" pitchFamily="49" charset="0"/>
              </a:defRPr>
            </a:lvl9pPr>
          </a:lstStyle>
          <a:p>
            <a:pPr eaLnBrk="1" hangingPunct="1"/>
            <a:fld id="{CE275F8A-3BF4-4648-BEB7-555446D6893C}" type="slidenum">
              <a:rPr lang="en-US" smtClean="0">
                <a:latin typeface="Arial" charset="0"/>
              </a:rPr>
              <a:pPr eaLnBrk="1" hangingPunct="1"/>
              <a:t>14</a:t>
            </a:fld>
            <a:endParaRPr lang="en-US" smtClean="0">
              <a:latin typeface="Arial" charset="0"/>
            </a:endParaRPr>
          </a:p>
        </p:txBody>
      </p:sp>
      <p:sp>
        <p:nvSpPr>
          <p:cNvPr id="77827" name="Rectangle 7"/>
          <p:cNvSpPr txBox="1">
            <a:spLocks noGrp="1" noChangeArrowheads="1"/>
          </p:cNvSpPr>
          <p:nvPr/>
        </p:nvSpPr>
        <p:spPr bwMode="auto">
          <a:xfrm>
            <a:off x="4144617" y="9119173"/>
            <a:ext cx="3168927" cy="48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19" tIns="48310" rIns="96619" bIns="48310" anchor="b"/>
          <a:lstStyle>
            <a:lvl1pPr defTabSz="925513" eaLnBrk="0" hangingPunct="0">
              <a:defRPr>
                <a:solidFill>
                  <a:schemeClr val="tx1"/>
                </a:solidFill>
                <a:latin typeface="SAS Monospace Bold" pitchFamily="49" charset="0"/>
              </a:defRPr>
            </a:lvl1pPr>
            <a:lvl2pPr marL="742950" indent="-285750" defTabSz="925513" eaLnBrk="0" hangingPunct="0">
              <a:defRPr>
                <a:solidFill>
                  <a:schemeClr val="tx1"/>
                </a:solidFill>
                <a:latin typeface="SAS Monospace Bold" pitchFamily="49" charset="0"/>
              </a:defRPr>
            </a:lvl2pPr>
            <a:lvl3pPr marL="1143000" indent="-228600" defTabSz="925513" eaLnBrk="0" hangingPunct="0">
              <a:defRPr>
                <a:solidFill>
                  <a:schemeClr val="tx1"/>
                </a:solidFill>
                <a:latin typeface="SAS Monospace Bold" pitchFamily="49" charset="0"/>
              </a:defRPr>
            </a:lvl3pPr>
            <a:lvl4pPr marL="1600200" indent="-228600" defTabSz="925513" eaLnBrk="0" hangingPunct="0">
              <a:defRPr>
                <a:solidFill>
                  <a:schemeClr val="tx1"/>
                </a:solidFill>
                <a:latin typeface="SAS Monospace Bold" pitchFamily="49" charset="0"/>
              </a:defRPr>
            </a:lvl4pPr>
            <a:lvl5pPr marL="2057400" indent="-228600" defTabSz="925513" eaLnBrk="0" hangingPunct="0">
              <a:defRPr>
                <a:solidFill>
                  <a:schemeClr val="tx1"/>
                </a:solidFill>
                <a:latin typeface="SAS Monospace Bold" pitchFamily="49" charset="0"/>
              </a:defRPr>
            </a:lvl5pPr>
            <a:lvl6pPr marL="2514600" indent="-228600" algn="ctr" defTabSz="925513" eaLnBrk="0" fontAlgn="base" hangingPunct="0">
              <a:spcBef>
                <a:spcPct val="0"/>
              </a:spcBef>
              <a:spcAft>
                <a:spcPct val="0"/>
              </a:spcAft>
              <a:defRPr>
                <a:solidFill>
                  <a:schemeClr val="tx1"/>
                </a:solidFill>
                <a:latin typeface="SAS Monospace Bold" pitchFamily="49" charset="0"/>
              </a:defRPr>
            </a:lvl6pPr>
            <a:lvl7pPr marL="2971800" indent="-228600" algn="ctr" defTabSz="925513" eaLnBrk="0" fontAlgn="base" hangingPunct="0">
              <a:spcBef>
                <a:spcPct val="0"/>
              </a:spcBef>
              <a:spcAft>
                <a:spcPct val="0"/>
              </a:spcAft>
              <a:defRPr>
                <a:solidFill>
                  <a:schemeClr val="tx1"/>
                </a:solidFill>
                <a:latin typeface="SAS Monospace Bold" pitchFamily="49" charset="0"/>
              </a:defRPr>
            </a:lvl7pPr>
            <a:lvl8pPr marL="3429000" indent="-228600" algn="ctr" defTabSz="925513" eaLnBrk="0" fontAlgn="base" hangingPunct="0">
              <a:spcBef>
                <a:spcPct val="0"/>
              </a:spcBef>
              <a:spcAft>
                <a:spcPct val="0"/>
              </a:spcAft>
              <a:defRPr>
                <a:solidFill>
                  <a:schemeClr val="tx1"/>
                </a:solidFill>
                <a:latin typeface="SAS Monospace Bold" pitchFamily="49" charset="0"/>
              </a:defRPr>
            </a:lvl8pPr>
            <a:lvl9pPr marL="3886200" indent="-228600" algn="ctr" defTabSz="925513" eaLnBrk="0" fontAlgn="base" hangingPunct="0">
              <a:spcBef>
                <a:spcPct val="0"/>
              </a:spcBef>
              <a:spcAft>
                <a:spcPct val="0"/>
              </a:spcAft>
              <a:defRPr>
                <a:solidFill>
                  <a:schemeClr val="tx1"/>
                </a:solidFill>
                <a:latin typeface="SAS Monospace Bold" pitchFamily="49" charset="0"/>
              </a:defRPr>
            </a:lvl9pPr>
          </a:lstStyle>
          <a:p>
            <a:pPr algn="r" eaLnBrk="1" hangingPunct="1"/>
            <a:fld id="{06BDE113-5886-4B7E-A7BC-EF76549CC410}" type="slidenum">
              <a:rPr lang="en-US" sz="1200">
                <a:latin typeface="Arial" charset="0"/>
              </a:rPr>
              <a:pPr algn="r" eaLnBrk="1" hangingPunct="1"/>
              <a:t>14</a:t>
            </a:fld>
            <a:endParaRPr lang="en-US" sz="1200">
              <a:latin typeface="Arial" charset="0"/>
            </a:endParaRPr>
          </a:p>
        </p:txBody>
      </p:sp>
      <p:sp>
        <p:nvSpPr>
          <p:cNvPr id="77828" name="Rectangle 2"/>
          <p:cNvSpPr>
            <a:spLocks noGrp="1" noRot="1" noChangeAspect="1" noChangeArrowheads="1" noTextEdit="1"/>
          </p:cNvSpPr>
          <p:nvPr>
            <p:ph type="sldImg"/>
          </p:nvPr>
        </p:nvSpPr>
        <p:spPr>
          <a:ln/>
        </p:spPr>
      </p:sp>
      <p:sp>
        <p:nvSpPr>
          <p:cNvPr id="778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19" tIns="48310" rIns="96619" bIns="48310"/>
          <a:lstStyle/>
          <a:p>
            <a:pPr eaLnBrk="1" hangingPunct="1"/>
            <a:r>
              <a:rPr lang="en-US" dirty="0" smtClean="0"/>
              <a:t>This list is daunting.  We include this list, largely for those users who have been with us from the beginning, who have identified the resource they want, use it frequently, and want to go directly to that resource from the library web site after signing into EZProxy.  It is likely that these are one of what we refer to as our major sites:  those that have a variety of resources (like journals, books, images…) Hopefully, as a result of this course you will pick your favorites, and use this list the same way our established users do.</a:t>
            </a:r>
          </a:p>
        </p:txBody>
      </p:sp>
    </p:spTree>
    <p:extLst>
      <p:ext uri="{BB962C8B-B14F-4D97-AF65-F5344CB8AC3E}">
        <p14:creationId xmlns:p14="http://schemas.microsoft.com/office/powerpoint/2010/main" val="654176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eaLnBrk="0" hangingPunct="0">
              <a:defRPr>
                <a:solidFill>
                  <a:schemeClr val="tx1"/>
                </a:solidFill>
                <a:latin typeface="SAS Monospace Bold" pitchFamily="49" charset="0"/>
              </a:defRPr>
            </a:lvl1pPr>
            <a:lvl2pPr marL="770662" indent="-296408" defTabSz="964974" eaLnBrk="0" hangingPunct="0">
              <a:defRPr>
                <a:solidFill>
                  <a:schemeClr val="tx1"/>
                </a:solidFill>
                <a:latin typeface="SAS Monospace Bold" pitchFamily="49" charset="0"/>
              </a:defRPr>
            </a:lvl2pPr>
            <a:lvl3pPr marL="1185634" indent="-237127" defTabSz="964974" eaLnBrk="0" hangingPunct="0">
              <a:defRPr>
                <a:solidFill>
                  <a:schemeClr val="tx1"/>
                </a:solidFill>
                <a:latin typeface="SAS Monospace Bold" pitchFamily="49" charset="0"/>
              </a:defRPr>
            </a:lvl3pPr>
            <a:lvl4pPr marL="1659887" indent="-237127" defTabSz="964974" eaLnBrk="0" hangingPunct="0">
              <a:defRPr>
                <a:solidFill>
                  <a:schemeClr val="tx1"/>
                </a:solidFill>
                <a:latin typeface="SAS Monospace Bold" pitchFamily="49" charset="0"/>
              </a:defRPr>
            </a:lvl4pPr>
            <a:lvl5pPr marL="2134141" indent="-237127" defTabSz="964974" eaLnBrk="0" hangingPunct="0">
              <a:defRPr>
                <a:solidFill>
                  <a:schemeClr val="tx1"/>
                </a:solidFill>
                <a:latin typeface="SAS Monospace Bold" pitchFamily="49" charset="0"/>
              </a:defRPr>
            </a:lvl5pPr>
            <a:lvl6pPr marL="2608395" indent="-237127" algn="ctr" defTabSz="964974" eaLnBrk="0" fontAlgn="base" hangingPunct="0">
              <a:spcBef>
                <a:spcPct val="0"/>
              </a:spcBef>
              <a:spcAft>
                <a:spcPct val="0"/>
              </a:spcAft>
              <a:defRPr>
                <a:solidFill>
                  <a:schemeClr val="tx1"/>
                </a:solidFill>
                <a:latin typeface="SAS Monospace Bold" pitchFamily="49" charset="0"/>
              </a:defRPr>
            </a:lvl6pPr>
            <a:lvl7pPr marL="3082648" indent="-237127" algn="ctr" defTabSz="964974" eaLnBrk="0" fontAlgn="base" hangingPunct="0">
              <a:spcBef>
                <a:spcPct val="0"/>
              </a:spcBef>
              <a:spcAft>
                <a:spcPct val="0"/>
              </a:spcAft>
              <a:defRPr>
                <a:solidFill>
                  <a:schemeClr val="tx1"/>
                </a:solidFill>
                <a:latin typeface="SAS Monospace Bold" pitchFamily="49" charset="0"/>
              </a:defRPr>
            </a:lvl7pPr>
            <a:lvl8pPr marL="3556902" indent="-237127" algn="ctr" defTabSz="964974" eaLnBrk="0" fontAlgn="base" hangingPunct="0">
              <a:spcBef>
                <a:spcPct val="0"/>
              </a:spcBef>
              <a:spcAft>
                <a:spcPct val="0"/>
              </a:spcAft>
              <a:defRPr>
                <a:solidFill>
                  <a:schemeClr val="tx1"/>
                </a:solidFill>
                <a:latin typeface="SAS Monospace Bold" pitchFamily="49" charset="0"/>
              </a:defRPr>
            </a:lvl8pPr>
            <a:lvl9pPr marL="4031155" indent="-237127" algn="ctr" defTabSz="964974" eaLnBrk="0" fontAlgn="base" hangingPunct="0">
              <a:spcBef>
                <a:spcPct val="0"/>
              </a:spcBef>
              <a:spcAft>
                <a:spcPct val="0"/>
              </a:spcAft>
              <a:defRPr>
                <a:solidFill>
                  <a:schemeClr val="tx1"/>
                </a:solidFill>
                <a:latin typeface="SAS Monospace Bold" pitchFamily="49" charset="0"/>
              </a:defRPr>
            </a:lvl9pPr>
          </a:lstStyle>
          <a:p>
            <a:pPr eaLnBrk="1" hangingPunct="1"/>
            <a:fld id="{C76FC412-9423-43CC-9368-651174579E5B}" type="slidenum">
              <a:rPr lang="en-US" smtClean="0">
                <a:latin typeface="Arial" charset="0"/>
              </a:rPr>
              <a:pPr eaLnBrk="1" hangingPunct="1"/>
              <a:t>15</a:t>
            </a:fld>
            <a:endParaRPr lang="en-US" smtClean="0">
              <a:latin typeface="Arial" charset="0"/>
            </a:endParaRPr>
          </a:p>
        </p:txBody>
      </p:sp>
      <p:sp>
        <p:nvSpPr>
          <p:cNvPr id="73731" name="Rectangle 2"/>
          <p:cNvSpPr>
            <a:spLocks noGrp="1" noRot="1" noChangeAspect="1" noChangeArrowheads="1" noTextEdit="1"/>
          </p:cNvSpPr>
          <p:nvPr>
            <p:ph type="sldImg"/>
          </p:nvPr>
        </p:nvSpPr>
        <p:spPr>
          <a:xfrm>
            <a:off x="1258888" y="720725"/>
            <a:ext cx="4797425" cy="3597275"/>
          </a:xfrm>
          <a:ln/>
        </p:spPr>
      </p:sp>
      <p:sp>
        <p:nvSpPr>
          <p:cNvPr id="73732" name="Rectangle 3"/>
          <p:cNvSpPr>
            <a:spLocks noGrp="1" noChangeArrowheads="1"/>
          </p:cNvSpPr>
          <p:nvPr>
            <p:ph type="body" idx="1"/>
          </p:nvPr>
        </p:nvSpPr>
        <p:spPr>
          <a:xfrm>
            <a:off x="730527" y="4559587"/>
            <a:ext cx="5854148" cy="4320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8507" eaLnBrk="1" hangingPunct="1"/>
            <a:r>
              <a:rPr lang="en-US" dirty="0" err="1" smtClean="0"/>
              <a:t>MedResources</a:t>
            </a:r>
            <a:r>
              <a:rPr lang="en-US" dirty="0" smtClean="0"/>
              <a:t> map is gone</a:t>
            </a:r>
          </a:p>
          <a:p>
            <a:pPr eaLnBrk="1" hangingPunct="1"/>
            <a:r>
              <a:rPr lang="en-US" dirty="0" smtClean="0"/>
              <a:t>If you want to access the library on a smartphone, we recommend using the mobile</a:t>
            </a:r>
            <a:r>
              <a:rPr lang="en-US" baseline="0" dirty="0" smtClean="0"/>
              <a:t> friendly version of our library site.  This links to only those resource websites that are also formatted to be used on a smartphone.  The link at the top of the library will take you there.  Note that is does not look “right” on a computer or iPad screen.  </a:t>
            </a:r>
          </a:p>
          <a:p>
            <a:pPr eaLnBrk="1" hangingPunct="1"/>
            <a:endParaRPr lang="en-US" dirty="0" smtClean="0"/>
          </a:p>
        </p:txBody>
      </p:sp>
    </p:spTree>
    <p:extLst>
      <p:ext uri="{BB962C8B-B14F-4D97-AF65-F5344CB8AC3E}">
        <p14:creationId xmlns:p14="http://schemas.microsoft.com/office/powerpoint/2010/main" val="4286339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 in mind</a:t>
            </a:r>
            <a:r>
              <a:rPr lang="en-US" baseline="0" dirty="0" smtClean="0"/>
              <a:t> that the same rules apply if you are off campus using the mobile friendly resources.  These aren’t apps.  Their content isn’t loaded on your phone.  You have to have a cellular or </a:t>
            </a:r>
            <a:r>
              <a:rPr lang="en-US" baseline="0" dirty="0" err="1" smtClean="0"/>
              <a:t>wifi</a:t>
            </a:r>
            <a:r>
              <a:rPr lang="en-US" baseline="0" dirty="0" smtClean="0"/>
              <a:t> connection to the internet to use these, and if off campus, must log into the off-campus access with your COM username and password. </a:t>
            </a:r>
            <a:endParaRPr lang="en-US" dirty="0"/>
          </a:p>
        </p:txBody>
      </p:sp>
      <p:sp>
        <p:nvSpPr>
          <p:cNvPr id="4" name="Slide Number Placeholder 3"/>
          <p:cNvSpPr>
            <a:spLocks noGrp="1"/>
          </p:cNvSpPr>
          <p:nvPr>
            <p:ph type="sldNum" sz="quarter" idx="10"/>
          </p:nvPr>
        </p:nvSpPr>
        <p:spPr/>
        <p:txBody>
          <a:bodyPr/>
          <a:lstStyle/>
          <a:p>
            <a:pPr>
              <a:defRPr/>
            </a:pPr>
            <a:fld id="{5A2921A6-5190-4626-8491-A8690B0F849E}" type="slidenum">
              <a:rPr lang="en-US" smtClean="0"/>
              <a:pPr>
                <a:defRPr/>
              </a:pPr>
              <a:t>16</a:t>
            </a:fld>
            <a:endParaRPr lang="en-US"/>
          </a:p>
        </p:txBody>
      </p:sp>
    </p:spTree>
    <p:extLst>
      <p:ext uri="{BB962C8B-B14F-4D97-AF65-F5344CB8AC3E}">
        <p14:creationId xmlns:p14="http://schemas.microsoft.com/office/powerpoint/2010/main" val="1497077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dirty="0" smtClean="0"/>
              <a:t>Use </a:t>
            </a:r>
            <a:r>
              <a:rPr lang="en-US" sz="1200" b="1" dirty="0" smtClean="0"/>
              <a:t>PubMed</a:t>
            </a:r>
            <a:r>
              <a:rPr lang="en-US" sz="1200" dirty="0" smtClean="0"/>
              <a:t> for journal articles</a:t>
            </a:r>
          </a:p>
          <a:p>
            <a:pPr eaLnBrk="1" hangingPunct="1"/>
            <a:r>
              <a:rPr lang="en-US" sz="1200" dirty="0" smtClean="0"/>
              <a:t>Use </a:t>
            </a:r>
            <a:r>
              <a:rPr lang="en-US" sz="1200" b="1" dirty="0" smtClean="0"/>
              <a:t>Google Scholar </a:t>
            </a:r>
            <a:r>
              <a:rPr lang="en-US" sz="1200" dirty="0" smtClean="0"/>
              <a:t>for journal articles </a:t>
            </a:r>
          </a:p>
          <a:p>
            <a:pPr eaLnBrk="1" hangingPunct="1"/>
            <a:r>
              <a:rPr lang="en-US" sz="1200" b="1" dirty="0" smtClean="0"/>
              <a:t>E-Journals</a:t>
            </a:r>
            <a:r>
              <a:rPr lang="en-US" sz="1200" dirty="0" smtClean="0"/>
              <a:t> for Journal Titles</a:t>
            </a:r>
          </a:p>
          <a:p>
            <a:pPr eaLnBrk="1" hangingPunct="1"/>
            <a:r>
              <a:rPr lang="en-US" sz="1200" b="1" dirty="0" smtClean="0"/>
              <a:t>E-Books</a:t>
            </a:r>
            <a:r>
              <a:rPr lang="en-US" sz="1200" dirty="0" smtClean="0"/>
              <a:t> for Book Titles</a:t>
            </a:r>
          </a:p>
          <a:p>
            <a:pPr eaLnBrk="1" hangingPunct="1"/>
            <a:r>
              <a:rPr lang="en-US" sz="1200" b="1" dirty="0" smtClean="0"/>
              <a:t>Catalog</a:t>
            </a:r>
            <a:r>
              <a:rPr lang="en-US" sz="1200" dirty="0" smtClean="0"/>
              <a:t> for all FSU Libraries </a:t>
            </a:r>
          </a:p>
          <a:p>
            <a:pPr eaLnBrk="1" hangingPunct="1"/>
            <a:r>
              <a:rPr lang="en-US" sz="1200" dirty="0" smtClean="0"/>
              <a:t>Use </a:t>
            </a:r>
            <a:r>
              <a:rPr lang="en-US" sz="1200" b="1" dirty="0" err="1" smtClean="0"/>
              <a:t>OneSearch</a:t>
            </a:r>
            <a:r>
              <a:rPr lang="en-US" sz="1200" dirty="0" smtClean="0"/>
              <a:t> to search all of the FSU University Libraries’ collections</a:t>
            </a:r>
          </a:p>
          <a:p>
            <a:pPr defTabSz="948507">
              <a:defRPr/>
            </a:pPr>
            <a:r>
              <a:rPr lang="en-US" dirty="0" smtClean="0"/>
              <a:t>[there is a Section in Syllabus on this is a good resource for explanation].  Use this search section to start a Pubmed search, Google Scholar search,</a:t>
            </a:r>
            <a:r>
              <a:rPr lang="en-US" baseline="0" dirty="0" smtClean="0"/>
              <a:t> or look for a specific journal or </a:t>
            </a:r>
            <a:r>
              <a:rPr lang="en-US" baseline="0" dirty="0" err="1" smtClean="0"/>
              <a:t>ebook</a:t>
            </a:r>
            <a:r>
              <a:rPr lang="en-US" baseline="0" dirty="0" smtClean="0"/>
              <a:t>.  We will talk more about those. </a:t>
            </a:r>
            <a:endParaRPr lang="en-US" dirty="0" smtClean="0"/>
          </a:p>
          <a:p>
            <a:pPr defTabSz="948507">
              <a:defRPr/>
            </a:pPr>
            <a:endParaRPr lang="en-US" dirty="0" smtClean="0"/>
          </a:p>
          <a:p>
            <a:pPr defTabSz="948507">
              <a:defRPr/>
            </a:pPr>
            <a:r>
              <a:rPr lang="en-US" dirty="0" smtClean="0"/>
              <a:t>New </a:t>
            </a:r>
            <a:r>
              <a:rPr lang="en-US" dirty="0" err="1" smtClean="0"/>
              <a:t>OneSearch</a:t>
            </a:r>
            <a:r>
              <a:rPr lang="en-US" dirty="0" smtClean="0"/>
              <a:t> </a:t>
            </a:r>
            <a:r>
              <a:rPr lang="en-US" dirty="0"/>
              <a:t>is a discovery tool that searches across most of FSU’s books, journals, articles, and more, including some materials outside the FSU collections.  </a:t>
            </a:r>
            <a:r>
              <a:rPr lang="en-US" dirty="0" err="1"/>
              <a:t>OneSearch</a:t>
            </a:r>
            <a:r>
              <a:rPr lang="en-US" dirty="0"/>
              <a:t> also searches College of Medicine e-books and e-journals. It gives you almost too much information.</a:t>
            </a:r>
            <a:endParaRPr lang="en-US" dirty="0" smtClean="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eaLnBrk="0" hangingPunct="0">
              <a:defRPr>
                <a:solidFill>
                  <a:schemeClr val="tx1"/>
                </a:solidFill>
                <a:latin typeface="SAS Monospace Bold" pitchFamily="49" charset="0"/>
              </a:defRPr>
            </a:lvl1pPr>
            <a:lvl2pPr marL="770662" indent="-296408" defTabSz="964974" eaLnBrk="0" hangingPunct="0">
              <a:defRPr>
                <a:solidFill>
                  <a:schemeClr val="tx1"/>
                </a:solidFill>
                <a:latin typeface="SAS Monospace Bold" pitchFamily="49" charset="0"/>
              </a:defRPr>
            </a:lvl2pPr>
            <a:lvl3pPr marL="1185634" indent="-237127" defTabSz="964974" eaLnBrk="0" hangingPunct="0">
              <a:defRPr>
                <a:solidFill>
                  <a:schemeClr val="tx1"/>
                </a:solidFill>
                <a:latin typeface="SAS Monospace Bold" pitchFamily="49" charset="0"/>
              </a:defRPr>
            </a:lvl3pPr>
            <a:lvl4pPr marL="1659887" indent="-237127" defTabSz="964974" eaLnBrk="0" hangingPunct="0">
              <a:defRPr>
                <a:solidFill>
                  <a:schemeClr val="tx1"/>
                </a:solidFill>
                <a:latin typeface="SAS Monospace Bold" pitchFamily="49" charset="0"/>
              </a:defRPr>
            </a:lvl4pPr>
            <a:lvl5pPr marL="2134141" indent="-237127" defTabSz="964974" eaLnBrk="0" hangingPunct="0">
              <a:defRPr>
                <a:solidFill>
                  <a:schemeClr val="tx1"/>
                </a:solidFill>
                <a:latin typeface="SAS Monospace Bold" pitchFamily="49" charset="0"/>
              </a:defRPr>
            </a:lvl5pPr>
            <a:lvl6pPr marL="2608395" indent="-237127" algn="ctr" defTabSz="964974" eaLnBrk="0" fontAlgn="base" hangingPunct="0">
              <a:spcBef>
                <a:spcPct val="0"/>
              </a:spcBef>
              <a:spcAft>
                <a:spcPct val="0"/>
              </a:spcAft>
              <a:defRPr>
                <a:solidFill>
                  <a:schemeClr val="tx1"/>
                </a:solidFill>
                <a:latin typeface="SAS Monospace Bold" pitchFamily="49" charset="0"/>
              </a:defRPr>
            </a:lvl6pPr>
            <a:lvl7pPr marL="3082648" indent="-237127" algn="ctr" defTabSz="964974" eaLnBrk="0" fontAlgn="base" hangingPunct="0">
              <a:spcBef>
                <a:spcPct val="0"/>
              </a:spcBef>
              <a:spcAft>
                <a:spcPct val="0"/>
              </a:spcAft>
              <a:defRPr>
                <a:solidFill>
                  <a:schemeClr val="tx1"/>
                </a:solidFill>
                <a:latin typeface="SAS Monospace Bold" pitchFamily="49" charset="0"/>
              </a:defRPr>
            </a:lvl7pPr>
            <a:lvl8pPr marL="3556902" indent="-237127" algn="ctr" defTabSz="964974" eaLnBrk="0" fontAlgn="base" hangingPunct="0">
              <a:spcBef>
                <a:spcPct val="0"/>
              </a:spcBef>
              <a:spcAft>
                <a:spcPct val="0"/>
              </a:spcAft>
              <a:defRPr>
                <a:solidFill>
                  <a:schemeClr val="tx1"/>
                </a:solidFill>
                <a:latin typeface="SAS Monospace Bold" pitchFamily="49" charset="0"/>
              </a:defRPr>
            </a:lvl8pPr>
            <a:lvl9pPr marL="4031155" indent="-237127" algn="ctr" defTabSz="964974" eaLnBrk="0" fontAlgn="base" hangingPunct="0">
              <a:spcBef>
                <a:spcPct val="0"/>
              </a:spcBef>
              <a:spcAft>
                <a:spcPct val="0"/>
              </a:spcAft>
              <a:defRPr>
                <a:solidFill>
                  <a:schemeClr val="tx1"/>
                </a:solidFill>
                <a:latin typeface="SAS Monospace Bold" pitchFamily="49" charset="0"/>
              </a:defRPr>
            </a:lvl9pPr>
          </a:lstStyle>
          <a:p>
            <a:pPr eaLnBrk="1" hangingPunct="1"/>
            <a:fld id="{73B4915A-CE65-40A3-9BE6-9FA7CB5C3125}" type="slidenum">
              <a:rPr lang="en-US" smtClean="0">
                <a:latin typeface="Arial" charset="0"/>
              </a:rPr>
              <a:pPr eaLnBrk="1" hangingPunct="1"/>
              <a:t>17</a:t>
            </a:fld>
            <a:endParaRPr lang="en-US" smtClean="0">
              <a:latin typeface="Arial" charset="0"/>
            </a:endParaRPr>
          </a:p>
        </p:txBody>
      </p:sp>
    </p:spTree>
    <p:extLst>
      <p:ext uri="{BB962C8B-B14F-4D97-AF65-F5344CB8AC3E}">
        <p14:creationId xmlns:p14="http://schemas.microsoft.com/office/powerpoint/2010/main" val="1058307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eaLnBrk="0" hangingPunct="0">
              <a:defRPr>
                <a:solidFill>
                  <a:schemeClr val="tx1"/>
                </a:solidFill>
                <a:latin typeface="SAS Monospace Bold" pitchFamily="49" charset="0"/>
              </a:defRPr>
            </a:lvl1pPr>
            <a:lvl2pPr marL="770662" indent="-296408" defTabSz="964974" eaLnBrk="0" hangingPunct="0">
              <a:defRPr>
                <a:solidFill>
                  <a:schemeClr val="tx1"/>
                </a:solidFill>
                <a:latin typeface="SAS Monospace Bold" pitchFamily="49" charset="0"/>
              </a:defRPr>
            </a:lvl2pPr>
            <a:lvl3pPr marL="1185634" indent="-237127" defTabSz="964974" eaLnBrk="0" hangingPunct="0">
              <a:defRPr>
                <a:solidFill>
                  <a:schemeClr val="tx1"/>
                </a:solidFill>
                <a:latin typeface="SAS Monospace Bold" pitchFamily="49" charset="0"/>
              </a:defRPr>
            </a:lvl3pPr>
            <a:lvl4pPr marL="1659887" indent="-237127" defTabSz="964974" eaLnBrk="0" hangingPunct="0">
              <a:defRPr>
                <a:solidFill>
                  <a:schemeClr val="tx1"/>
                </a:solidFill>
                <a:latin typeface="SAS Monospace Bold" pitchFamily="49" charset="0"/>
              </a:defRPr>
            </a:lvl4pPr>
            <a:lvl5pPr marL="2134141" indent="-237127" defTabSz="964974" eaLnBrk="0" hangingPunct="0">
              <a:defRPr>
                <a:solidFill>
                  <a:schemeClr val="tx1"/>
                </a:solidFill>
                <a:latin typeface="SAS Monospace Bold" pitchFamily="49" charset="0"/>
              </a:defRPr>
            </a:lvl5pPr>
            <a:lvl6pPr marL="2608395" indent="-237127" algn="ctr" defTabSz="964974" eaLnBrk="0" fontAlgn="base" hangingPunct="0">
              <a:spcBef>
                <a:spcPct val="0"/>
              </a:spcBef>
              <a:spcAft>
                <a:spcPct val="0"/>
              </a:spcAft>
              <a:defRPr>
                <a:solidFill>
                  <a:schemeClr val="tx1"/>
                </a:solidFill>
                <a:latin typeface="SAS Monospace Bold" pitchFamily="49" charset="0"/>
              </a:defRPr>
            </a:lvl6pPr>
            <a:lvl7pPr marL="3082648" indent="-237127" algn="ctr" defTabSz="964974" eaLnBrk="0" fontAlgn="base" hangingPunct="0">
              <a:spcBef>
                <a:spcPct val="0"/>
              </a:spcBef>
              <a:spcAft>
                <a:spcPct val="0"/>
              </a:spcAft>
              <a:defRPr>
                <a:solidFill>
                  <a:schemeClr val="tx1"/>
                </a:solidFill>
                <a:latin typeface="SAS Monospace Bold" pitchFamily="49" charset="0"/>
              </a:defRPr>
            </a:lvl7pPr>
            <a:lvl8pPr marL="3556902" indent="-237127" algn="ctr" defTabSz="964974" eaLnBrk="0" fontAlgn="base" hangingPunct="0">
              <a:spcBef>
                <a:spcPct val="0"/>
              </a:spcBef>
              <a:spcAft>
                <a:spcPct val="0"/>
              </a:spcAft>
              <a:defRPr>
                <a:solidFill>
                  <a:schemeClr val="tx1"/>
                </a:solidFill>
                <a:latin typeface="SAS Monospace Bold" pitchFamily="49" charset="0"/>
              </a:defRPr>
            </a:lvl8pPr>
            <a:lvl9pPr marL="4031155" indent="-237127" algn="ctr" defTabSz="964974" eaLnBrk="0" fontAlgn="base" hangingPunct="0">
              <a:spcBef>
                <a:spcPct val="0"/>
              </a:spcBef>
              <a:spcAft>
                <a:spcPct val="0"/>
              </a:spcAft>
              <a:defRPr>
                <a:solidFill>
                  <a:schemeClr val="tx1"/>
                </a:solidFill>
                <a:latin typeface="SAS Monospace Bold" pitchFamily="49" charset="0"/>
              </a:defRPr>
            </a:lvl9pPr>
          </a:lstStyle>
          <a:p>
            <a:pPr eaLnBrk="1" hangingPunct="1"/>
            <a:fld id="{4FD50352-88CB-4E1D-B944-10A24DEC360C}" type="slidenum">
              <a:rPr lang="en-US" smtClean="0">
                <a:latin typeface="Arial" charset="0"/>
              </a:rPr>
              <a:pPr eaLnBrk="1" hangingPunct="1"/>
              <a:t>18</a:t>
            </a:fld>
            <a:endParaRPr lang="en-US" smtClean="0">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8507" eaLnBrk="1" hangingPunct="1">
              <a:defRPr/>
            </a:pPr>
            <a:r>
              <a:rPr lang="en-US" dirty="0"/>
              <a:t>Tutorials: Now labeled as Quick Training. These are the same wonderful 1-3 minute how-to modules we have always enjoyed. Will mention that the name had to be changed because of ‘Generational Differences’. No self-respecting under 40 year old would ever click on anything that said ‘Tutorial”. The word ‘Quick’ is bait for the younger clinicians and students, they know it and are okay with it.</a:t>
            </a:r>
          </a:p>
          <a:p>
            <a:pPr eaLnBrk="1" hangingPunct="1"/>
            <a:endParaRPr lang="en-US" dirty="0" smtClean="0"/>
          </a:p>
        </p:txBody>
      </p:sp>
    </p:spTree>
    <p:extLst>
      <p:ext uri="{BB962C8B-B14F-4D97-AF65-F5344CB8AC3E}">
        <p14:creationId xmlns:p14="http://schemas.microsoft.com/office/powerpoint/2010/main" val="4136246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eaLnBrk="0" hangingPunct="0">
              <a:defRPr>
                <a:solidFill>
                  <a:schemeClr val="tx1"/>
                </a:solidFill>
                <a:latin typeface="SAS Monospace Bold" pitchFamily="49" charset="0"/>
              </a:defRPr>
            </a:lvl1pPr>
            <a:lvl2pPr marL="770662" indent="-296408" defTabSz="964974" eaLnBrk="0" hangingPunct="0">
              <a:defRPr>
                <a:solidFill>
                  <a:schemeClr val="tx1"/>
                </a:solidFill>
                <a:latin typeface="SAS Monospace Bold" pitchFamily="49" charset="0"/>
              </a:defRPr>
            </a:lvl2pPr>
            <a:lvl3pPr marL="1185634" indent="-237127" defTabSz="964974" eaLnBrk="0" hangingPunct="0">
              <a:defRPr>
                <a:solidFill>
                  <a:schemeClr val="tx1"/>
                </a:solidFill>
                <a:latin typeface="SAS Monospace Bold" pitchFamily="49" charset="0"/>
              </a:defRPr>
            </a:lvl3pPr>
            <a:lvl4pPr marL="1659887" indent="-237127" defTabSz="964974" eaLnBrk="0" hangingPunct="0">
              <a:defRPr>
                <a:solidFill>
                  <a:schemeClr val="tx1"/>
                </a:solidFill>
                <a:latin typeface="SAS Monospace Bold" pitchFamily="49" charset="0"/>
              </a:defRPr>
            </a:lvl4pPr>
            <a:lvl5pPr marL="2134141" indent="-237127" defTabSz="964974" eaLnBrk="0" hangingPunct="0">
              <a:defRPr>
                <a:solidFill>
                  <a:schemeClr val="tx1"/>
                </a:solidFill>
                <a:latin typeface="SAS Monospace Bold" pitchFamily="49" charset="0"/>
              </a:defRPr>
            </a:lvl5pPr>
            <a:lvl6pPr marL="2608395" indent="-237127" algn="ctr" defTabSz="964974" eaLnBrk="0" fontAlgn="base" hangingPunct="0">
              <a:spcBef>
                <a:spcPct val="0"/>
              </a:spcBef>
              <a:spcAft>
                <a:spcPct val="0"/>
              </a:spcAft>
              <a:defRPr>
                <a:solidFill>
                  <a:schemeClr val="tx1"/>
                </a:solidFill>
                <a:latin typeface="SAS Monospace Bold" pitchFamily="49" charset="0"/>
              </a:defRPr>
            </a:lvl6pPr>
            <a:lvl7pPr marL="3082648" indent="-237127" algn="ctr" defTabSz="964974" eaLnBrk="0" fontAlgn="base" hangingPunct="0">
              <a:spcBef>
                <a:spcPct val="0"/>
              </a:spcBef>
              <a:spcAft>
                <a:spcPct val="0"/>
              </a:spcAft>
              <a:defRPr>
                <a:solidFill>
                  <a:schemeClr val="tx1"/>
                </a:solidFill>
                <a:latin typeface="SAS Monospace Bold" pitchFamily="49" charset="0"/>
              </a:defRPr>
            </a:lvl7pPr>
            <a:lvl8pPr marL="3556902" indent="-237127" algn="ctr" defTabSz="964974" eaLnBrk="0" fontAlgn="base" hangingPunct="0">
              <a:spcBef>
                <a:spcPct val="0"/>
              </a:spcBef>
              <a:spcAft>
                <a:spcPct val="0"/>
              </a:spcAft>
              <a:defRPr>
                <a:solidFill>
                  <a:schemeClr val="tx1"/>
                </a:solidFill>
                <a:latin typeface="SAS Monospace Bold" pitchFamily="49" charset="0"/>
              </a:defRPr>
            </a:lvl8pPr>
            <a:lvl9pPr marL="4031155" indent="-237127" algn="ctr" defTabSz="964974" eaLnBrk="0" fontAlgn="base" hangingPunct="0">
              <a:spcBef>
                <a:spcPct val="0"/>
              </a:spcBef>
              <a:spcAft>
                <a:spcPct val="0"/>
              </a:spcAft>
              <a:defRPr>
                <a:solidFill>
                  <a:schemeClr val="tx1"/>
                </a:solidFill>
                <a:latin typeface="SAS Monospace Bold" pitchFamily="49" charset="0"/>
              </a:defRPr>
            </a:lvl9pPr>
          </a:lstStyle>
          <a:p>
            <a:pPr eaLnBrk="1" hangingPunct="1"/>
            <a:fld id="{3AC02BA3-F0B7-4C09-ACA4-07888F3B8C4B}" type="slidenum">
              <a:rPr lang="en-US" smtClean="0">
                <a:latin typeface="Arial" charset="0"/>
              </a:rPr>
              <a:pPr eaLnBrk="1" hangingPunct="1"/>
              <a:t>19</a:t>
            </a:fld>
            <a:endParaRPr lang="en-US" smtClean="0">
              <a:latin typeface="Arial"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There are several ways to contact the librarians. You can send an e-mail, make a phone call, come in person or e-mail the medlibrary#med.fsu.edu e-mail. Probably the quickest way to get assistance is to e-mail the medlibrary as there always folks watching the account.</a:t>
            </a:r>
          </a:p>
          <a:p>
            <a:pPr eaLnBrk="1" hangingPunct="1"/>
            <a:endParaRPr lang="en-US" smtClean="0"/>
          </a:p>
        </p:txBody>
      </p:sp>
    </p:spTree>
    <p:extLst>
      <p:ext uri="{BB962C8B-B14F-4D97-AF65-F5344CB8AC3E}">
        <p14:creationId xmlns:p14="http://schemas.microsoft.com/office/powerpoint/2010/main" val="3333568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eaLnBrk="0" hangingPunct="0">
              <a:defRPr>
                <a:solidFill>
                  <a:schemeClr val="tx1"/>
                </a:solidFill>
                <a:latin typeface="SAS Monospace Bold" pitchFamily="49" charset="0"/>
              </a:defRPr>
            </a:lvl1pPr>
            <a:lvl2pPr marL="770662" indent="-296408" defTabSz="964974" eaLnBrk="0" hangingPunct="0">
              <a:defRPr>
                <a:solidFill>
                  <a:schemeClr val="tx1"/>
                </a:solidFill>
                <a:latin typeface="SAS Monospace Bold" pitchFamily="49" charset="0"/>
              </a:defRPr>
            </a:lvl2pPr>
            <a:lvl3pPr marL="1185634" indent="-237127" defTabSz="964974" eaLnBrk="0" hangingPunct="0">
              <a:defRPr>
                <a:solidFill>
                  <a:schemeClr val="tx1"/>
                </a:solidFill>
                <a:latin typeface="SAS Monospace Bold" pitchFamily="49" charset="0"/>
              </a:defRPr>
            </a:lvl3pPr>
            <a:lvl4pPr marL="1659887" indent="-237127" defTabSz="964974" eaLnBrk="0" hangingPunct="0">
              <a:defRPr>
                <a:solidFill>
                  <a:schemeClr val="tx1"/>
                </a:solidFill>
                <a:latin typeface="SAS Monospace Bold" pitchFamily="49" charset="0"/>
              </a:defRPr>
            </a:lvl4pPr>
            <a:lvl5pPr marL="2134141" indent="-237127" defTabSz="964974" eaLnBrk="0" hangingPunct="0">
              <a:defRPr>
                <a:solidFill>
                  <a:schemeClr val="tx1"/>
                </a:solidFill>
                <a:latin typeface="SAS Monospace Bold" pitchFamily="49" charset="0"/>
              </a:defRPr>
            </a:lvl5pPr>
            <a:lvl6pPr marL="2608395" indent="-237127" algn="ctr" defTabSz="964974" eaLnBrk="0" fontAlgn="base" hangingPunct="0">
              <a:spcBef>
                <a:spcPct val="0"/>
              </a:spcBef>
              <a:spcAft>
                <a:spcPct val="0"/>
              </a:spcAft>
              <a:defRPr>
                <a:solidFill>
                  <a:schemeClr val="tx1"/>
                </a:solidFill>
                <a:latin typeface="SAS Monospace Bold" pitchFamily="49" charset="0"/>
              </a:defRPr>
            </a:lvl6pPr>
            <a:lvl7pPr marL="3082648" indent="-237127" algn="ctr" defTabSz="964974" eaLnBrk="0" fontAlgn="base" hangingPunct="0">
              <a:spcBef>
                <a:spcPct val="0"/>
              </a:spcBef>
              <a:spcAft>
                <a:spcPct val="0"/>
              </a:spcAft>
              <a:defRPr>
                <a:solidFill>
                  <a:schemeClr val="tx1"/>
                </a:solidFill>
                <a:latin typeface="SAS Monospace Bold" pitchFamily="49" charset="0"/>
              </a:defRPr>
            </a:lvl7pPr>
            <a:lvl8pPr marL="3556902" indent="-237127" algn="ctr" defTabSz="964974" eaLnBrk="0" fontAlgn="base" hangingPunct="0">
              <a:spcBef>
                <a:spcPct val="0"/>
              </a:spcBef>
              <a:spcAft>
                <a:spcPct val="0"/>
              </a:spcAft>
              <a:defRPr>
                <a:solidFill>
                  <a:schemeClr val="tx1"/>
                </a:solidFill>
                <a:latin typeface="SAS Monospace Bold" pitchFamily="49" charset="0"/>
              </a:defRPr>
            </a:lvl8pPr>
            <a:lvl9pPr marL="4031155" indent="-237127" algn="ctr" defTabSz="964974" eaLnBrk="0" fontAlgn="base" hangingPunct="0">
              <a:spcBef>
                <a:spcPct val="0"/>
              </a:spcBef>
              <a:spcAft>
                <a:spcPct val="0"/>
              </a:spcAft>
              <a:defRPr>
                <a:solidFill>
                  <a:schemeClr val="tx1"/>
                </a:solidFill>
                <a:latin typeface="SAS Monospace Bold" pitchFamily="49" charset="0"/>
              </a:defRPr>
            </a:lvl9pPr>
          </a:lstStyle>
          <a:p>
            <a:pPr eaLnBrk="1" hangingPunct="1"/>
            <a:fld id="{7F6FC9E4-D31B-46CF-ADA5-00D7BF4E5C2F}" type="slidenum">
              <a:rPr lang="en-US" smtClean="0">
                <a:latin typeface="Arial" charset="0"/>
              </a:rPr>
              <a:pPr eaLnBrk="1" hangingPunct="1"/>
              <a:t>20</a:t>
            </a:fld>
            <a:endParaRPr lang="en-US" smtClean="0">
              <a:latin typeface="Arial" charset="0"/>
            </a:endParaRPr>
          </a:p>
        </p:txBody>
      </p:sp>
      <p:sp>
        <p:nvSpPr>
          <p:cNvPr id="87043" name="Rectangle 7"/>
          <p:cNvSpPr txBox="1">
            <a:spLocks noGrp="1" noChangeArrowheads="1"/>
          </p:cNvSpPr>
          <p:nvPr/>
        </p:nvSpPr>
        <p:spPr bwMode="auto">
          <a:xfrm>
            <a:off x="4144617" y="9119173"/>
            <a:ext cx="3168927" cy="48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19" tIns="48310" rIns="96619" bIns="48310" anchor="b"/>
          <a:lstStyle>
            <a:lvl1pPr defTabSz="925513" eaLnBrk="0" hangingPunct="0">
              <a:defRPr>
                <a:solidFill>
                  <a:schemeClr val="tx1"/>
                </a:solidFill>
                <a:latin typeface="SAS Monospace Bold" pitchFamily="49" charset="0"/>
              </a:defRPr>
            </a:lvl1pPr>
            <a:lvl2pPr marL="742950" indent="-285750" defTabSz="925513" eaLnBrk="0" hangingPunct="0">
              <a:defRPr>
                <a:solidFill>
                  <a:schemeClr val="tx1"/>
                </a:solidFill>
                <a:latin typeface="SAS Monospace Bold" pitchFamily="49" charset="0"/>
              </a:defRPr>
            </a:lvl2pPr>
            <a:lvl3pPr marL="1143000" indent="-228600" defTabSz="925513" eaLnBrk="0" hangingPunct="0">
              <a:defRPr>
                <a:solidFill>
                  <a:schemeClr val="tx1"/>
                </a:solidFill>
                <a:latin typeface="SAS Monospace Bold" pitchFamily="49" charset="0"/>
              </a:defRPr>
            </a:lvl3pPr>
            <a:lvl4pPr marL="1600200" indent="-228600" defTabSz="925513" eaLnBrk="0" hangingPunct="0">
              <a:defRPr>
                <a:solidFill>
                  <a:schemeClr val="tx1"/>
                </a:solidFill>
                <a:latin typeface="SAS Monospace Bold" pitchFamily="49" charset="0"/>
              </a:defRPr>
            </a:lvl4pPr>
            <a:lvl5pPr marL="2057400" indent="-228600" defTabSz="925513" eaLnBrk="0" hangingPunct="0">
              <a:defRPr>
                <a:solidFill>
                  <a:schemeClr val="tx1"/>
                </a:solidFill>
                <a:latin typeface="SAS Monospace Bold" pitchFamily="49" charset="0"/>
              </a:defRPr>
            </a:lvl5pPr>
            <a:lvl6pPr marL="2514600" indent="-228600" algn="ctr" defTabSz="925513" eaLnBrk="0" fontAlgn="base" hangingPunct="0">
              <a:spcBef>
                <a:spcPct val="0"/>
              </a:spcBef>
              <a:spcAft>
                <a:spcPct val="0"/>
              </a:spcAft>
              <a:defRPr>
                <a:solidFill>
                  <a:schemeClr val="tx1"/>
                </a:solidFill>
                <a:latin typeface="SAS Monospace Bold" pitchFamily="49" charset="0"/>
              </a:defRPr>
            </a:lvl6pPr>
            <a:lvl7pPr marL="2971800" indent="-228600" algn="ctr" defTabSz="925513" eaLnBrk="0" fontAlgn="base" hangingPunct="0">
              <a:spcBef>
                <a:spcPct val="0"/>
              </a:spcBef>
              <a:spcAft>
                <a:spcPct val="0"/>
              </a:spcAft>
              <a:defRPr>
                <a:solidFill>
                  <a:schemeClr val="tx1"/>
                </a:solidFill>
                <a:latin typeface="SAS Monospace Bold" pitchFamily="49" charset="0"/>
              </a:defRPr>
            </a:lvl7pPr>
            <a:lvl8pPr marL="3429000" indent="-228600" algn="ctr" defTabSz="925513" eaLnBrk="0" fontAlgn="base" hangingPunct="0">
              <a:spcBef>
                <a:spcPct val="0"/>
              </a:spcBef>
              <a:spcAft>
                <a:spcPct val="0"/>
              </a:spcAft>
              <a:defRPr>
                <a:solidFill>
                  <a:schemeClr val="tx1"/>
                </a:solidFill>
                <a:latin typeface="SAS Monospace Bold" pitchFamily="49" charset="0"/>
              </a:defRPr>
            </a:lvl8pPr>
            <a:lvl9pPr marL="3886200" indent="-228600" algn="ctr" defTabSz="925513" eaLnBrk="0" fontAlgn="base" hangingPunct="0">
              <a:spcBef>
                <a:spcPct val="0"/>
              </a:spcBef>
              <a:spcAft>
                <a:spcPct val="0"/>
              </a:spcAft>
              <a:defRPr>
                <a:solidFill>
                  <a:schemeClr val="tx1"/>
                </a:solidFill>
                <a:latin typeface="SAS Monospace Bold" pitchFamily="49" charset="0"/>
              </a:defRPr>
            </a:lvl9pPr>
          </a:lstStyle>
          <a:p>
            <a:pPr algn="r" eaLnBrk="1" hangingPunct="1"/>
            <a:fld id="{79A6C6FE-7D50-4580-8E64-DA20ADCB02E6}" type="slidenum">
              <a:rPr lang="en-US" sz="1200">
                <a:latin typeface="Arial" charset="0"/>
              </a:rPr>
              <a:pPr algn="r" eaLnBrk="1" hangingPunct="1"/>
              <a:t>20</a:t>
            </a:fld>
            <a:endParaRPr lang="en-US" sz="1200">
              <a:latin typeface="Arial" charset="0"/>
            </a:endParaRPr>
          </a:p>
        </p:txBody>
      </p:sp>
      <p:sp>
        <p:nvSpPr>
          <p:cNvPr id="87044" name="Rectangle 2"/>
          <p:cNvSpPr>
            <a:spLocks noGrp="1" noRot="1" noChangeAspect="1" noChangeArrowheads="1" noTextEdit="1"/>
          </p:cNvSpPr>
          <p:nvPr>
            <p:ph type="sldImg"/>
          </p:nvPr>
        </p:nvSpPr>
        <p:spPr>
          <a:ln/>
        </p:spPr>
      </p:sp>
      <p:sp>
        <p:nvSpPr>
          <p:cNvPr id="870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19" tIns="48310" rIns="96619" bIns="48310"/>
          <a:lstStyle/>
          <a:p>
            <a:pPr eaLnBrk="1" hangingPunct="1"/>
            <a:r>
              <a:rPr lang="en-US" dirty="0" smtClean="0"/>
              <a:t>The</a:t>
            </a:r>
            <a:r>
              <a:rPr lang="en-US" baseline="0" dirty="0" smtClean="0"/>
              <a:t> number of journals has increased to the point that the Maguire Library can’t maintain a separate list of just medical journals.  So now, the e-journals link under Resources pulls up a search page. </a:t>
            </a:r>
            <a:r>
              <a:rPr lang="en-US" dirty="0" smtClean="0"/>
              <a:t>We will dedicate one workshop to doing a MEDLINE search and finding full text journal articles to answer clinical questions.  This is extremely time consuming, not to be attempted during patient care.  However, our resources of 3 million full text journal articles gives you access to the research, in case you want to spend the time after hours to dive into the latest research on some disease or condition of interest to you because of a special patient, a talk you might agree to do, or even an article you decide to write.</a:t>
            </a:r>
          </a:p>
          <a:p>
            <a:pPr eaLnBrk="1" hangingPunct="1"/>
            <a:endParaRPr lang="en-US" dirty="0" smtClean="0"/>
          </a:p>
          <a:p>
            <a:pPr eaLnBrk="1" hangingPunct="1"/>
            <a:r>
              <a:rPr lang="en-US" dirty="0" smtClean="0"/>
              <a:t>Find a journal of interest to you. </a:t>
            </a:r>
          </a:p>
          <a:p>
            <a:pPr eaLnBrk="1" hangingPunct="1"/>
            <a:r>
              <a:rPr lang="en-US" dirty="0" smtClean="0"/>
              <a:t>If you know which journal you would like to check to see if we subscribe, under</a:t>
            </a:r>
            <a:r>
              <a:rPr lang="en-US" baseline="0" dirty="0" smtClean="0"/>
              <a:t> Search all FSU e-journals by title.  Under “title contains”  put in a couple of words. </a:t>
            </a:r>
          </a:p>
          <a:p>
            <a:pPr eaLnBrk="1" hangingPunct="1"/>
            <a:r>
              <a:rPr lang="en-US" baseline="0" dirty="0" smtClean="0"/>
              <a:t>You can browse the </a:t>
            </a:r>
            <a:r>
              <a:rPr lang="en-US" baseline="0" dirty="0" err="1" smtClean="0"/>
              <a:t>ejournals</a:t>
            </a:r>
            <a:r>
              <a:rPr lang="en-US" baseline="0" dirty="0" smtClean="0"/>
              <a:t> by specialty to see what we have in your field.</a:t>
            </a:r>
            <a:endParaRPr lang="en-US" dirty="0" smtClean="0"/>
          </a:p>
        </p:txBody>
      </p:sp>
    </p:spTree>
    <p:extLst>
      <p:ext uri="{BB962C8B-B14F-4D97-AF65-F5344CB8AC3E}">
        <p14:creationId xmlns:p14="http://schemas.microsoft.com/office/powerpoint/2010/main" val="1678447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eaLnBrk="0" hangingPunct="0">
              <a:defRPr>
                <a:solidFill>
                  <a:schemeClr val="tx1"/>
                </a:solidFill>
                <a:latin typeface="SAS Monospace Bold" pitchFamily="49" charset="0"/>
              </a:defRPr>
            </a:lvl1pPr>
            <a:lvl2pPr marL="770662" indent="-296408" defTabSz="964974" eaLnBrk="0" hangingPunct="0">
              <a:defRPr>
                <a:solidFill>
                  <a:schemeClr val="tx1"/>
                </a:solidFill>
                <a:latin typeface="SAS Monospace Bold" pitchFamily="49" charset="0"/>
              </a:defRPr>
            </a:lvl2pPr>
            <a:lvl3pPr marL="1185634" indent="-237127" defTabSz="964974" eaLnBrk="0" hangingPunct="0">
              <a:defRPr>
                <a:solidFill>
                  <a:schemeClr val="tx1"/>
                </a:solidFill>
                <a:latin typeface="SAS Monospace Bold" pitchFamily="49" charset="0"/>
              </a:defRPr>
            </a:lvl3pPr>
            <a:lvl4pPr marL="1659887" indent="-237127" defTabSz="964974" eaLnBrk="0" hangingPunct="0">
              <a:defRPr>
                <a:solidFill>
                  <a:schemeClr val="tx1"/>
                </a:solidFill>
                <a:latin typeface="SAS Monospace Bold" pitchFamily="49" charset="0"/>
              </a:defRPr>
            </a:lvl4pPr>
            <a:lvl5pPr marL="2134141" indent="-237127" defTabSz="964974" eaLnBrk="0" hangingPunct="0">
              <a:defRPr>
                <a:solidFill>
                  <a:schemeClr val="tx1"/>
                </a:solidFill>
                <a:latin typeface="SAS Monospace Bold" pitchFamily="49" charset="0"/>
              </a:defRPr>
            </a:lvl5pPr>
            <a:lvl6pPr marL="2608395" indent="-237127" algn="ctr" defTabSz="964974" eaLnBrk="0" fontAlgn="base" hangingPunct="0">
              <a:spcBef>
                <a:spcPct val="0"/>
              </a:spcBef>
              <a:spcAft>
                <a:spcPct val="0"/>
              </a:spcAft>
              <a:defRPr>
                <a:solidFill>
                  <a:schemeClr val="tx1"/>
                </a:solidFill>
                <a:latin typeface="SAS Monospace Bold" pitchFamily="49" charset="0"/>
              </a:defRPr>
            </a:lvl6pPr>
            <a:lvl7pPr marL="3082648" indent="-237127" algn="ctr" defTabSz="964974" eaLnBrk="0" fontAlgn="base" hangingPunct="0">
              <a:spcBef>
                <a:spcPct val="0"/>
              </a:spcBef>
              <a:spcAft>
                <a:spcPct val="0"/>
              </a:spcAft>
              <a:defRPr>
                <a:solidFill>
                  <a:schemeClr val="tx1"/>
                </a:solidFill>
                <a:latin typeface="SAS Monospace Bold" pitchFamily="49" charset="0"/>
              </a:defRPr>
            </a:lvl7pPr>
            <a:lvl8pPr marL="3556902" indent="-237127" algn="ctr" defTabSz="964974" eaLnBrk="0" fontAlgn="base" hangingPunct="0">
              <a:spcBef>
                <a:spcPct val="0"/>
              </a:spcBef>
              <a:spcAft>
                <a:spcPct val="0"/>
              </a:spcAft>
              <a:defRPr>
                <a:solidFill>
                  <a:schemeClr val="tx1"/>
                </a:solidFill>
                <a:latin typeface="SAS Monospace Bold" pitchFamily="49" charset="0"/>
              </a:defRPr>
            </a:lvl8pPr>
            <a:lvl9pPr marL="4031155" indent="-237127" algn="ctr" defTabSz="964974" eaLnBrk="0" fontAlgn="base" hangingPunct="0">
              <a:spcBef>
                <a:spcPct val="0"/>
              </a:spcBef>
              <a:spcAft>
                <a:spcPct val="0"/>
              </a:spcAft>
              <a:defRPr>
                <a:solidFill>
                  <a:schemeClr val="tx1"/>
                </a:solidFill>
                <a:latin typeface="SAS Monospace Bold" pitchFamily="49" charset="0"/>
              </a:defRPr>
            </a:lvl9pPr>
          </a:lstStyle>
          <a:p>
            <a:pPr eaLnBrk="1" hangingPunct="1"/>
            <a:fld id="{05DE85CD-8897-4DEE-8191-4A518EECB69B}" type="slidenum">
              <a:rPr lang="en-US" smtClean="0">
                <a:latin typeface="Arial" charset="0"/>
              </a:rPr>
              <a:pPr eaLnBrk="1" hangingPunct="1"/>
              <a:t>2</a:t>
            </a:fld>
            <a:endParaRPr lang="en-US" smtClean="0">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651059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eaLnBrk="0" hangingPunct="0">
              <a:defRPr>
                <a:solidFill>
                  <a:schemeClr val="tx1"/>
                </a:solidFill>
                <a:latin typeface="SAS Monospace Bold" pitchFamily="49" charset="0"/>
              </a:defRPr>
            </a:lvl1pPr>
            <a:lvl2pPr marL="770662" indent="-296408" defTabSz="964974" eaLnBrk="0" hangingPunct="0">
              <a:defRPr>
                <a:solidFill>
                  <a:schemeClr val="tx1"/>
                </a:solidFill>
                <a:latin typeface="SAS Monospace Bold" pitchFamily="49" charset="0"/>
              </a:defRPr>
            </a:lvl2pPr>
            <a:lvl3pPr marL="1185634" indent="-237127" defTabSz="964974" eaLnBrk="0" hangingPunct="0">
              <a:defRPr>
                <a:solidFill>
                  <a:schemeClr val="tx1"/>
                </a:solidFill>
                <a:latin typeface="SAS Monospace Bold" pitchFamily="49" charset="0"/>
              </a:defRPr>
            </a:lvl3pPr>
            <a:lvl4pPr marL="1659887" indent="-237127" defTabSz="964974" eaLnBrk="0" hangingPunct="0">
              <a:defRPr>
                <a:solidFill>
                  <a:schemeClr val="tx1"/>
                </a:solidFill>
                <a:latin typeface="SAS Monospace Bold" pitchFamily="49" charset="0"/>
              </a:defRPr>
            </a:lvl4pPr>
            <a:lvl5pPr marL="2134141" indent="-237127" defTabSz="964974" eaLnBrk="0" hangingPunct="0">
              <a:defRPr>
                <a:solidFill>
                  <a:schemeClr val="tx1"/>
                </a:solidFill>
                <a:latin typeface="SAS Monospace Bold" pitchFamily="49" charset="0"/>
              </a:defRPr>
            </a:lvl5pPr>
            <a:lvl6pPr marL="2608395" indent="-237127" algn="ctr" defTabSz="964974" eaLnBrk="0" fontAlgn="base" hangingPunct="0">
              <a:spcBef>
                <a:spcPct val="0"/>
              </a:spcBef>
              <a:spcAft>
                <a:spcPct val="0"/>
              </a:spcAft>
              <a:defRPr>
                <a:solidFill>
                  <a:schemeClr val="tx1"/>
                </a:solidFill>
                <a:latin typeface="SAS Monospace Bold" pitchFamily="49" charset="0"/>
              </a:defRPr>
            </a:lvl6pPr>
            <a:lvl7pPr marL="3082648" indent="-237127" algn="ctr" defTabSz="964974" eaLnBrk="0" fontAlgn="base" hangingPunct="0">
              <a:spcBef>
                <a:spcPct val="0"/>
              </a:spcBef>
              <a:spcAft>
                <a:spcPct val="0"/>
              </a:spcAft>
              <a:defRPr>
                <a:solidFill>
                  <a:schemeClr val="tx1"/>
                </a:solidFill>
                <a:latin typeface="SAS Monospace Bold" pitchFamily="49" charset="0"/>
              </a:defRPr>
            </a:lvl7pPr>
            <a:lvl8pPr marL="3556902" indent="-237127" algn="ctr" defTabSz="964974" eaLnBrk="0" fontAlgn="base" hangingPunct="0">
              <a:spcBef>
                <a:spcPct val="0"/>
              </a:spcBef>
              <a:spcAft>
                <a:spcPct val="0"/>
              </a:spcAft>
              <a:defRPr>
                <a:solidFill>
                  <a:schemeClr val="tx1"/>
                </a:solidFill>
                <a:latin typeface="SAS Monospace Bold" pitchFamily="49" charset="0"/>
              </a:defRPr>
            </a:lvl8pPr>
            <a:lvl9pPr marL="4031155" indent="-237127" algn="ctr" defTabSz="964974" eaLnBrk="0" fontAlgn="base" hangingPunct="0">
              <a:spcBef>
                <a:spcPct val="0"/>
              </a:spcBef>
              <a:spcAft>
                <a:spcPct val="0"/>
              </a:spcAft>
              <a:defRPr>
                <a:solidFill>
                  <a:schemeClr val="tx1"/>
                </a:solidFill>
                <a:latin typeface="SAS Monospace Bold" pitchFamily="49" charset="0"/>
              </a:defRPr>
            </a:lvl9pPr>
          </a:lstStyle>
          <a:p>
            <a:pPr eaLnBrk="1" hangingPunct="1"/>
            <a:fld id="{DA56FB23-0313-4899-B720-31A560492657}" type="slidenum">
              <a:rPr lang="en-US" smtClean="0">
                <a:latin typeface="Arial" charset="0"/>
              </a:rPr>
              <a:pPr eaLnBrk="1" hangingPunct="1"/>
              <a:t>21</a:t>
            </a:fld>
            <a:endParaRPr lang="en-US" smtClean="0">
              <a:latin typeface="Arial"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Search Engines:</a:t>
            </a:r>
          </a:p>
          <a:p>
            <a:pPr eaLnBrk="1" hangingPunct="1"/>
            <a:r>
              <a:rPr lang="en-US" dirty="0" smtClean="0"/>
              <a:t>Pubmed searches NLM MEDLINE database and is linked to our subscription journals so that you can follow the trail with one click to the full text article.  Our</a:t>
            </a:r>
            <a:r>
              <a:rPr lang="en-US" baseline="0" dirty="0" smtClean="0"/>
              <a:t> librarians are committed to get you a copy of any full text article you might need.  However, you can pretty much find an article yourself using this interface. The </a:t>
            </a:r>
            <a:r>
              <a:rPr lang="en-US" dirty="0" smtClean="0"/>
              <a:t>Red FSU bar on the article page in Pubmed links you to the full text articles.</a:t>
            </a:r>
          </a:p>
          <a:p>
            <a:pPr eaLnBrk="1" hangingPunct="1"/>
            <a:r>
              <a:rPr lang="en-US" dirty="0" smtClean="0"/>
              <a:t>Change the Display Settings to “Abstract” to see the bar.</a:t>
            </a:r>
          </a:p>
        </p:txBody>
      </p:sp>
    </p:spTree>
    <p:extLst>
      <p:ext uri="{BB962C8B-B14F-4D97-AF65-F5344CB8AC3E}">
        <p14:creationId xmlns:p14="http://schemas.microsoft.com/office/powerpoint/2010/main" val="6073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2921A6-5190-4626-8491-A8690B0F849E}" type="slidenum">
              <a:rPr lang="en-US" smtClean="0"/>
              <a:pPr>
                <a:defRPr/>
              </a:pPr>
              <a:t>22</a:t>
            </a:fld>
            <a:endParaRPr lang="en-US"/>
          </a:p>
        </p:txBody>
      </p:sp>
    </p:spTree>
    <p:extLst>
      <p:ext uri="{BB962C8B-B14F-4D97-AF65-F5344CB8AC3E}">
        <p14:creationId xmlns:p14="http://schemas.microsoft.com/office/powerpoint/2010/main" val="1591203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472" eaLnBrk="0" hangingPunct="0">
              <a:defRPr sz="1600">
                <a:solidFill>
                  <a:schemeClr val="tx1"/>
                </a:solidFill>
                <a:latin typeface="Arial" charset="0"/>
              </a:defRPr>
            </a:lvl1pPr>
            <a:lvl2pPr marL="742842" indent="-285708" defTabSz="963472" eaLnBrk="0" hangingPunct="0">
              <a:defRPr sz="1600">
                <a:solidFill>
                  <a:schemeClr val="tx1"/>
                </a:solidFill>
                <a:latin typeface="Arial" charset="0"/>
              </a:defRPr>
            </a:lvl2pPr>
            <a:lvl3pPr marL="1142833" indent="-228567" defTabSz="963472" eaLnBrk="0" hangingPunct="0">
              <a:defRPr sz="1600">
                <a:solidFill>
                  <a:schemeClr val="tx1"/>
                </a:solidFill>
                <a:latin typeface="Arial" charset="0"/>
              </a:defRPr>
            </a:lvl3pPr>
            <a:lvl4pPr marL="1599966" indent="-228567" defTabSz="963472" eaLnBrk="0" hangingPunct="0">
              <a:defRPr sz="1600">
                <a:solidFill>
                  <a:schemeClr val="tx1"/>
                </a:solidFill>
                <a:latin typeface="Arial" charset="0"/>
              </a:defRPr>
            </a:lvl4pPr>
            <a:lvl5pPr marL="2057099" indent="-228567" defTabSz="963472" eaLnBrk="0" hangingPunct="0">
              <a:defRPr sz="1600">
                <a:solidFill>
                  <a:schemeClr val="tx1"/>
                </a:solidFill>
                <a:latin typeface="Arial" charset="0"/>
              </a:defRPr>
            </a:lvl5pPr>
            <a:lvl6pPr marL="2514232" indent="-228567" algn="ctr" defTabSz="963472" eaLnBrk="0" fontAlgn="base" hangingPunct="0">
              <a:spcBef>
                <a:spcPct val="0"/>
              </a:spcBef>
              <a:spcAft>
                <a:spcPct val="0"/>
              </a:spcAft>
              <a:defRPr sz="1600">
                <a:solidFill>
                  <a:schemeClr val="tx1"/>
                </a:solidFill>
                <a:latin typeface="Arial" charset="0"/>
              </a:defRPr>
            </a:lvl6pPr>
            <a:lvl7pPr marL="2971365" indent="-228567" algn="ctr" defTabSz="963472" eaLnBrk="0" fontAlgn="base" hangingPunct="0">
              <a:spcBef>
                <a:spcPct val="0"/>
              </a:spcBef>
              <a:spcAft>
                <a:spcPct val="0"/>
              </a:spcAft>
              <a:defRPr sz="1600">
                <a:solidFill>
                  <a:schemeClr val="tx1"/>
                </a:solidFill>
                <a:latin typeface="Arial" charset="0"/>
              </a:defRPr>
            </a:lvl7pPr>
            <a:lvl8pPr marL="3428497" indent="-228567" algn="ctr" defTabSz="963472" eaLnBrk="0" fontAlgn="base" hangingPunct="0">
              <a:spcBef>
                <a:spcPct val="0"/>
              </a:spcBef>
              <a:spcAft>
                <a:spcPct val="0"/>
              </a:spcAft>
              <a:defRPr sz="1600">
                <a:solidFill>
                  <a:schemeClr val="tx1"/>
                </a:solidFill>
                <a:latin typeface="Arial" charset="0"/>
              </a:defRPr>
            </a:lvl8pPr>
            <a:lvl9pPr marL="3885630" indent="-228567" algn="ctr" defTabSz="963472" eaLnBrk="0" fontAlgn="base" hangingPunct="0">
              <a:spcBef>
                <a:spcPct val="0"/>
              </a:spcBef>
              <a:spcAft>
                <a:spcPct val="0"/>
              </a:spcAft>
              <a:defRPr sz="1600">
                <a:solidFill>
                  <a:schemeClr val="tx1"/>
                </a:solidFill>
                <a:latin typeface="Arial" charset="0"/>
              </a:defRPr>
            </a:lvl9pPr>
          </a:lstStyle>
          <a:p>
            <a:pPr eaLnBrk="1" hangingPunct="1"/>
            <a:fld id="{5B4E1E3B-5D97-49C8-96BA-B33837047FF5}" type="slidenum">
              <a:rPr lang="en-US" sz="1200"/>
              <a:pPr eaLnBrk="1" hangingPunct="1"/>
              <a:t>23</a:t>
            </a:fld>
            <a:endParaRPr lang="en-US" sz="1200"/>
          </a:p>
        </p:txBody>
      </p:sp>
      <p:sp>
        <p:nvSpPr>
          <p:cNvPr id="111619" name="Rectangle 2"/>
          <p:cNvSpPr>
            <a:spLocks noGrp="1" noRot="1" noChangeAspect="1" noChangeArrowheads="1" noTextEdit="1"/>
          </p:cNvSpPr>
          <p:nvPr>
            <p:ph type="sldImg"/>
          </p:nvPr>
        </p:nvSpPr>
        <p:spPr>
          <a:xfrm>
            <a:off x="1257300" y="717550"/>
            <a:ext cx="4802188" cy="3600450"/>
          </a:xfrm>
          <a:ln/>
        </p:spPr>
      </p:sp>
      <p:sp>
        <p:nvSpPr>
          <p:cNvPr id="111620" name="Rectangle 3"/>
          <p:cNvSpPr>
            <a:spLocks noGrp="1" noChangeArrowheads="1"/>
          </p:cNvSpPr>
          <p:nvPr>
            <p:ph type="body" idx="1"/>
          </p:nvPr>
        </p:nvSpPr>
        <p:spPr>
          <a:xfrm>
            <a:off x="730250" y="4559300"/>
            <a:ext cx="5854700" cy="4324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 Just because there is no red button, don’t give up on</a:t>
            </a:r>
            <a:r>
              <a:rPr lang="en-US" baseline="0" dirty="0" smtClean="0"/>
              <a:t> finding an article.  </a:t>
            </a:r>
            <a:r>
              <a:rPr lang="en-US" dirty="0" smtClean="0"/>
              <a:t>In case there is no red button, you can try</a:t>
            </a:r>
            <a:r>
              <a:rPr lang="en-US" baseline="0" dirty="0" smtClean="0"/>
              <a:t> a couple of things before you submit an interlibrary loan request to our librarians.  If you will highlight, copy and past the </a:t>
            </a:r>
            <a:r>
              <a:rPr lang="en-US" b="1" baseline="0" dirty="0" smtClean="0"/>
              <a:t>title of the article </a:t>
            </a:r>
            <a:r>
              <a:rPr lang="en-US" baseline="0" dirty="0" smtClean="0"/>
              <a:t>into a Google Scholar search, if the article is available to FSU, it will probably come up.  If not, you can search the </a:t>
            </a:r>
            <a:r>
              <a:rPr lang="en-US" baseline="0" dirty="0" err="1" smtClean="0"/>
              <a:t>eJournals</a:t>
            </a:r>
            <a:r>
              <a:rPr lang="en-US" baseline="0" dirty="0" smtClean="0"/>
              <a:t> search box for the </a:t>
            </a:r>
            <a:r>
              <a:rPr lang="en-US" b="1" baseline="0" dirty="0" smtClean="0"/>
              <a:t>Journal Title</a:t>
            </a:r>
            <a:r>
              <a:rPr lang="en-US" baseline="0" dirty="0" smtClean="0"/>
              <a:t>.  See if and what dates we have electronically. Sometimes if the article is too old, it isn’t available electronically.  When all else fails, ask the librarians to send you the article.</a:t>
            </a:r>
          </a:p>
          <a:p>
            <a:pPr eaLnBrk="1" hangingPunct="1"/>
            <a:r>
              <a:rPr lang="en-US" baseline="0" dirty="0" smtClean="0"/>
              <a:t>The Interlibrary loan request form is under Library Services at the bottom left of the library page. </a:t>
            </a:r>
          </a:p>
          <a:p>
            <a:pPr eaLnBrk="1" hangingPunct="1"/>
            <a:endParaRPr lang="en-US" dirty="0" smtClean="0"/>
          </a:p>
        </p:txBody>
      </p:sp>
    </p:spTree>
    <p:extLst>
      <p:ext uri="{BB962C8B-B14F-4D97-AF65-F5344CB8AC3E}">
        <p14:creationId xmlns:p14="http://schemas.microsoft.com/office/powerpoint/2010/main" val="1489590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PLAID is an open access, peer-reviewed, interdisciplinary research journal focused on</a:t>
            </a:r>
          </a:p>
          <a:p>
            <a:r>
              <a:rPr lang="en-US" dirty="0"/>
              <a:t>people living with and inspired by diabetes. PLAID includes research and perspectives</a:t>
            </a:r>
          </a:p>
          <a:p>
            <a:r>
              <a:rPr lang="en-US" dirty="0"/>
              <a:t>that encourage dialogue between healthcare professionals and people living with</a:t>
            </a:r>
          </a:p>
          <a:p>
            <a:r>
              <a:rPr lang="en-US" dirty="0"/>
              <a:t>diabetes. PLAID aims to gain from the insights of individuals, families, friends,</a:t>
            </a:r>
          </a:p>
          <a:p>
            <a:r>
              <a:rPr lang="en-US" dirty="0"/>
              <a:t>colleagues, advocates, healthcare professionals, and researchers who work to raise</a:t>
            </a:r>
          </a:p>
          <a:p>
            <a:r>
              <a:rPr lang="en-US" dirty="0"/>
              <a:t>awareness of and create solutions to the complexities of living with diabetes.</a:t>
            </a:r>
          </a:p>
          <a:p>
            <a:endParaRPr lang="en-US" dirty="0"/>
          </a:p>
        </p:txBody>
      </p:sp>
      <p:sp>
        <p:nvSpPr>
          <p:cNvPr id="4" name="Slide Number Placeholder 3"/>
          <p:cNvSpPr>
            <a:spLocks noGrp="1"/>
          </p:cNvSpPr>
          <p:nvPr>
            <p:ph type="sldNum" sz="quarter" idx="10"/>
          </p:nvPr>
        </p:nvSpPr>
        <p:spPr/>
        <p:txBody>
          <a:bodyPr/>
          <a:lstStyle/>
          <a:p>
            <a:pPr>
              <a:defRPr/>
            </a:pPr>
            <a:fld id="{5A2921A6-5190-4626-8491-A8690B0F849E}" type="slidenum">
              <a:rPr lang="en-US" smtClean="0"/>
              <a:pPr>
                <a:defRPr/>
              </a:pPr>
              <a:t>24</a:t>
            </a:fld>
            <a:endParaRPr lang="en-US"/>
          </a:p>
        </p:txBody>
      </p:sp>
    </p:spTree>
    <p:extLst>
      <p:ext uri="{BB962C8B-B14F-4D97-AF65-F5344CB8AC3E}">
        <p14:creationId xmlns:p14="http://schemas.microsoft.com/office/powerpoint/2010/main" val="1439822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soliciting COM faculty to be peer reviewers for the PLAID journal and to contribute articles to this unique journal. </a:t>
            </a:r>
          </a:p>
        </p:txBody>
      </p:sp>
      <p:sp>
        <p:nvSpPr>
          <p:cNvPr id="4" name="Slide Number Placeholder 3"/>
          <p:cNvSpPr>
            <a:spLocks noGrp="1"/>
          </p:cNvSpPr>
          <p:nvPr>
            <p:ph type="sldNum" sz="quarter" idx="10"/>
          </p:nvPr>
        </p:nvSpPr>
        <p:spPr/>
        <p:txBody>
          <a:bodyPr/>
          <a:lstStyle/>
          <a:p>
            <a:pPr>
              <a:defRPr/>
            </a:pPr>
            <a:fld id="{5A2921A6-5190-4626-8491-A8690B0F849E}" type="slidenum">
              <a:rPr lang="en-US" smtClean="0"/>
              <a:pPr>
                <a:defRPr/>
              </a:pPr>
              <a:t>25</a:t>
            </a:fld>
            <a:endParaRPr lang="en-US"/>
          </a:p>
        </p:txBody>
      </p:sp>
    </p:spTree>
    <p:extLst>
      <p:ext uri="{BB962C8B-B14F-4D97-AF65-F5344CB8AC3E}">
        <p14:creationId xmlns:p14="http://schemas.microsoft.com/office/powerpoint/2010/main" val="42877103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available </a:t>
            </a:r>
            <a:r>
              <a:rPr lang="en-US" dirty="0" smtClean="0"/>
              <a:t>online and for </a:t>
            </a:r>
            <a:r>
              <a:rPr lang="en-US" dirty="0" smtClean="0"/>
              <a:t>iPad, Android Tablets, iPhone and Android phone.</a:t>
            </a:r>
            <a:r>
              <a:rPr lang="en-US" baseline="0" dirty="0" smtClean="0"/>
              <a:t>  It allows you to view journals as they are published, and read them electronically. </a:t>
            </a:r>
            <a:r>
              <a:rPr lang="en-US" baseline="0" dirty="0" smtClean="0"/>
              <a:t>You pick out the journals you want to follow/read, and put them on your bookshelf.  Then sync online/tablet/phone.  Must create </a:t>
            </a:r>
            <a:r>
              <a:rPr lang="en-US" baseline="0" smtClean="0"/>
              <a:t>an account first. </a:t>
            </a:r>
            <a:r>
              <a:rPr lang="en-US" baseline="0" dirty="0" smtClean="0"/>
              <a:t>Instructions are in a handout. </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5A2921A6-5190-4626-8491-A8690B0F849E}" type="slidenum">
              <a:rPr lang="en-US" smtClean="0"/>
              <a:pPr>
                <a:defRPr/>
              </a:pPr>
              <a:t>26</a:t>
            </a:fld>
            <a:endParaRPr lang="en-US"/>
          </a:p>
        </p:txBody>
      </p:sp>
    </p:spTree>
    <p:extLst>
      <p:ext uri="{BB962C8B-B14F-4D97-AF65-F5344CB8AC3E}">
        <p14:creationId xmlns:p14="http://schemas.microsoft.com/office/powerpoint/2010/main" val="6087506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eaLnBrk="0" hangingPunct="0">
              <a:defRPr>
                <a:solidFill>
                  <a:schemeClr val="tx1"/>
                </a:solidFill>
                <a:latin typeface="SAS Monospace Bold" pitchFamily="49" charset="0"/>
              </a:defRPr>
            </a:lvl1pPr>
            <a:lvl2pPr marL="770662" indent="-296408" defTabSz="964974" eaLnBrk="0" hangingPunct="0">
              <a:defRPr>
                <a:solidFill>
                  <a:schemeClr val="tx1"/>
                </a:solidFill>
                <a:latin typeface="SAS Monospace Bold" pitchFamily="49" charset="0"/>
              </a:defRPr>
            </a:lvl2pPr>
            <a:lvl3pPr marL="1185634" indent="-237127" defTabSz="964974" eaLnBrk="0" hangingPunct="0">
              <a:defRPr>
                <a:solidFill>
                  <a:schemeClr val="tx1"/>
                </a:solidFill>
                <a:latin typeface="SAS Monospace Bold" pitchFamily="49" charset="0"/>
              </a:defRPr>
            </a:lvl3pPr>
            <a:lvl4pPr marL="1659887" indent="-237127" defTabSz="964974" eaLnBrk="0" hangingPunct="0">
              <a:defRPr>
                <a:solidFill>
                  <a:schemeClr val="tx1"/>
                </a:solidFill>
                <a:latin typeface="SAS Monospace Bold" pitchFamily="49" charset="0"/>
              </a:defRPr>
            </a:lvl4pPr>
            <a:lvl5pPr marL="2134141" indent="-237127" defTabSz="964974" eaLnBrk="0" hangingPunct="0">
              <a:defRPr>
                <a:solidFill>
                  <a:schemeClr val="tx1"/>
                </a:solidFill>
                <a:latin typeface="SAS Monospace Bold" pitchFamily="49" charset="0"/>
              </a:defRPr>
            </a:lvl5pPr>
            <a:lvl6pPr marL="2608395" indent="-237127" algn="ctr" defTabSz="964974" eaLnBrk="0" fontAlgn="base" hangingPunct="0">
              <a:spcBef>
                <a:spcPct val="0"/>
              </a:spcBef>
              <a:spcAft>
                <a:spcPct val="0"/>
              </a:spcAft>
              <a:defRPr>
                <a:solidFill>
                  <a:schemeClr val="tx1"/>
                </a:solidFill>
                <a:latin typeface="SAS Monospace Bold" pitchFamily="49" charset="0"/>
              </a:defRPr>
            </a:lvl6pPr>
            <a:lvl7pPr marL="3082648" indent="-237127" algn="ctr" defTabSz="964974" eaLnBrk="0" fontAlgn="base" hangingPunct="0">
              <a:spcBef>
                <a:spcPct val="0"/>
              </a:spcBef>
              <a:spcAft>
                <a:spcPct val="0"/>
              </a:spcAft>
              <a:defRPr>
                <a:solidFill>
                  <a:schemeClr val="tx1"/>
                </a:solidFill>
                <a:latin typeface="SAS Monospace Bold" pitchFamily="49" charset="0"/>
              </a:defRPr>
            </a:lvl7pPr>
            <a:lvl8pPr marL="3556902" indent="-237127" algn="ctr" defTabSz="964974" eaLnBrk="0" fontAlgn="base" hangingPunct="0">
              <a:spcBef>
                <a:spcPct val="0"/>
              </a:spcBef>
              <a:spcAft>
                <a:spcPct val="0"/>
              </a:spcAft>
              <a:defRPr>
                <a:solidFill>
                  <a:schemeClr val="tx1"/>
                </a:solidFill>
                <a:latin typeface="SAS Monospace Bold" pitchFamily="49" charset="0"/>
              </a:defRPr>
            </a:lvl8pPr>
            <a:lvl9pPr marL="4031155" indent="-237127" algn="ctr" defTabSz="964974" eaLnBrk="0" fontAlgn="base" hangingPunct="0">
              <a:spcBef>
                <a:spcPct val="0"/>
              </a:spcBef>
              <a:spcAft>
                <a:spcPct val="0"/>
              </a:spcAft>
              <a:defRPr>
                <a:solidFill>
                  <a:schemeClr val="tx1"/>
                </a:solidFill>
                <a:latin typeface="SAS Monospace Bold" pitchFamily="49" charset="0"/>
              </a:defRPr>
            </a:lvl9pPr>
          </a:lstStyle>
          <a:p>
            <a:pPr eaLnBrk="1" hangingPunct="1"/>
            <a:fld id="{59ECDB6C-6B8A-4315-AD73-91F537355C2C}" type="slidenum">
              <a:rPr lang="en-US" smtClean="0">
                <a:latin typeface="Arial" charset="0"/>
              </a:rPr>
              <a:pPr eaLnBrk="1" hangingPunct="1"/>
              <a:t>27</a:t>
            </a:fld>
            <a:endParaRPr lang="en-US" smtClean="0">
              <a:latin typeface="Arial" charset="0"/>
            </a:endParaRPr>
          </a:p>
        </p:txBody>
      </p:sp>
      <p:sp>
        <p:nvSpPr>
          <p:cNvPr id="86019" name="Rectangle 7"/>
          <p:cNvSpPr txBox="1">
            <a:spLocks noGrp="1" noChangeArrowheads="1"/>
          </p:cNvSpPr>
          <p:nvPr/>
        </p:nvSpPr>
        <p:spPr bwMode="auto">
          <a:xfrm>
            <a:off x="4144617" y="9119173"/>
            <a:ext cx="3168927" cy="48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19" tIns="48310" rIns="96619" bIns="48310" anchor="b"/>
          <a:lstStyle>
            <a:lvl1pPr defTabSz="925513" eaLnBrk="0" hangingPunct="0">
              <a:defRPr>
                <a:solidFill>
                  <a:schemeClr val="tx1"/>
                </a:solidFill>
                <a:latin typeface="SAS Monospace Bold" pitchFamily="49" charset="0"/>
              </a:defRPr>
            </a:lvl1pPr>
            <a:lvl2pPr marL="742950" indent="-285750" defTabSz="925513" eaLnBrk="0" hangingPunct="0">
              <a:defRPr>
                <a:solidFill>
                  <a:schemeClr val="tx1"/>
                </a:solidFill>
                <a:latin typeface="SAS Monospace Bold" pitchFamily="49" charset="0"/>
              </a:defRPr>
            </a:lvl2pPr>
            <a:lvl3pPr marL="1143000" indent="-228600" defTabSz="925513" eaLnBrk="0" hangingPunct="0">
              <a:defRPr>
                <a:solidFill>
                  <a:schemeClr val="tx1"/>
                </a:solidFill>
                <a:latin typeface="SAS Monospace Bold" pitchFamily="49" charset="0"/>
              </a:defRPr>
            </a:lvl3pPr>
            <a:lvl4pPr marL="1600200" indent="-228600" defTabSz="925513" eaLnBrk="0" hangingPunct="0">
              <a:defRPr>
                <a:solidFill>
                  <a:schemeClr val="tx1"/>
                </a:solidFill>
                <a:latin typeface="SAS Monospace Bold" pitchFamily="49" charset="0"/>
              </a:defRPr>
            </a:lvl4pPr>
            <a:lvl5pPr marL="2057400" indent="-228600" defTabSz="925513" eaLnBrk="0" hangingPunct="0">
              <a:defRPr>
                <a:solidFill>
                  <a:schemeClr val="tx1"/>
                </a:solidFill>
                <a:latin typeface="SAS Monospace Bold" pitchFamily="49" charset="0"/>
              </a:defRPr>
            </a:lvl5pPr>
            <a:lvl6pPr marL="2514600" indent="-228600" algn="ctr" defTabSz="925513" eaLnBrk="0" fontAlgn="base" hangingPunct="0">
              <a:spcBef>
                <a:spcPct val="0"/>
              </a:spcBef>
              <a:spcAft>
                <a:spcPct val="0"/>
              </a:spcAft>
              <a:defRPr>
                <a:solidFill>
                  <a:schemeClr val="tx1"/>
                </a:solidFill>
                <a:latin typeface="SAS Monospace Bold" pitchFamily="49" charset="0"/>
              </a:defRPr>
            </a:lvl6pPr>
            <a:lvl7pPr marL="2971800" indent="-228600" algn="ctr" defTabSz="925513" eaLnBrk="0" fontAlgn="base" hangingPunct="0">
              <a:spcBef>
                <a:spcPct val="0"/>
              </a:spcBef>
              <a:spcAft>
                <a:spcPct val="0"/>
              </a:spcAft>
              <a:defRPr>
                <a:solidFill>
                  <a:schemeClr val="tx1"/>
                </a:solidFill>
                <a:latin typeface="SAS Monospace Bold" pitchFamily="49" charset="0"/>
              </a:defRPr>
            </a:lvl7pPr>
            <a:lvl8pPr marL="3429000" indent="-228600" algn="ctr" defTabSz="925513" eaLnBrk="0" fontAlgn="base" hangingPunct="0">
              <a:spcBef>
                <a:spcPct val="0"/>
              </a:spcBef>
              <a:spcAft>
                <a:spcPct val="0"/>
              </a:spcAft>
              <a:defRPr>
                <a:solidFill>
                  <a:schemeClr val="tx1"/>
                </a:solidFill>
                <a:latin typeface="SAS Monospace Bold" pitchFamily="49" charset="0"/>
              </a:defRPr>
            </a:lvl8pPr>
            <a:lvl9pPr marL="3886200" indent="-228600" algn="ctr" defTabSz="925513" eaLnBrk="0" fontAlgn="base" hangingPunct="0">
              <a:spcBef>
                <a:spcPct val="0"/>
              </a:spcBef>
              <a:spcAft>
                <a:spcPct val="0"/>
              </a:spcAft>
              <a:defRPr>
                <a:solidFill>
                  <a:schemeClr val="tx1"/>
                </a:solidFill>
                <a:latin typeface="SAS Monospace Bold" pitchFamily="49" charset="0"/>
              </a:defRPr>
            </a:lvl9pPr>
          </a:lstStyle>
          <a:p>
            <a:pPr algn="r" eaLnBrk="1" hangingPunct="1"/>
            <a:fld id="{DB4047C4-D988-4FA2-A4D4-8E569E4133B6}" type="slidenum">
              <a:rPr lang="en-US" sz="1200">
                <a:latin typeface="Arial" charset="0"/>
              </a:rPr>
              <a:pPr algn="r" eaLnBrk="1" hangingPunct="1"/>
              <a:t>27</a:t>
            </a:fld>
            <a:endParaRPr lang="en-US" sz="1200">
              <a:latin typeface="Arial" charset="0"/>
            </a:endParaRPr>
          </a:p>
        </p:txBody>
      </p:sp>
      <p:sp>
        <p:nvSpPr>
          <p:cNvPr id="86020" name="Rectangle 2"/>
          <p:cNvSpPr>
            <a:spLocks noGrp="1" noRot="1" noChangeAspect="1" noChangeArrowheads="1" noTextEdit="1"/>
          </p:cNvSpPr>
          <p:nvPr>
            <p:ph type="sldImg"/>
          </p:nvPr>
        </p:nvSpPr>
        <p:spPr>
          <a:ln/>
        </p:spPr>
      </p:sp>
      <p:sp>
        <p:nvSpPr>
          <p:cNvPr id="860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19" tIns="48310" rIns="96619" bIns="48310"/>
          <a:lstStyle/>
          <a:p>
            <a:pPr eaLnBrk="1" hangingPunct="1"/>
            <a:r>
              <a:rPr lang="en-US" dirty="0" smtClean="0"/>
              <a:t>Once again, because of a huge increase in the number of books we have available, the library no longer maintains a separate list of medical books, but now rely on the main FSU library to catalog these books.  We use their search engines to find books you may want.  We are hoping for a more friendly interface to these that will allow us to browse the books</a:t>
            </a:r>
            <a:r>
              <a:rPr lang="en-US" baseline="0" dirty="0" smtClean="0"/>
              <a:t> by specialty, but at this time do not have one. </a:t>
            </a:r>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41245179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know the book you want, search for it using</a:t>
            </a:r>
            <a:r>
              <a:rPr lang="en-US" baseline="0" dirty="0" smtClean="0"/>
              <a:t> a few words in the title.  </a:t>
            </a:r>
          </a:p>
          <a:p>
            <a:r>
              <a:rPr lang="en-US" dirty="0" smtClean="0"/>
              <a:t>Again, suggest they use Title</a:t>
            </a:r>
            <a:r>
              <a:rPr lang="en-US" baseline="0" dirty="0" smtClean="0"/>
              <a:t> Contains instead of Title begins with.  </a:t>
            </a:r>
          </a:p>
          <a:p>
            <a:r>
              <a:rPr lang="en-US" baseline="0" dirty="0" smtClean="0"/>
              <a:t>Browsing doesn’t work.  Tried the medical subject category and get nothing for things like endocrinology or gastroenterology.</a:t>
            </a:r>
          </a:p>
          <a:p>
            <a:r>
              <a:rPr lang="en-US" baseline="0" dirty="0" smtClean="0"/>
              <a:t>The best strategy for browsing books to find books on topics of interest is to use the browsing functionality of the major book resources: Clinical Key, Access Medicine, OVID and uCentral.   </a:t>
            </a:r>
            <a:endParaRPr lang="en-US" dirty="0"/>
          </a:p>
        </p:txBody>
      </p:sp>
      <p:sp>
        <p:nvSpPr>
          <p:cNvPr id="4" name="Slide Number Placeholder 3"/>
          <p:cNvSpPr>
            <a:spLocks noGrp="1"/>
          </p:cNvSpPr>
          <p:nvPr>
            <p:ph type="sldNum" sz="quarter" idx="10"/>
          </p:nvPr>
        </p:nvSpPr>
        <p:spPr/>
        <p:txBody>
          <a:bodyPr/>
          <a:lstStyle/>
          <a:p>
            <a:pPr>
              <a:defRPr/>
            </a:pPr>
            <a:fld id="{5A2921A6-5190-4626-8491-A8690B0F849E}" type="slidenum">
              <a:rPr lang="en-US" smtClean="0"/>
              <a:pPr>
                <a:defRPr/>
              </a:pPr>
              <a:t>28</a:t>
            </a:fld>
            <a:endParaRPr lang="en-US"/>
          </a:p>
        </p:txBody>
      </p:sp>
    </p:spTree>
    <p:extLst>
      <p:ext uri="{BB962C8B-B14F-4D97-AF65-F5344CB8AC3E}">
        <p14:creationId xmlns:p14="http://schemas.microsoft.com/office/powerpoint/2010/main" val="2295555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in the process of developing</a:t>
            </a:r>
            <a:r>
              <a:rPr lang="en-US" baseline="0" dirty="0" smtClean="0"/>
              <a:t> subject guides that will provide links to the most important books and journals for the specialty.  So far they have them for each clerkship and a few elective topics. </a:t>
            </a:r>
            <a:endParaRPr lang="en-US" dirty="0"/>
          </a:p>
        </p:txBody>
      </p:sp>
      <p:sp>
        <p:nvSpPr>
          <p:cNvPr id="4" name="Slide Number Placeholder 3"/>
          <p:cNvSpPr>
            <a:spLocks noGrp="1"/>
          </p:cNvSpPr>
          <p:nvPr>
            <p:ph type="sldNum" sz="quarter" idx="10"/>
          </p:nvPr>
        </p:nvSpPr>
        <p:spPr/>
        <p:txBody>
          <a:bodyPr/>
          <a:lstStyle/>
          <a:p>
            <a:pPr>
              <a:defRPr/>
            </a:pPr>
            <a:fld id="{5A2921A6-5190-4626-8491-A8690B0F849E}" type="slidenum">
              <a:rPr lang="en-US" smtClean="0"/>
              <a:pPr>
                <a:defRPr/>
              </a:pPr>
              <a:t>29</a:t>
            </a:fld>
            <a:endParaRPr lang="en-US"/>
          </a:p>
        </p:txBody>
      </p:sp>
    </p:spTree>
    <p:extLst>
      <p:ext uri="{BB962C8B-B14F-4D97-AF65-F5344CB8AC3E}">
        <p14:creationId xmlns:p14="http://schemas.microsoft.com/office/powerpoint/2010/main" val="11406717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play with Clinical Key</a:t>
            </a:r>
            <a:endParaRPr lang="en-US" dirty="0"/>
          </a:p>
        </p:txBody>
      </p:sp>
      <p:sp>
        <p:nvSpPr>
          <p:cNvPr id="4" name="Slide Number Placeholder 3"/>
          <p:cNvSpPr>
            <a:spLocks noGrp="1"/>
          </p:cNvSpPr>
          <p:nvPr>
            <p:ph type="sldNum" sz="quarter" idx="10"/>
          </p:nvPr>
        </p:nvSpPr>
        <p:spPr/>
        <p:txBody>
          <a:bodyPr/>
          <a:lstStyle/>
          <a:p>
            <a:pPr>
              <a:defRPr/>
            </a:pPr>
            <a:fld id="{5A2921A6-5190-4626-8491-A8690B0F849E}" type="slidenum">
              <a:rPr lang="en-US" smtClean="0"/>
              <a:pPr>
                <a:defRPr/>
              </a:pPr>
              <a:t>31</a:t>
            </a:fld>
            <a:endParaRPr lang="en-US"/>
          </a:p>
        </p:txBody>
      </p:sp>
    </p:spTree>
    <p:extLst>
      <p:ext uri="{BB962C8B-B14F-4D97-AF65-F5344CB8AC3E}">
        <p14:creationId xmlns:p14="http://schemas.microsoft.com/office/powerpoint/2010/main" val="1535476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eaLnBrk="0" hangingPunct="0">
              <a:defRPr>
                <a:solidFill>
                  <a:schemeClr val="tx1"/>
                </a:solidFill>
                <a:latin typeface="SAS Monospace Bold" pitchFamily="49" charset="0"/>
              </a:defRPr>
            </a:lvl1pPr>
            <a:lvl2pPr marL="770662" indent="-296408" defTabSz="964974" eaLnBrk="0" hangingPunct="0">
              <a:defRPr>
                <a:solidFill>
                  <a:schemeClr val="tx1"/>
                </a:solidFill>
                <a:latin typeface="SAS Monospace Bold" pitchFamily="49" charset="0"/>
              </a:defRPr>
            </a:lvl2pPr>
            <a:lvl3pPr marL="1185634" indent="-237127" defTabSz="964974" eaLnBrk="0" hangingPunct="0">
              <a:defRPr>
                <a:solidFill>
                  <a:schemeClr val="tx1"/>
                </a:solidFill>
                <a:latin typeface="SAS Monospace Bold" pitchFamily="49" charset="0"/>
              </a:defRPr>
            </a:lvl3pPr>
            <a:lvl4pPr marL="1659887" indent="-237127" defTabSz="964974" eaLnBrk="0" hangingPunct="0">
              <a:defRPr>
                <a:solidFill>
                  <a:schemeClr val="tx1"/>
                </a:solidFill>
                <a:latin typeface="SAS Monospace Bold" pitchFamily="49" charset="0"/>
              </a:defRPr>
            </a:lvl4pPr>
            <a:lvl5pPr marL="2134141" indent="-237127" defTabSz="964974" eaLnBrk="0" hangingPunct="0">
              <a:defRPr>
                <a:solidFill>
                  <a:schemeClr val="tx1"/>
                </a:solidFill>
                <a:latin typeface="SAS Monospace Bold" pitchFamily="49" charset="0"/>
              </a:defRPr>
            </a:lvl5pPr>
            <a:lvl6pPr marL="2608395" indent="-237127" algn="ctr" defTabSz="964974" eaLnBrk="0" fontAlgn="base" hangingPunct="0">
              <a:spcBef>
                <a:spcPct val="0"/>
              </a:spcBef>
              <a:spcAft>
                <a:spcPct val="0"/>
              </a:spcAft>
              <a:defRPr>
                <a:solidFill>
                  <a:schemeClr val="tx1"/>
                </a:solidFill>
                <a:latin typeface="SAS Monospace Bold" pitchFamily="49" charset="0"/>
              </a:defRPr>
            </a:lvl6pPr>
            <a:lvl7pPr marL="3082648" indent="-237127" algn="ctr" defTabSz="964974" eaLnBrk="0" fontAlgn="base" hangingPunct="0">
              <a:spcBef>
                <a:spcPct val="0"/>
              </a:spcBef>
              <a:spcAft>
                <a:spcPct val="0"/>
              </a:spcAft>
              <a:defRPr>
                <a:solidFill>
                  <a:schemeClr val="tx1"/>
                </a:solidFill>
                <a:latin typeface="SAS Monospace Bold" pitchFamily="49" charset="0"/>
              </a:defRPr>
            </a:lvl7pPr>
            <a:lvl8pPr marL="3556902" indent="-237127" algn="ctr" defTabSz="964974" eaLnBrk="0" fontAlgn="base" hangingPunct="0">
              <a:spcBef>
                <a:spcPct val="0"/>
              </a:spcBef>
              <a:spcAft>
                <a:spcPct val="0"/>
              </a:spcAft>
              <a:defRPr>
                <a:solidFill>
                  <a:schemeClr val="tx1"/>
                </a:solidFill>
                <a:latin typeface="SAS Monospace Bold" pitchFamily="49" charset="0"/>
              </a:defRPr>
            </a:lvl8pPr>
            <a:lvl9pPr marL="4031155" indent="-237127" algn="ctr" defTabSz="964974" eaLnBrk="0" fontAlgn="base" hangingPunct="0">
              <a:spcBef>
                <a:spcPct val="0"/>
              </a:spcBef>
              <a:spcAft>
                <a:spcPct val="0"/>
              </a:spcAft>
              <a:defRPr>
                <a:solidFill>
                  <a:schemeClr val="tx1"/>
                </a:solidFill>
                <a:latin typeface="SAS Monospace Bold" pitchFamily="49" charset="0"/>
              </a:defRPr>
            </a:lvl9pPr>
          </a:lstStyle>
          <a:p>
            <a:pPr eaLnBrk="1" hangingPunct="1"/>
            <a:fld id="{0CD9A3DD-449E-45F2-8E38-E45A41FE8837}" type="slidenum">
              <a:rPr lang="en-US" smtClean="0">
                <a:latin typeface="Arial" charset="0"/>
              </a:rPr>
              <a:pPr eaLnBrk="1" hangingPunct="1"/>
              <a:t>3</a:t>
            </a:fld>
            <a:endParaRPr lang="en-US" smtClean="0">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8936388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demonstrating Clinical Key and how one can quickly search drugs/diseases &amp; come up with an array of resources. </a:t>
            </a:r>
            <a:endParaRPr lang="en-US" dirty="0"/>
          </a:p>
        </p:txBody>
      </p:sp>
      <p:sp>
        <p:nvSpPr>
          <p:cNvPr id="4" name="Slide Number Placeholder 3"/>
          <p:cNvSpPr>
            <a:spLocks noGrp="1"/>
          </p:cNvSpPr>
          <p:nvPr>
            <p:ph type="sldNum" sz="quarter" idx="10"/>
          </p:nvPr>
        </p:nvSpPr>
        <p:spPr/>
        <p:txBody>
          <a:bodyPr/>
          <a:lstStyle/>
          <a:p>
            <a:pPr>
              <a:defRPr/>
            </a:pPr>
            <a:fld id="{C61D0DA4-2ABB-4D94-AFD1-B1D905053F73}" type="slidenum">
              <a:rPr lang="en-US" smtClean="0"/>
              <a:pPr>
                <a:defRPr/>
              </a:pPr>
              <a:t>34</a:t>
            </a:fld>
            <a:endParaRPr lang="en-US"/>
          </a:p>
        </p:txBody>
      </p:sp>
    </p:spTree>
    <p:extLst>
      <p:ext uri="{BB962C8B-B14F-4D97-AF65-F5344CB8AC3E}">
        <p14:creationId xmlns:p14="http://schemas.microsoft.com/office/powerpoint/2010/main" val="21531808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of Nov 2014, we have just acquired Clinical Key as Elsevier’s replacement for </a:t>
            </a:r>
            <a:r>
              <a:rPr lang="en-US" dirty="0" err="1" smtClean="0"/>
              <a:t>MDConsult</a:t>
            </a:r>
            <a:r>
              <a:rPr lang="en-US" dirty="0" smtClean="0"/>
              <a:t>.  It contains 500 of Elsevier's journals, 1000 books, and 9,000 medical and procedural videos, </a:t>
            </a:r>
            <a:r>
              <a:rPr lang="en-US" smtClean="0"/>
              <a:t>which is several </a:t>
            </a:r>
            <a:r>
              <a:rPr lang="en-US" dirty="0" smtClean="0"/>
              <a:t>times the number of books that were in </a:t>
            </a:r>
            <a:r>
              <a:rPr lang="en-US" dirty="0" err="1" smtClean="0"/>
              <a:t>MDCONsult</a:t>
            </a:r>
            <a:r>
              <a:rPr lang="en-US" dirty="0" smtClean="0"/>
              <a:t>, and the interface is quite</a:t>
            </a:r>
            <a:r>
              <a:rPr lang="en-US" baseline="0" dirty="0" smtClean="0"/>
              <a:t> a change.  At this time, the librarians are adding the books to the </a:t>
            </a:r>
            <a:r>
              <a:rPr lang="en-US" baseline="0" dirty="0" err="1" smtClean="0"/>
              <a:t>ebook</a:t>
            </a:r>
            <a:r>
              <a:rPr lang="en-US" baseline="0" dirty="0" smtClean="0"/>
              <a:t> list on the library page, but that is going slowly as there are several hundred books in this collection.</a:t>
            </a:r>
            <a:endParaRPr lang="en-US" dirty="0"/>
          </a:p>
        </p:txBody>
      </p:sp>
      <p:sp>
        <p:nvSpPr>
          <p:cNvPr id="4" name="Slide Number Placeholder 3"/>
          <p:cNvSpPr>
            <a:spLocks noGrp="1"/>
          </p:cNvSpPr>
          <p:nvPr>
            <p:ph type="sldNum" sz="quarter" idx="10"/>
          </p:nvPr>
        </p:nvSpPr>
        <p:spPr/>
        <p:txBody>
          <a:bodyPr/>
          <a:lstStyle/>
          <a:p>
            <a:pPr>
              <a:defRPr/>
            </a:pPr>
            <a:fld id="{5A2921A6-5190-4626-8491-A8690B0F849E}" type="slidenum">
              <a:rPr lang="en-US" smtClean="0"/>
              <a:pPr>
                <a:defRPr/>
              </a:pPr>
              <a:t>35</a:t>
            </a:fld>
            <a:endParaRPr lang="en-US"/>
          </a:p>
        </p:txBody>
      </p:sp>
    </p:spTree>
    <p:extLst>
      <p:ext uri="{BB962C8B-B14F-4D97-AF65-F5344CB8AC3E}">
        <p14:creationId xmlns:p14="http://schemas.microsoft.com/office/powerpoint/2010/main" val="22127960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a:t>
            </a:r>
            <a:r>
              <a:rPr lang="en-US" baseline="0" dirty="0" smtClean="0"/>
              <a:t> Medicine contains all McGraw Hill resources, You can browse books by specialty, </a:t>
            </a:r>
            <a:endParaRPr lang="en-US" dirty="0"/>
          </a:p>
        </p:txBody>
      </p:sp>
      <p:sp>
        <p:nvSpPr>
          <p:cNvPr id="4" name="Slide Number Placeholder 3"/>
          <p:cNvSpPr>
            <a:spLocks noGrp="1"/>
          </p:cNvSpPr>
          <p:nvPr>
            <p:ph type="sldNum" sz="quarter" idx="10"/>
          </p:nvPr>
        </p:nvSpPr>
        <p:spPr/>
        <p:txBody>
          <a:bodyPr/>
          <a:lstStyle/>
          <a:p>
            <a:pPr>
              <a:defRPr/>
            </a:pPr>
            <a:fld id="{5A2921A6-5190-4626-8491-A8690B0F849E}" type="slidenum">
              <a:rPr lang="en-US" smtClean="0"/>
              <a:pPr>
                <a:defRPr/>
              </a:pPr>
              <a:t>36</a:t>
            </a:fld>
            <a:endParaRPr lang="en-US"/>
          </a:p>
        </p:txBody>
      </p:sp>
    </p:spTree>
    <p:extLst>
      <p:ext uri="{BB962C8B-B14F-4D97-AF65-F5344CB8AC3E}">
        <p14:creationId xmlns:p14="http://schemas.microsoft.com/office/powerpoint/2010/main" val="12776465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interface in Access Medicine is mobile formatted to make it easier to use on an iPad. Here,</a:t>
            </a:r>
            <a:r>
              <a:rPr lang="en-US" baseline="0" dirty="0" smtClean="0"/>
              <a:t> </a:t>
            </a:r>
            <a:r>
              <a:rPr lang="en-US" dirty="0" smtClean="0"/>
              <a:t>you will find Harrison’s</a:t>
            </a:r>
            <a:r>
              <a:rPr lang="en-US" baseline="0" dirty="0" smtClean="0"/>
              <a:t> Online, Current Diagnosis and Therapy, both of which are constantly updated instead of presented in the latest static edition.  Indices are sometimes at the end of the Table Of Contents.  You will find Goodman and Gillman here as well as Hurst’s the Heart, William’s. Obstetrics.  </a:t>
            </a:r>
            <a:endParaRPr lang="en-US" dirty="0"/>
          </a:p>
        </p:txBody>
      </p:sp>
      <p:sp>
        <p:nvSpPr>
          <p:cNvPr id="4" name="Slide Number Placeholder 3"/>
          <p:cNvSpPr>
            <a:spLocks noGrp="1"/>
          </p:cNvSpPr>
          <p:nvPr>
            <p:ph type="sldNum" sz="quarter" idx="10"/>
          </p:nvPr>
        </p:nvSpPr>
        <p:spPr/>
        <p:txBody>
          <a:bodyPr/>
          <a:lstStyle/>
          <a:p>
            <a:pPr>
              <a:defRPr/>
            </a:pPr>
            <a:fld id="{5A2921A6-5190-4626-8491-A8690B0F849E}" type="slidenum">
              <a:rPr lang="en-US" smtClean="0"/>
              <a:pPr>
                <a:defRPr/>
              </a:pPr>
              <a:t>38</a:t>
            </a:fld>
            <a:endParaRPr lang="en-US"/>
          </a:p>
        </p:txBody>
      </p:sp>
    </p:spTree>
    <p:extLst>
      <p:ext uri="{BB962C8B-B14F-4D97-AF65-F5344CB8AC3E}">
        <p14:creationId xmlns:p14="http://schemas.microsoft.com/office/powerpoint/2010/main" val="19096490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Mobile friendly web site may be a better</a:t>
            </a:r>
            <a:r>
              <a:rPr lang="en-US" baseline="0" dirty="0" smtClean="0"/>
              <a:t> choice because of the huge added content. like all the Current Diagnosis &amp; Treatment books and Harrisons, Fitzpatrick, Williams, Goodman &amp; </a:t>
            </a:r>
            <a:r>
              <a:rPr lang="en-US" baseline="0" dirty="0" err="1" smtClean="0"/>
              <a:t>Gilmans</a:t>
            </a:r>
            <a:r>
              <a:rPr lang="en-US" baseline="0" dirty="0" smtClean="0"/>
              <a:t>, etc. The link to their mobile friendly web site is in the Mobile Library site. However, this app is developed by Unbound and is very user friendly. The images in Fitzpatrick are excellent.  </a:t>
            </a:r>
            <a:endParaRPr lang="en-US" dirty="0"/>
          </a:p>
        </p:txBody>
      </p:sp>
      <p:sp>
        <p:nvSpPr>
          <p:cNvPr id="4" name="Slide Number Placeholder 3"/>
          <p:cNvSpPr>
            <a:spLocks noGrp="1"/>
          </p:cNvSpPr>
          <p:nvPr>
            <p:ph type="sldNum" sz="quarter" idx="10"/>
          </p:nvPr>
        </p:nvSpPr>
        <p:spPr/>
        <p:txBody>
          <a:bodyPr/>
          <a:lstStyle/>
          <a:p>
            <a:pPr>
              <a:defRPr/>
            </a:pPr>
            <a:fld id="{5B7A8FA2-08E4-49D5-B2E7-C33038572FDF}" type="slidenum">
              <a:rPr lang="en-US" smtClean="0"/>
              <a:pPr>
                <a:defRPr/>
              </a:pPr>
              <a:t>39</a:t>
            </a:fld>
            <a:endParaRPr lang="en-US"/>
          </a:p>
        </p:txBody>
      </p:sp>
    </p:spTree>
    <p:extLst>
      <p:ext uri="{BB962C8B-B14F-4D97-AF65-F5344CB8AC3E}">
        <p14:creationId xmlns:p14="http://schemas.microsoft.com/office/powerpoint/2010/main" val="31283214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 </a:t>
            </a:r>
            <a:r>
              <a:rPr lang="en-US" dirty="0" smtClean="0"/>
              <a:t>–5MCC </a:t>
            </a:r>
            <a:r>
              <a:rPr lang="en-US" dirty="0"/>
              <a:t>along with several other highly respected resources, are provided to us by Unbound Medicine.  These same resources are available from other vendors.  However, </a:t>
            </a:r>
            <a:r>
              <a:rPr lang="en-US" dirty="0" smtClean="0"/>
              <a:t>we </a:t>
            </a:r>
            <a:r>
              <a:rPr lang="en-US" dirty="0"/>
              <a:t>chose to subscribe to these resources with U Central because of their nice mobile app.  By subscribing online, we get their mobile version.  </a:t>
            </a:r>
          </a:p>
        </p:txBody>
      </p:sp>
      <p:sp>
        <p:nvSpPr>
          <p:cNvPr id="4" name="Slide Number Placeholder 3"/>
          <p:cNvSpPr>
            <a:spLocks noGrp="1"/>
          </p:cNvSpPr>
          <p:nvPr>
            <p:ph type="sldNum" sz="quarter" idx="10"/>
          </p:nvPr>
        </p:nvSpPr>
        <p:spPr/>
        <p:txBody>
          <a:bodyPr/>
          <a:lstStyle/>
          <a:p>
            <a:fld id="{1404811C-B879-4806-A4D1-1D44D8DA03DF}" type="slidenum">
              <a:rPr lang="en-US" smtClean="0"/>
              <a:t>40</a:t>
            </a:fld>
            <a:endParaRPr lang="en-US"/>
          </a:p>
        </p:txBody>
      </p:sp>
    </p:spTree>
    <p:extLst>
      <p:ext uri="{BB962C8B-B14F-4D97-AF65-F5344CB8AC3E}">
        <p14:creationId xmlns:p14="http://schemas.microsoft.com/office/powerpoint/2010/main" val="21579852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library is adding resources to this bucket all the time.  This interface is very easy to use.  (There is NO Mobile friendly uCentral site.  YET.)</a:t>
            </a:r>
            <a:endParaRPr lang="en-US" dirty="0"/>
          </a:p>
        </p:txBody>
      </p:sp>
      <p:sp>
        <p:nvSpPr>
          <p:cNvPr id="4" name="Slide Number Placeholder 3"/>
          <p:cNvSpPr>
            <a:spLocks noGrp="1"/>
          </p:cNvSpPr>
          <p:nvPr>
            <p:ph type="sldNum" sz="quarter" idx="10"/>
          </p:nvPr>
        </p:nvSpPr>
        <p:spPr/>
        <p:txBody>
          <a:bodyPr/>
          <a:lstStyle/>
          <a:p>
            <a:pPr>
              <a:defRPr/>
            </a:pPr>
            <a:fld id="{5B7A8FA2-08E4-49D5-B2E7-C33038572FDF}" type="slidenum">
              <a:rPr lang="en-US" smtClean="0"/>
              <a:pPr>
                <a:defRPr/>
              </a:pPr>
              <a:t>41</a:t>
            </a:fld>
            <a:endParaRPr lang="en-US"/>
          </a:p>
        </p:txBody>
      </p:sp>
    </p:spTree>
    <p:extLst>
      <p:ext uri="{BB962C8B-B14F-4D97-AF65-F5344CB8AC3E}">
        <p14:creationId xmlns:p14="http://schemas.microsoft.com/office/powerpoint/2010/main" val="12325188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eaLnBrk="0" hangingPunct="0">
              <a:defRPr>
                <a:solidFill>
                  <a:schemeClr val="tx1"/>
                </a:solidFill>
                <a:latin typeface="SAS Monospace Bold" pitchFamily="49" charset="0"/>
              </a:defRPr>
            </a:lvl1pPr>
            <a:lvl2pPr marL="770662" indent="-296408" defTabSz="964974" eaLnBrk="0" hangingPunct="0">
              <a:defRPr>
                <a:solidFill>
                  <a:schemeClr val="tx1"/>
                </a:solidFill>
                <a:latin typeface="SAS Monospace Bold" pitchFamily="49" charset="0"/>
              </a:defRPr>
            </a:lvl2pPr>
            <a:lvl3pPr marL="1185634" indent="-237127" defTabSz="964974" eaLnBrk="0" hangingPunct="0">
              <a:defRPr>
                <a:solidFill>
                  <a:schemeClr val="tx1"/>
                </a:solidFill>
                <a:latin typeface="SAS Monospace Bold" pitchFamily="49" charset="0"/>
              </a:defRPr>
            </a:lvl3pPr>
            <a:lvl4pPr marL="1659887" indent="-237127" defTabSz="964974" eaLnBrk="0" hangingPunct="0">
              <a:defRPr>
                <a:solidFill>
                  <a:schemeClr val="tx1"/>
                </a:solidFill>
                <a:latin typeface="SAS Monospace Bold" pitchFamily="49" charset="0"/>
              </a:defRPr>
            </a:lvl4pPr>
            <a:lvl5pPr marL="2134141" indent="-237127" defTabSz="964974" eaLnBrk="0" hangingPunct="0">
              <a:defRPr>
                <a:solidFill>
                  <a:schemeClr val="tx1"/>
                </a:solidFill>
                <a:latin typeface="SAS Monospace Bold" pitchFamily="49" charset="0"/>
              </a:defRPr>
            </a:lvl5pPr>
            <a:lvl6pPr marL="2608395" indent="-237127" algn="ctr" defTabSz="964974" eaLnBrk="0" fontAlgn="base" hangingPunct="0">
              <a:spcBef>
                <a:spcPct val="0"/>
              </a:spcBef>
              <a:spcAft>
                <a:spcPct val="0"/>
              </a:spcAft>
              <a:defRPr>
                <a:solidFill>
                  <a:schemeClr val="tx1"/>
                </a:solidFill>
                <a:latin typeface="SAS Monospace Bold" pitchFamily="49" charset="0"/>
              </a:defRPr>
            </a:lvl6pPr>
            <a:lvl7pPr marL="3082648" indent="-237127" algn="ctr" defTabSz="964974" eaLnBrk="0" fontAlgn="base" hangingPunct="0">
              <a:spcBef>
                <a:spcPct val="0"/>
              </a:spcBef>
              <a:spcAft>
                <a:spcPct val="0"/>
              </a:spcAft>
              <a:defRPr>
                <a:solidFill>
                  <a:schemeClr val="tx1"/>
                </a:solidFill>
                <a:latin typeface="SAS Monospace Bold" pitchFamily="49" charset="0"/>
              </a:defRPr>
            </a:lvl7pPr>
            <a:lvl8pPr marL="3556902" indent="-237127" algn="ctr" defTabSz="964974" eaLnBrk="0" fontAlgn="base" hangingPunct="0">
              <a:spcBef>
                <a:spcPct val="0"/>
              </a:spcBef>
              <a:spcAft>
                <a:spcPct val="0"/>
              </a:spcAft>
              <a:defRPr>
                <a:solidFill>
                  <a:schemeClr val="tx1"/>
                </a:solidFill>
                <a:latin typeface="SAS Monospace Bold" pitchFamily="49" charset="0"/>
              </a:defRPr>
            </a:lvl8pPr>
            <a:lvl9pPr marL="4031155" indent="-237127" algn="ctr" defTabSz="964974" eaLnBrk="0" fontAlgn="base" hangingPunct="0">
              <a:spcBef>
                <a:spcPct val="0"/>
              </a:spcBef>
              <a:spcAft>
                <a:spcPct val="0"/>
              </a:spcAft>
              <a:defRPr>
                <a:solidFill>
                  <a:schemeClr val="tx1"/>
                </a:solidFill>
                <a:latin typeface="SAS Monospace Bold" pitchFamily="49" charset="0"/>
              </a:defRPr>
            </a:lvl9pPr>
          </a:lstStyle>
          <a:p>
            <a:pPr eaLnBrk="1" hangingPunct="1"/>
            <a:fld id="{21F74D4F-E64F-4490-85FC-32271979E847}" type="slidenum">
              <a:rPr lang="en-US" smtClean="0">
                <a:latin typeface="Arial" charset="0"/>
              </a:rPr>
              <a:pPr eaLnBrk="1" hangingPunct="1"/>
              <a:t>42</a:t>
            </a:fld>
            <a:endParaRPr lang="en-US" smtClean="0">
              <a:latin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Let’s look at the clinical Tools.</a:t>
            </a:r>
          </a:p>
          <a:p>
            <a:pPr eaLnBrk="1" hangingPunct="1"/>
            <a:r>
              <a:rPr lang="en-US" smtClean="0"/>
              <a:t>We consolidated all of the clinical tools into one area divided up into four Sections:  Evidence Based Medicine, Point of Care Decision Support, Drug information and Patient Education.</a:t>
            </a:r>
          </a:p>
          <a:p>
            <a:pPr eaLnBrk="1" hangingPunct="1"/>
            <a:r>
              <a:rPr lang="en-US" smtClean="0"/>
              <a:t>Let’s look at some of these and play with a resource under each. </a:t>
            </a:r>
          </a:p>
          <a:p>
            <a:pPr eaLnBrk="1" hangingPunct="1"/>
            <a:endParaRPr lang="en-US" smtClean="0"/>
          </a:p>
        </p:txBody>
      </p:sp>
    </p:spTree>
    <p:extLst>
      <p:ext uri="{BB962C8B-B14F-4D97-AF65-F5344CB8AC3E}">
        <p14:creationId xmlns:p14="http://schemas.microsoft.com/office/powerpoint/2010/main" val="34105583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Let’s try out some of the different resources you have available to you.  First, expand EBM Tools at the bottom of the page and click on Summaries.  These are all resources that have summarized the latest evidence on diseases and conditions into friendly resources.  There are also resources with Guidelines, Reviews of the literature and instructional resources on evidence based medicine.</a:t>
            </a:r>
          </a:p>
          <a:p>
            <a:r>
              <a:rPr lang="en-US" dirty="0" smtClean="0"/>
              <a:t>We will be doing a workshop on using EBM resources that will cover each of these areas.</a:t>
            </a: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eaLnBrk="0" hangingPunct="0">
              <a:defRPr>
                <a:solidFill>
                  <a:schemeClr val="tx1"/>
                </a:solidFill>
                <a:latin typeface="SAS Monospace Bold" pitchFamily="49" charset="0"/>
              </a:defRPr>
            </a:lvl1pPr>
            <a:lvl2pPr marL="770662" indent="-296408" defTabSz="964974" eaLnBrk="0" hangingPunct="0">
              <a:defRPr>
                <a:solidFill>
                  <a:schemeClr val="tx1"/>
                </a:solidFill>
                <a:latin typeface="SAS Monospace Bold" pitchFamily="49" charset="0"/>
              </a:defRPr>
            </a:lvl2pPr>
            <a:lvl3pPr marL="1185634" indent="-237127" defTabSz="964974" eaLnBrk="0" hangingPunct="0">
              <a:defRPr>
                <a:solidFill>
                  <a:schemeClr val="tx1"/>
                </a:solidFill>
                <a:latin typeface="SAS Monospace Bold" pitchFamily="49" charset="0"/>
              </a:defRPr>
            </a:lvl3pPr>
            <a:lvl4pPr marL="1659887" indent="-237127" defTabSz="964974" eaLnBrk="0" hangingPunct="0">
              <a:defRPr>
                <a:solidFill>
                  <a:schemeClr val="tx1"/>
                </a:solidFill>
                <a:latin typeface="SAS Monospace Bold" pitchFamily="49" charset="0"/>
              </a:defRPr>
            </a:lvl4pPr>
            <a:lvl5pPr marL="2134141" indent="-237127" defTabSz="964974" eaLnBrk="0" hangingPunct="0">
              <a:defRPr>
                <a:solidFill>
                  <a:schemeClr val="tx1"/>
                </a:solidFill>
                <a:latin typeface="SAS Monospace Bold" pitchFamily="49" charset="0"/>
              </a:defRPr>
            </a:lvl5pPr>
            <a:lvl6pPr marL="2608395" indent="-237127" algn="ctr" defTabSz="964974" eaLnBrk="0" fontAlgn="base" hangingPunct="0">
              <a:spcBef>
                <a:spcPct val="0"/>
              </a:spcBef>
              <a:spcAft>
                <a:spcPct val="0"/>
              </a:spcAft>
              <a:defRPr>
                <a:solidFill>
                  <a:schemeClr val="tx1"/>
                </a:solidFill>
                <a:latin typeface="SAS Monospace Bold" pitchFamily="49" charset="0"/>
              </a:defRPr>
            </a:lvl6pPr>
            <a:lvl7pPr marL="3082648" indent="-237127" algn="ctr" defTabSz="964974" eaLnBrk="0" fontAlgn="base" hangingPunct="0">
              <a:spcBef>
                <a:spcPct val="0"/>
              </a:spcBef>
              <a:spcAft>
                <a:spcPct val="0"/>
              </a:spcAft>
              <a:defRPr>
                <a:solidFill>
                  <a:schemeClr val="tx1"/>
                </a:solidFill>
                <a:latin typeface="SAS Monospace Bold" pitchFamily="49" charset="0"/>
              </a:defRPr>
            </a:lvl7pPr>
            <a:lvl8pPr marL="3556902" indent="-237127" algn="ctr" defTabSz="964974" eaLnBrk="0" fontAlgn="base" hangingPunct="0">
              <a:spcBef>
                <a:spcPct val="0"/>
              </a:spcBef>
              <a:spcAft>
                <a:spcPct val="0"/>
              </a:spcAft>
              <a:defRPr>
                <a:solidFill>
                  <a:schemeClr val="tx1"/>
                </a:solidFill>
                <a:latin typeface="SAS Monospace Bold" pitchFamily="49" charset="0"/>
              </a:defRPr>
            </a:lvl8pPr>
            <a:lvl9pPr marL="4031155" indent="-237127" algn="ctr" defTabSz="964974" eaLnBrk="0" fontAlgn="base" hangingPunct="0">
              <a:spcBef>
                <a:spcPct val="0"/>
              </a:spcBef>
              <a:spcAft>
                <a:spcPct val="0"/>
              </a:spcAft>
              <a:defRPr>
                <a:solidFill>
                  <a:schemeClr val="tx1"/>
                </a:solidFill>
                <a:latin typeface="SAS Monospace Bold" pitchFamily="49" charset="0"/>
              </a:defRPr>
            </a:lvl9pPr>
          </a:lstStyle>
          <a:p>
            <a:pPr eaLnBrk="1" hangingPunct="1"/>
            <a:fld id="{84152DCA-E271-4120-B05F-7FDA3DDDC360}" type="slidenum">
              <a:rPr lang="en-US" smtClean="0">
                <a:latin typeface="Arial" charset="0"/>
              </a:rPr>
              <a:pPr eaLnBrk="1" hangingPunct="1"/>
              <a:t>43</a:t>
            </a:fld>
            <a:endParaRPr lang="en-US" smtClean="0">
              <a:latin typeface="Arial" charset="0"/>
            </a:endParaRPr>
          </a:p>
        </p:txBody>
      </p:sp>
    </p:spTree>
    <p:extLst>
      <p:ext uri="{BB962C8B-B14F-4D97-AF65-F5344CB8AC3E}">
        <p14:creationId xmlns:p14="http://schemas.microsoft.com/office/powerpoint/2010/main" val="20309403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Now at the bottom, expand the Point of Care and click on Disease References.  Here you will find separated out resources with disease information, calculators, lab manuals, coding tools, and ddx tools. We will be doing a workshop on decision support tools that will cover all of these resources.  Let’s look at the first disease reference listed, which is Dynamed.</a:t>
            </a: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eaLnBrk="0" hangingPunct="0">
              <a:defRPr>
                <a:solidFill>
                  <a:schemeClr val="tx1"/>
                </a:solidFill>
                <a:latin typeface="SAS Monospace Bold" pitchFamily="49" charset="0"/>
              </a:defRPr>
            </a:lvl1pPr>
            <a:lvl2pPr marL="770662" indent="-296408" defTabSz="964974" eaLnBrk="0" hangingPunct="0">
              <a:defRPr>
                <a:solidFill>
                  <a:schemeClr val="tx1"/>
                </a:solidFill>
                <a:latin typeface="SAS Monospace Bold" pitchFamily="49" charset="0"/>
              </a:defRPr>
            </a:lvl2pPr>
            <a:lvl3pPr marL="1185634" indent="-237127" defTabSz="964974" eaLnBrk="0" hangingPunct="0">
              <a:defRPr>
                <a:solidFill>
                  <a:schemeClr val="tx1"/>
                </a:solidFill>
                <a:latin typeface="SAS Monospace Bold" pitchFamily="49" charset="0"/>
              </a:defRPr>
            </a:lvl3pPr>
            <a:lvl4pPr marL="1659887" indent="-237127" defTabSz="964974" eaLnBrk="0" hangingPunct="0">
              <a:defRPr>
                <a:solidFill>
                  <a:schemeClr val="tx1"/>
                </a:solidFill>
                <a:latin typeface="SAS Monospace Bold" pitchFamily="49" charset="0"/>
              </a:defRPr>
            </a:lvl4pPr>
            <a:lvl5pPr marL="2134141" indent="-237127" defTabSz="964974" eaLnBrk="0" hangingPunct="0">
              <a:defRPr>
                <a:solidFill>
                  <a:schemeClr val="tx1"/>
                </a:solidFill>
                <a:latin typeface="SAS Monospace Bold" pitchFamily="49" charset="0"/>
              </a:defRPr>
            </a:lvl5pPr>
            <a:lvl6pPr marL="2608395" indent="-237127" algn="ctr" defTabSz="964974" eaLnBrk="0" fontAlgn="base" hangingPunct="0">
              <a:spcBef>
                <a:spcPct val="0"/>
              </a:spcBef>
              <a:spcAft>
                <a:spcPct val="0"/>
              </a:spcAft>
              <a:defRPr>
                <a:solidFill>
                  <a:schemeClr val="tx1"/>
                </a:solidFill>
                <a:latin typeface="SAS Monospace Bold" pitchFamily="49" charset="0"/>
              </a:defRPr>
            </a:lvl6pPr>
            <a:lvl7pPr marL="3082648" indent="-237127" algn="ctr" defTabSz="964974" eaLnBrk="0" fontAlgn="base" hangingPunct="0">
              <a:spcBef>
                <a:spcPct val="0"/>
              </a:spcBef>
              <a:spcAft>
                <a:spcPct val="0"/>
              </a:spcAft>
              <a:defRPr>
                <a:solidFill>
                  <a:schemeClr val="tx1"/>
                </a:solidFill>
                <a:latin typeface="SAS Monospace Bold" pitchFamily="49" charset="0"/>
              </a:defRPr>
            </a:lvl7pPr>
            <a:lvl8pPr marL="3556902" indent="-237127" algn="ctr" defTabSz="964974" eaLnBrk="0" fontAlgn="base" hangingPunct="0">
              <a:spcBef>
                <a:spcPct val="0"/>
              </a:spcBef>
              <a:spcAft>
                <a:spcPct val="0"/>
              </a:spcAft>
              <a:defRPr>
                <a:solidFill>
                  <a:schemeClr val="tx1"/>
                </a:solidFill>
                <a:latin typeface="SAS Monospace Bold" pitchFamily="49" charset="0"/>
              </a:defRPr>
            </a:lvl8pPr>
            <a:lvl9pPr marL="4031155" indent="-237127" algn="ctr" defTabSz="964974" eaLnBrk="0" fontAlgn="base" hangingPunct="0">
              <a:spcBef>
                <a:spcPct val="0"/>
              </a:spcBef>
              <a:spcAft>
                <a:spcPct val="0"/>
              </a:spcAft>
              <a:defRPr>
                <a:solidFill>
                  <a:schemeClr val="tx1"/>
                </a:solidFill>
                <a:latin typeface="SAS Monospace Bold" pitchFamily="49" charset="0"/>
              </a:defRPr>
            </a:lvl9pPr>
          </a:lstStyle>
          <a:p>
            <a:pPr eaLnBrk="1" hangingPunct="1"/>
            <a:fld id="{00514EFB-59AC-40EC-9497-66652EB5727E}" type="slidenum">
              <a:rPr lang="en-US" smtClean="0">
                <a:latin typeface="Arial" charset="0"/>
              </a:rPr>
              <a:pPr eaLnBrk="1" hangingPunct="1"/>
              <a:t>44</a:t>
            </a:fld>
            <a:endParaRPr lang="en-US" smtClean="0">
              <a:latin typeface="Arial" charset="0"/>
            </a:endParaRPr>
          </a:p>
        </p:txBody>
      </p:sp>
    </p:spTree>
    <p:extLst>
      <p:ext uri="{BB962C8B-B14F-4D97-AF65-F5344CB8AC3E}">
        <p14:creationId xmlns:p14="http://schemas.microsoft.com/office/powerpoint/2010/main" val="3513044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eaLnBrk="0" hangingPunct="0">
              <a:defRPr>
                <a:solidFill>
                  <a:schemeClr val="tx1"/>
                </a:solidFill>
                <a:latin typeface="SAS Monospace Bold" pitchFamily="49" charset="0"/>
              </a:defRPr>
            </a:lvl1pPr>
            <a:lvl2pPr marL="770662" indent="-296408" defTabSz="964974" eaLnBrk="0" hangingPunct="0">
              <a:defRPr>
                <a:solidFill>
                  <a:schemeClr val="tx1"/>
                </a:solidFill>
                <a:latin typeface="SAS Monospace Bold" pitchFamily="49" charset="0"/>
              </a:defRPr>
            </a:lvl2pPr>
            <a:lvl3pPr marL="1185634" indent="-237127" defTabSz="964974" eaLnBrk="0" hangingPunct="0">
              <a:defRPr>
                <a:solidFill>
                  <a:schemeClr val="tx1"/>
                </a:solidFill>
                <a:latin typeface="SAS Monospace Bold" pitchFamily="49" charset="0"/>
              </a:defRPr>
            </a:lvl3pPr>
            <a:lvl4pPr marL="1659887" indent="-237127" defTabSz="964974" eaLnBrk="0" hangingPunct="0">
              <a:defRPr>
                <a:solidFill>
                  <a:schemeClr val="tx1"/>
                </a:solidFill>
                <a:latin typeface="SAS Monospace Bold" pitchFamily="49" charset="0"/>
              </a:defRPr>
            </a:lvl4pPr>
            <a:lvl5pPr marL="2134141" indent="-237127" defTabSz="964974" eaLnBrk="0" hangingPunct="0">
              <a:defRPr>
                <a:solidFill>
                  <a:schemeClr val="tx1"/>
                </a:solidFill>
                <a:latin typeface="SAS Monospace Bold" pitchFamily="49" charset="0"/>
              </a:defRPr>
            </a:lvl5pPr>
            <a:lvl6pPr marL="2608395" indent="-237127" algn="ctr" defTabSz="964974" eaLnBrk="0" fontAlgn="base" hangingPunct="0">
              <a:spcBef>
                <a:spcPct val="0"/>
              </a:spcBef>
              <a:spcAft>
                <a:spcPct val="0"/>
              </a:spcAft>
              <a:defRPr>
                <a:solidFill>
                  <a:schemeClr val="tx1"/>
                </a:solidFill>
                <a:latin typeface="SAS Monospace Bold" pitchFamily="49" charset="0"/>
              </a:defRPr>
            </a:lvl6pPr>
            <a:lvl7pPr marL="3082648" indent="-237127" algn="ctr" defTabSz="964974" eaLnBrk="0" fontAlgn="base" hangingPunct="0">
              <a:spcBef>
                <a:spcPct val="0"/>
              </a:spcBef>
              <a:spcAft>
                <a:spcPct val="0"/>
              </a:spcAft>
              <a:defRPr>
                <a:solidFill>
                  <a:schemeClr val="tx1"/>
                </a:solidFill>
                <a:latin typeface="SAS Monospace Bold" pitchFamily="49" charset="0"/>
              </a:defRPr>
            </a:lvl7pPr>
            <a:lvl8pPr marL="3556902" indent="-237127" algn="ctr" defTabSz="964974" eaLnBrk="0" fontAlgn="base" hangingPunct="0">
              <a:spcBef>
                <a:spcPct val="0"/>
              </a:spcBef>
              <a:spcAft>
                <a:spcPct val="0"/>
              </a:spcAft>
              <a:defRPr>
                <a:solidFill>
                  <a:schemeClr val="tx1"/>
                </a:solidFill>
                <a:latin typeface="SAS Monospace Bold" pitchFamily="49" charset="0"/>
              </a:defRPr>
            </a:lvl8pPr>
            <a:lvl9pPr marL="4031155" indent="-237127" algn="ctr" defTabSz="964974" eaLnBrk="0" fontAlgn="base" hangingPunct="0">
              <a:spcBef>
                <a:spcPct val="0"/>
              </a:spcBef>
              <a:spcAft>
                <a:spcPct val="0"/>
              </a:spcAft>
              <a:defRPr>
                <a:solidFill>
                  <a:schemeClr val="tx1"/>
                </a:solidFill>
                <a:latin typeface="SAS Monospace Bold" pitchFamily="49" charset="0"/>
              </a:defRPr>
            </a:lvl9pPr>
          </a:lstStyle>
          <a:p>
            <a:pPr eaLnBrk="1" hangingPunct="1"/>
            <a:fld id="{0DE10EAF-60B9-48F1-AFF2-524FA132CF55}" type="slidenum">
              <a:rPr lang="en-US" smtClean="0">
                <a:latin typeface="Arial" charset="0"/>
              </a:rPr>
              <a:pPr eaLnBrk="1" hangingPunct="1"/>
              <a:t>4</a:t>
            </a:fld>
            <a:endParaRPr lang="en-US" smtClean="0">
              <a:latin typeface="Arial" charset="0"/>
            </a:endParaRPr>
          </a:p>
        </p:txBody>
      </p:sp>
      <p:sp>
        <p:nvSpPr>
          <p:cNvPr id="67587" name="Rectangle 2"/>
          <p:cNvSpPr>
            <a:spLocks noGrp="1" noRot="1" noChangeAspect="1" noChangeArrowheads="1" noTextEdit="1"/>
          </p:cNvSpPr>
          <p:nvPr>
            <p:ph type="sldImg"/>
          </p:nvPr>
        </p:nvSpPr>
        <p:spPr>
          <a:xfrm>
            <a:off x="2184400" y="633413"/>
            <a:ext cx="2949575" cy="2211387"/>
          </a:xfrm>
          <a:ln/>
        </p:spPr>
      </p:sp>
      <p:sp>
        <p:nvSpPr>
          <p:cNvPr id="67588" name="Rectangle 3"/>
          <p:cNvSpPr>
            <a:spLocks noGrp="1" noChangeArrowheads="1"/>
          </p:cNvSpPr>
          <p:nvPr>
            <p:ph type="body" idx="1"/>
          </p:nvPr>
        </p:nvSpPr>
        <p:spPr>
          <a:xfrm>
            <a:off x="733840" y="2915119"/>
            <a:ext cx="5852491" cy="4320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We can’t say we are unique in the library field in having “excellent service” as a goal but we put it first and foremost in our list because everything else depends on a strong service philosophy.</a:t>
            </a:r>
          </a:p>
          <a:p>
            <a:pPr eaLnBrk="1" hangingPunct="1"/>
            <a:endParaRPr lang="en-US" dirty="0" smtClean="0"/>
          </a:p>
          <a:p>
            <a:pPr eaLnBrk="1" hangingPunct="1"/>
            <a:r>
              <a:rPr lang="en-US" dirty="0" smtClean="0"/>
              <a:t>We work very closely with education directors, clerkship directors and faculty, both in curriculum and other college committees, and during one-on-one research consultations.  We work with students who search side by side with us to locate information for papers and research projects – they with their laptops and we at our desks.  Because of these opportunities to work closely and directly with the people we serve (you! And your students!), our collection is relevant to the COM curriculum and research interests.</a:t>
            </a:r>
          </a:p>
          <a:p>
            <a:pPr eaLnBrk="1" hangingPunct="1"/>
            <a:endParaRPr lang="en-US" dirty="0" smtClean="0"/>
          </a:p>
          <a:p>
            <a:pPr eaLnBrk="1" hangingPunct="1"/>
            <a:r>
              <a:rPr lang="en-US" dirty="0" smtClean="0"/>
              <a:t>We are 90% electronic – probably closer to 95%.  With students and faculty located throughout Florida and with no interest in investing in the past, we collect only core medical reference and reserve books in print, especially for the regional campus reading rooms at each RMC.  Everything else is electronic.  </a:t>
            </a:r>
          </a:p>
          <a:p>
            <a:pPr eaLnBrk="1" hangingPunct="1"/>
            <a:endParaRPr lang="en-US" dirty="0" smtClean="0"/>
          </a:p>
          <a:p>
            <a:pPr eaLnBrk="1" hangingPunct="1"/>
            <a:r>
              <a:rPr lang="en-US" dirty="0" smtClean="0"/>
              <a:t>Since 1995 when the internet arrived on the scene, instant, seamless access has been our dream goal.  Imagine searching Google and locating all books and journals in full text and everything is interlinked.   That is where we are headed and we are getting closer all the time.  Until then, it is important to think of library resources by publisher or vendor.  To get Harrison’s Principles of Internal Medicine, Current Medical Diagnosis and Therapy, Goodman and Gilman’s Pharmacology and other books published by the McGraw-Hill company, the Medical Library licenses these resources directly from the publisher.  In other cases,  several publishers allow their books to become available to libraries by going to the OVID company.  Think department store and how some department stores don’t call all brands or how some brands are less expensive from specific stores or outlets.   DSM-V example.  LWW e-book example.  An understanding of this basic principle will go a long way to your understanding of how to navigate the post-Web medical library! </a:t>
            </a:r>
          </a:p>
          <a:p>
            <a:pPr eaLnBrk="1" hangingPunct="1"/>
            <a:endParaRPr lang="en-US" dirty="0" smtClean="0"/>
          </a:p>
        </p:txBody>
      </p:sp>
    </p:spTree>
    <p:extLst>
      <p:ext uri="{BB962C8B-B14F-4D97-AF65-F5344CB8AC3E}">
        <p14:creationId xmlns:p14="http://schemas.microsoft.com/office/powerpoint/2010/main" val="37238486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Describe Dynamed as the most comprehensive and current disease resource we have. The web site is mobile formatted if accessed</a:t>
            </a:r>
            <a:r>
              <a:rPr lang="en-US" baseline="0" dirty="0" smtClean="0"/>
              <a:t> on a smartphone browser!! Apps available for all iOS and Android platforms.  No longer in Skyscape, so if they still have it there, need to download the new app.</a:t>
            </a:r>
            <a:endParaRPr lang="en-US" dirty="0" smtClean="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eaLnBrk="0" hangingPunct="0">
              <a:defRPr>
                <a:solidFill>
                  <a:schemeClr val="tx1"/>
                </a:solidFill>
                <a:latin typeface="SAS Monospace Bold" pitchFamily="49" charset="0"/>
              </a:defRPr>
            </a:lvl1pPr>
            <a:lvl2pPr marL="770662" indent="-296408" defTabSz="964974" eaLnBrk="0" hangingPunct="0">
              <a:defRPr>
                <a:solidFill>
                  <a:schemeClr val="tx1"/>
                </a:solidFill>
                <a:latin typeface="SAS Monospace Bold" pitchFamily="49" charset="0"/>
              </a:defRPr>
            </a:lvl2pPr>
            <a:lvl3pPr marL="1185634" indent="-237127" defTabSz="964974" eaLnBrk="0" hangingPunct="0">
              <a:defRPr>
                <a:solidFill>
                  <a:schemeClr val="tx1"/>
                </a:solidFill>
                <a:latin typeface="SAS Monospace Bold" pitchFamily="49" charset="0"/>
              </a:defRPr>
            </a:lvl3pPr>
            <a:lvl4pPr marL="1659887" indent="-237127" defTabSz="964974" eaLnBrk="0" hangingPunct="0">
              <a:defRPr>
                <a:solidFill>
                  <a:schemeClr val="tx1"/>
                </a:solidFill>
                <a:latin typeface="SAS Monospace Bold" pitchFamily="49" charset="0"/>
              </a:defRPr>
            </a:lvl4pPr>
            <a:lvl5pPr marL="2134141" indent="-237127" defTabSz="964974" eaLnBrk="0" hangingPunct="0">
              <a:defRPr>
                <a:solidFill>
                  <a:schemeClr val="tx1"/>
                </a:solidFill>
                <a:latin typeface="SAS Monospace Bold" pitchFamily="49" charset="0"/>
              </a:defRPr>
            </a:lvl5pPr>
            <a:lvl6pPr marL="2608395" indent="-237127" algn="ctr" defTabSz="964974" eaLnBrk="0" fontAlgn="base" hangingPunct="0">
              <a:spcBef>
                <a:spcPct val="0"/>
              </a:spcBef>
              <a:spcAft>
                <a:spcPct val="0"/>
              </a:spcAft>
              <a:defRPr>
                <a:solidFill>
                  <a:schemeClr val="tx1"/>
                </a:solidFill>
                <a:latin typeface="SAS Monospace Bold" pitchFamily="49" charset="0"/>
              </a:defRPr>
            </a:lvl6pPr>
            <a:lvl7pPr marL="3082648" indent="-237127" algn="ctr" defTabSz="964974" eaLnBrk="0" fontAlgn="base" hangingPunct="0">
              <a:spcBef>
                <a:spcPct val="0"/>
              </a:spcBef>
              <a:spcAft>
                <a:spcPct val="0"/>
              </a:spcAft>
              <a:defRPr>
                <a:solidFill>
                  <a:schemeClr val="tx1"/>
                </a:solidFill>
                <a:latin typeface="SAS Monospace Bold" pitchFamily="49" charset="0"/>
              </a:defRPr>
            </a:lvl7pPr>
            <a:lvl8pPr marL="3556902" indent="-237127" algn="ctr" defTabSz="964974" eaLnBrk="0" fontAlgn="base" hangingPunct="0">
              <a:spcBef>
                <a:spcPct val="0"/>
              </a:spcBef>
              <a:spcAft>
                <a:spcPct val="0"/>
              </a:spcAft>
              <a:defRPr>
                <a:solidFill>
                  <a:schemeClr val="tx1"/>
                </a:solidFill>
                <a:latin typeface="SAS Monospace Bold" pitchFamily="49" charset="0"/>
              </a:defRPr>
            </a:lvl8pPr>
            <a:lvl9pPr marL="4031155" indent="-237127" algn="ctr" defTabSz="964974" eaLnBrk="0" fontAlgn="base" hangingPunct="0">
              <a:spcBef>
                <a:spcPct val="0"/>
              </a:spcBef>
              <a:spcAft>
                <a:spcPct val="0"/>
              </a:spcAft>
              <a:defRPr>
                <a:solidFill>
                  <a:schemeClr val="tx1"/>
                </a:solidFill>
                <a:latin typeface="SAS Monospace Bold" pitchFamily="49" charset="0"/>
              </a:defRPr>
            </a:lvl9pPr>
          </a:lstStyle>
          <a:p>
            <a:pPr eaLnBrk="1" hangingPunct="1"/>
            <a:fld id="{6F3A9A6B-F6BB-4AE3-BD52-2787241B58C1}" type="slidenum">
              <a:rPr lang="en-US" smtClean="0">
                <a:latin typeface="Arial" charset="0"/>
              </a:rPr>
              <a:pPr eaLnBrk="1" hangingPunct="1"/>
              <a:t>45</a:t>
            </a:fld>
            <a:endParaRPr lang="en-US" smtClean="0">
              <a:latin typeface="Arial" charset="0"/>
            </a:endParaRPr>
          </a:p>
        </p:txBody>
      </p:sp>
    </p:spTree>
    <p:extLst>
      <p:ext uri="{BB962C8B-B14F-4D97-AF65-F5344CB8AC3E}">
        <p14:creationId xmlns:p14="http://schemas.microsoft.com/office/powerpoint/2010/main" val="30121195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Recent (2011) article in BMJ comparing Dynamed with </a:t>
            </a:r>
            <a:r>
              <a:rPr lang="en-US" dirty="0" err="1">
                <a:latin typeface="+mn-lt"/>
              </a:rPr>
              <a:t>UpToDate</a:t>
            </a:r>
            <a:r>
              <a:rPr lang="en-US" dirty="0">
                <a:latin typeface="+mn-lt"/>
              </a:rPr>
              <a:t> and other disease resources finds </a:t>
            </a:r>
            <a:r>
              <a:rPr lang="en-US" i="1" dirty="0" err="1">
                <a:latin typeface="+mn-lt"/>
              </a:rPr>
              <a:t>DynaMed</a:t>
            </a:r>
            <a:r>
              <a:rPr lang="en-US" dirty="0">
                <a:latin typeface="+mn-lt"/>
              </a:rPr>
              <a:t> to be the most current point-of-care resource and the best overall “Disease Reference” resource.  They were looking at </a:t>
            </a:r>
            <a:r>
              <a:rPr lang="en-US" dirty="0" err="1">
                <a:latin typeface="+mn-lt"/>
              </a:rPr>
              <a:t>Cochranes</a:t>
            </a:r>
            <a:r>
              <a:rPr lang="en-US" dirty="0">
                <a:latin typeface="+mn-lt"/>
              </a:rPr>
              <a:t> and other systematic reviews of the literature, which are the highest level evidence for diagnosis and treatment and the frequency with which they are added upon release to the resources.</a:t>
            </a:r>
            <a:endParaRPr lang="en-US" dirty="0"/>
          </a:p>
        </p:txBody>
      </p:sp>
      <p:sp>
        <p:nvSpPr>
          <p:cNvPr id="4" name="Slide Number Placeholder 3"/>
          <p:cNvSpPr>
            <a:spLocks noGrp="1"/>
          </p:cNvSpPr>
          <p:nvPr>
            <p:ph type="sldNum" sz="quarter" idx="10"/>
          </p:nvPr>
        </p:nvSpPr>
        <p:spPr/>
        <p:txBody>
          <a:bodyPr/>
          <a:lstStyle/>
          <a:p>
            <a:pPr>
              <a:defRPr/>
            </a:pPr>
            <a:fld id="{C61D0DA4-2ABB-4D94-AFD1-B1D905053F73}" type="slidenum">
              <a:rPr lang="en-US" smtClean="0"/>
              <a:pPr>
                <a:defRPr/>
              </a:pPr>
              <a:t>46</a:t>
            </a:fld>
            <a:endParaRPr lang="en-US"/>
          </a:p>
        </p:txBody>
      </p:sp>
    </p:spTree>
    <p:extLst>
      <p:ext uri="{BB962C8B-B14F-4D97-AF65-F5344CB8AC3E}">
        <p14:creationId xmlns:p14="http://schemas.microsoft.com/office/powerpoint/2010/main" val="18906892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Go there and demo.  Let audience follow along.</a:t>
            </a: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eaLnBrk="0" hangingPunct="0">
              <a:defRPr>
                <a:solidFill>
                  <a:schemeClr val="tx1"/>
                </a:solidFill>
                <a:latin typeface="SAS Monospace Bold" pitchFamily="49" charset="0"/>
              </a:defRPr>
            </a:lvl1pPr>
            <a:lvl2pPr marL="770662" indent="-296408" defTabSz="964974" eaLnBrk="0" hangingPunct="0">
              <a:defRPr>
                <a:solidFill>
                  <a:schemeClr val="tx1"/>
                </a:solidFill>
                <a:latin typeface="SAS Monospace Bold" pitchFamily="49" charset="0"/>
              </a:defRPr>
            </a:lvl2pPr>
            <a:lvl3pPr marL="1185634" indent="-237127" defTabSz="964974" eaLnBrk="0" hangingPunct="0">
              <a:defRPr>
                <a:solidFill>
                  <a:schemeClr val="tx1"/>
                </a:solidFill>
                <a:latin typeface="SAS Monospace Bold" pitchFamily="49" charset="0"/>
              </a:defRPr>
            </a:lvl3pPr>
            <a:lvl4pPr marL="1659887" indent="-237127" defTabSz="964974" eaLnBrk="0" hangingPunct="0">
              <a:defRPr>
                <a:solidFill>
                  <a:schemeClr val="tx1"/>
                </a:solidFill>
                <a:latin typeface="SAS Monospace Bold" pitchFamily="49" charset="0"/>
              </a:defRPr>
            </a:lvl4pPr>
            <a:lvl5pPr marL="2134141" indent="-237127" defTabSz="964974" eaLnBrk="0" hangingPunct="0">
              <a:defRPr>
                <a:solidFill>
                  <a:schemeClr val="tx1"/>
                </a:solidFill>
                <a:latin typeface="SAS Monospace Bold" pitchFamily="49" charset="0"/>
              </a:defRPr>
            </a:lvl5pPr>
            <a:lvl6pPr marL="2608395" indent="-237127" algn="ctr" defTabSz="964974" eaLnBrk="0" fontAlgn="base" hangingPunct="0">
              <a:spcBef>
                <a:spcPct val="0"/>
              </a:spcBef>
              <a:spcAft>
                <a:spcPct val="0"/>
              </a:spcAft>
              <a:defRPr>
                <a:solidFill>
                  <a:schemeClr val="tx1"/>
                </a:solidFill>
                <a:latin typeface="SAS Monospace Bold" pitchFamily="49" charset="0"/>
              </a:defRPr>
            </a:lvl6pPr>
            <a:lvl7pPr marL="3082648" indent="-237127" algn="ctr" defTabSz="964974" eaLnBrk="0" fontAlgn="base" hangingPunct="0">
              <a:spcBef>
                <a:spcPct val="0"/>
              </a:spcBef>
              <a:spcAft>
                <a:spcPct val="0"/>
              </a:spcAft>
              <a:defRPr>
                <a:solidFill>
                  <a:schemeClr val="tx1"/>
                </a:solidFill>
                <a:latin typeface="SAS Monospace Bold" pitchFamily="49" charset="0"/>
              </a:defRPr>
            </a:lvl7pPr>
            <a:lvl8pPr marL="3556902" indent="-237127" algn="ctr" defTabSz="964974" eaLnBrk="0" fontAlgn="base" hangingPunct="0">
              <a:spcBef>
                <a:spcPct val="0"/>
              </a:spcBef>
              <a:spcAft>
                <a:spcPct val="0"/>
              </a:spcAft>
              <a:defRPr>
                <a:solidFill>
                  <a:schemeClr val="tx1"/>
                </a:solidFill>
                <a:latin typeface="SAS Monospace Bold" pitchFamily="49" charset="0"/>
              </a:defRPr>
            </a:lvl8pPr>
            <a:lvl9pPr marL="4031155" indent="-237127" algn="ctr" defTabSz="964974" eaLnBrk="0" fontAlgn="base" hangingPunct="0">
              <a:spcBef>
                <a:spcPct val="0"/>
              </a:spcBef>
              <a:spcAft>
                <a:spcPct val="0"/>
              </a:spcAft>
              <a:defRPr>
                <a:solidFill>
                  <a:schemeClr val="tx1"/>
                </a:solidFill>
                <a:latin typeface="SAS Monospace Bold" pitchFamily="49" charset="0"/>
              </a:defRPr>
            </a:lvl9pPr>
          </a:lstStyle>
          <a:p>
            <a:pPr eaLnBrk="1" hangingPunct="1"/>
            <a:fld id="{717E2614-A74A-4539-8837-C332A00ACA61}" type="slidenum">
              <a:rPr lang="en-US" smtClean="0">
                <a:latin typeface="Arial" charset="0"/>
              </a:rPr>
              <a:pPr eaLnBrk="1" hangingPunct="1"/>
              <a:t>47</a:t>
            </a:fld>
            <a:endParaRPr lang="en-US" smtClean="0">
              <a:latin typeface="Arial" charset="0"/>
            </a:endParaRPr>
          </a:p>
        </p:txBody>
      </p:sp>
    </p:spTree>
    <p:extLst>
      <p:ext uri="{BB962C8B-B14F-4D97-AF65-F5344CB8AC3E}">
        <p14:creationId xmlns:p14="http://schemas.microsoft.com/office/powerpoint/2010/main" val="40757070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topic</a:t>
            </a:r>
            <a:r>
              <a:rPr lang="en-US" baseline="0" dirty="0" smtClean="0"/>
              <a:t> monographs can be very long.  If you have one term you want to find within that topic, you can search within text which will highlight all instances of that term and let you advance thru the matches.  This works the same on the mobile interfaces. </a:t>
            </a:r>
            <a:endParaRPr lang="en-US" dirty="0"/>
          </a:p>
        </p:txBody>
      </p:sp>
      <p:sp>
        <p:nvSpPr>
          <p:cNvPr id="4" name="Slide Number Placeholder 3"/>
          <p:cNvSpPr>
            <a:spLocks noGrp="1"/>
          </p:cNvSpPr>
          <p:nvPr>
            <p:ph type="sldNum" sz="quarter" idx="10"/>
          </p:nvPr>
        </p:nvSpPr>
        <p:spPr/>
        <p:txBody>
          <a:bodyPr/>
          <a:lstStyle/>
          <a:p>
            <a:pPr>
              <a:defRPr/>
            </a:pPr>
            <a:fld id="{5A2921A6-5190-4626-8491-A8690B0F849E}" type="slidenum">
              <a:rPr lang="en-US" smtClean="0"/>
              <a:pPr>
                <a:defRPr/>
              </a:pPr>
              <a:t>48</a:t>
            </a:fld>
            <a:endParaRPr lang="en-US"/>
          </a:p>
        </p:txBody>
      </p:sp>
    </p:spTree>
    <p:extLst>
      <p:ext uri="{BB962C8B-B14F-4D97-AF65-F5344CB8AC3E}">
        <p14:creationId xmlns:p14="http://schemas.microsoft.com/office/powerpoint/2010/main" val="13763187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 Dynamed</a:t>
            </a:r>
            <a:r>
              <a:rPr lang="en-US" baseline="0" dirty="0" smtClean="0"/>
              <a:t> Plus, there are links to the citations in Pubmed for all articles cited.  Open Pubmed from the library first, then If you have signed in to off campus access or are on campus, the </a:t>
            </a:r>
            <a:r>
              <a:rPr lang="en-US" baseline="0" dirty="0" err="1" smtClean="0"/>
              <a:t>Find@FSU</a:t>
            </a:r>
            <a:r>
              <a:rPr lang="en-US" baseline="0" dirty="0" smtClean="0"/>
              <a:t> button linking Pubmed to the full text articles should be there. See next slide.</a:t>
            </a:r>
            <a:endParaRPr lang="en-US" dirty="0"/>
          </a:p>
        </p:txBody>
      </p:sp>
      <p:sp>
        <p:nvSpPr>
          <p:cNvPr id="4" name="Slide Number Placeholder 3"/>
          <p:cNvSpPr>
            <a:spLocks noGrp="1"/>
          </p:cNvSpPr>
          <p:nvPr>
            <p:ph type="sldNum" sz="quarter" idx="10"/>
          </p:nvPr>
        </p:nvSpPr>
        <p:spPr/>
        <p:txBody>
          <a:bodyPr/>
          <a:lstStyle/>
          <a:p>
            <a:pPr>
              <a:defRPr/>
            </a:pPr>
            <a:fld id="{5A2921A6-5190-4626-8491-A8690B0F849E}" type="slidenum">
              <a:rPr lang="en-US" smtClean="0"/>
              <a:pPr>
                <a:defRPr/>
              </a:pPr>
              <a:t>49</a:t>
            </a:fld>
            <a:endParaRPr lang="en-US"/>
          </a:p>
        </p:txBody>
      </p:sp>
    </p:spTree>
    <p:extLst>
      <p:ext uri="{BB962C8B-B14F-4D97-AF65-F5344CB8AC3E}">
        <p14:creationId xmlns:p14="http://schemas.microsoft.com/office/powerpoint/2010/main" val="41803437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eaLnBrk="0" hangingPunct="0">
              <a:defRPr>
                <a:solidFill>
                  <a:schemeClr val="tx1"/>
                </a:solidFill>
                <a:latin typeface="SAS Monospace Bold" pitchFamily="49" charset="0"/>
              </a:defRPr>
            </a:lvl1pPr>
            <a:lvl2pPr marL="770662" indent="-296408" defTabSz="964974" eaLnBrk="0" hangingPunct="0">
              <a:defRPr>
                <a:solidFill>
                  <a:schemeClr val="tx1"/>
                </a:solidFill>
                <a:latin typeface="SAS Monospace Bold" pitchFamily="49" charset="0"/>
              </a:defRPr>
            </a:lvl2pPr>
            <a:lvl3pPr marL="1185634" indent="-237127" defTabSz="964974" eaLnBrk="0" hangingPunct="0">
              <a:defRPr>
                <a:solidFill>
                  <a:schemeClr val="tx1"/>
                </a:solidFill>
                <a:latin typeface="SAS Monospace Bold" pitchFamily="49" charset="0"/>
              </a:defRPr>
            </a:lvl3pPr>
            <a:lvl4pPr marL="1659887" indent="-237127" defTabSz="964974" eaLnBrk="0" hangingPunct="0">
              <a:defRPr>
                <a:solidFill>
                  <a:schemeClr val="tx1"/>
                </a:solidFill>
                <a:latin typeface="SAS Monospace Bold" pitchFamily="49" charset="0"/>
              </a:defRPr>
            </a:lvl4pPr>
            <a:lvl5pPr marL="2134141" indent="-237127" defTabSz="964974" eaLnBrk="0" hangingPunct="0">
              <a:defRPr>
                <a:solidFill>
                  <a:schemeClr val="tx1"/>
                </a:solidFill>
                <a:latin typeface="SAS Monospace Bold" pitchFamily="49" charset="0"/>
              </a:defRPr>
            </a:lvl5pPr>
            <a:lvl6pPr marL="2608395" indent="-237127" algn="ctr" defTabSz="964974" eaLnBrk="0" fontAlgn="base" hangingPunct="0">
              <a:spcBef>
                <a:spcPct val="0"/>
              </a:spcBef>
              <a:spcAft>
                <a:spcPct val="0"/>
              </a:spcAft>
              <a:defRPr>
                <a:solidFill>
                  <a:schemeClr val="tx1"/>
                </a:solidFill>
                <a:latin typeface="SAS Monospace Bold" pitchFamily="49" charset="0"/>
              </a:defRPr>
            </a:lvl6pPr>
            <a:lvl7pPr marL="3082648" indent="-237127" algn="ctr" defTabSz="964974" eaLnBrk="0" fontAlgn="base" hangingPunct="0">
              <a:spcBef>
                <a:spcPct val="0"/>
              </a:spcBef>
              <a:spcAft>
                <a:spcPct val="0"/>
              </a:spcAft>
              <a:defRPr>
                <a:solidFill>
                  <a:schemeClr val="tx1"/>
                </a:solidFill>
                <a:latin typeface="SAS Monospace Bold" pitchFamily="49" charset="0"/>
              </a:defRPr>
            </a:lvl7pPr>
            <a:lvl8pPr marL="3556902" indent="-237127" algn="ctr" defTabSz="964974" eaLnBrk="0" fontAlgn="base" hangingPunct="0">
              <a:spcBef>
                <a:spcPct val="0"/>
              </a:spcBef>
              <a:spcAft>
                <a:spcPct val="0"/>
              </a:spcAft>
              <a:defRPr>
                <a:solidFill>
                  <a:schemeClr val="tx1"/>
                </a:solidFill>
                <a:latin typeface="SAS Monospace Bold" pitchFamily="49" charset="0"/>
              </a:defRPr>
            </a:lvl8pPr>
            <a:lvl9pPr marL="4031155" indent="-237127" algn="ctr" defTabSz="964974" eaLnBrk="0" fontAlgn="base" hangingPunct="0">
              <a:spcBef>
                <a:spcPct val="0"/>
              </a:spcBef>
              <a:spcAft>
                <a:spcPct val="0"/>
              </a:spcAft>
              <a:defRPr>
                <a:solidFill>
                  <a:schemeClr val="tx1"/>
                </a:solidFill>
                <a:latin typeface="SAS Monospace Bold" pitchFamily="49" charset="0"/>
              </a:defRPr>
            </a:lvl9pPr>
          </a:lstStyle>
          <a:p>
            <a:pPr eaLnBrk="1" hangingPunct="1"/>
            <a:fld id="{490FD16A-646D-4890-9C1C-E4F0E84D426A}" type="slidenum">
              <a:rPr lang="en-US" smtClean="0">
                <a:latin typeface="Arial" charset="0"/>
              </a:rPr>
              <a:pPr eaLnBrk="1" hangingPunct="1"/>
              <a:t>51</a:t>
            </a:fld>
            <a:endParaRPr lang="en-US" smtClean="0">
              <a:latin typeface="Arial"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Let’s look at a good drug resource.   Now navigate back to the library page and under Clinical tools pull up the Drug resources.  We will have a workshop on just Drug references.  The best, most thorough</a:t>
            </a:r>
            <a:r>
              <a:rPr lang="en-US" baseline="0" dirty="0" smtClean="0"/>
              <a:t> drug resource we have is Facts and Comparisons.  However, the most popular with physicians is Epocrates.</a:t>
            </a:r>
            <a:r>
              <a:rPr lang="en-US" dirty="0" smtClean="0"/>
              <a:t> For now, let’s look at Epocrates Online.</a:t>
            </a:r>
          </a:p>
        </p:txBody>
      </p:sp>
    </p:spTree>
    <p:extLst>
      <p:ext uri="{BB962C8B-B14F-4D97-AF65-F5344CB8AC3E}">
        <p14:creationId xmlns:p14="http://schemas.microsoft.com/office/powerpoint/2010/main" val="494732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Walk them thru finding a drug, how they are organized and how to do a drug interaction check. Formularies.</a:t>
            </a: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eaLnBrk="0" hangingPunct="0">
              <a:defRPr>
                <a:solidFill>
                  <a:schemeClr val="tx1"/>
                </a:solidFill>
                <a:latin typeface="SAS Monospace Bold" pitchFamily="49" charset="0"/>
              </a:defRPr>
            </a:lvl1pPr>
            <a:lvl2pPr marL="770662" indent="-296408" defTabSz="964974" eaLnBrk="0" hangingPunct="0">
              <a:defRPr>
                <a:solidFill>
                  <a:schemeClr val="tx1"/>
                </a:solidFill>
                <a:latin typeface="SAS Monospace Bold" pitchFamily="49" charset="0"/>
              </a:defRPr>
            </a:lvl2pPr>
            <a:lvl3pPr marL="1185634" indent="-237127" defTabSz="964974" eaLnBrk="0" hangingPunct="0">
              <a:defRPr>
                <a:solidFill>
                  <a:schemeClr val="tx1"/>
                </a:solidFill>
                <a:latin typeface="SAS Monospace Bold" pitchFamily="49" charset="0"/>
              </a:defRPr>
            </a:lvl3pPr>
            <a:lvl4pPr marL="1659887" indent="-237127" defTabSz="964974" eaLnBrk="0" hangingPunct="0">
              <a:defRPr>
                <a:solidFill>
                  <a:schemeClr val="tx1"/>
                </a:solidFill>
                <a:latin typeface="SAS Monospace Bold" pitchFamily="49" charset="0"/>
              </a:defRPr>
            </a:lvl4pPr>
            <a:lvl5pPr marL="2134141" indent="-237127" defTabSz="964974" eaLnBrk="0" hangingPunct="0">
              <a:defRPr>
                <a:solidFill>
                  <a:schemeClr val="tx1"/>
                </a:solidFill>
                <a:latin typeface="SAS Monospace Bold" pitchFamily="49" charset="0"/>
              </a:defRPr>
            </a:lvl5pPr>
            <a:lvl6pPr marL="2608395" indent="-237127" algn="ctr" defTabSz="964974" eaLnBrk="0" fontAlgn="base" hangingPunct="0">
              <a:spcBef>
                <a:spcPct val="0"/>
              </a:spcBef>
              <a:spcAft>
                <a:spcPct val="0"/>
              </a:spcAft>
              <a:defRPr>
                <a:solidFill>
                  <a:schemeClr val="tx1"/>
                </a:solidFill>
                <a:latin typeface="SAS Monospace Bold" pitchFamily="49" charset="0"/>
              </a:defRPr>
            </a:lvl6pPr>
            <a:lvl7pPr marL="3082648" indent="-237127" algn="ctr" defTabSz="964974" eaLnBrk="0" fontAlgn="base" hangingPunct="0">
              <a:spcBef>
                <a:spcPct val="0"/>
              </a:spcBef>
              <a:spcAft>
                <a:spcPct val="0"/>
              </a:spcAft>
              <a:defRPr>
                <a:solidFill>
                  <a:schemeClr val="tx1"/>
                </a:solidFill>
                <a:latin typeface="SAS Monospace Bold" pitchFamily="49" charset="0"/>
              </a:defRPr>
            </a:lvl7pPr>
            <a:lvl8pPr marL="3556902" indent="-237127" algn="ctr" defTabSz="964974" eaLnBrk="0" fontAlgn="base" hangingPunct="0">
              <a:spcBef>
                <a:spcPct val="0"/>
              </a:spcBef>
              <a:spcAft>
                <a:spcPct val="0"/>
              </a:spcAft>
              <a:defRPr>
                <a:solidFill>
                  <a:schemeClr val="tx1"/>
                </a:solidFill>
                <a:latin typeface="SAS Monospace Bold" pitchFamily="49" charset="0"/>
              </a:defRPr>
            </a:lvl8pPr>
            <a:lvl9pPr marL="4031155" indent="-237127" algn="ctr" defTabSz="964974" eaLnBrk="0" fontAlgn="base" hangingPunct="0">
              <a:spcBef>
                <a:spcPct val="0"/>
              </a:spcBef>
              <a:spcAft>
                <a:spcPct val="0"/>
              </a:spcAft>
              <a:defRPr>
                <a:solidFill>
                  <a:schemeClr val="tx1"/>
                </a:solidFill>
                <a:latin typeface="SAS Monospace Bold" pitchFamily="49" charset="0"/>
              </a:defRPr>
            </a:lvl9pPr>
          </a:lstStyle>
          <a:p>
            <a:pPr eaLnBrk="1" hangingPunct="1"/>
            <a:fld id="{DC4A7EB2-4A70-433F-BB2C-F1EA90F62FC7}" type="slidenum">
              <a:rPr lang="en-US" smtClean="0">
                <a:latin typeface="Arial" charset="0"/>
              </a:rPr>
              <a:pPr eaLnBrk="1" hangingPunct="1"/>
              <a:t>53</a:t>
            </a:fld>
            <a:endParaRPr lang="en-US" smtClean="0">
              <a:latin typeface="Arial" charset="0"/>
            </a:endParaRPr>
          </a:p>
        </p:txBody>
      </p:sp>
    </p:spTree>
    <p:extLst>
      <p:ext uri="{BB962C8B-B14F-4D97-AF65-F5344CB8AC3E}">
        <p14:creationId xmlns:p14="http://schemas.microsoft.com/office/powerpoint/2010/main" val="10142783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eaLnBrk="0" hangingPunct="0">
              <a:defRPr>
                <a:solidFill>
                  <a:schemeClr val="tx1"/>
                </a:solidFill>
                <a:latin typeface="SAS Monospace Bold" pitchFamily="49" charset="0"/>
              </a:defRPr>
            </a:lvl1pPr>
            <a:lvl2pPr marL="770662" indent="-296408" defTabSz="964974" eaLnBrk="0" hangingPunct="0">
              <a:defRPr>
                <a:solidFill>
                  <a:schemeClr val="tx1"/>
                </a:solidFill>
                <a:latin typeface="SAS Monospace Bold" pitchFamily="49" charset="0"/>
              </a:defRPr>
            </a:lvl2pPr>
            <a:lvl3pPr marL="1185634" indent="-237127" defTabSz="964974" eaLnBrk="0" hangingPunct="0">
              <a:defRPr>
                <a:solidFill>
                  <a:schemeClr val="tx1"/>
                </a:solidFill>
                <a:latin typeface="SAS Monospace Bold" pitchFamily="49" charset="0"/>
              </a:defRPr>
            </a:lvl3pPr>
            <a:lvl4pPr marL="1659887" indent="-237127" defTabSz="964974" eaLnBrk="0" hangingPunct="0">
              <a:defRPr>
                <a:solidFill>
                  <a:schemeClr val="tx1"/>
                </a:solidFill>
                <a:latin typeface="SAS Monospace Bold" pitchFamily="49" charset="0"/>
              </a:defRPr>
            </a:lvl4pPr>
            <a:lvl5pPr marL="2134141" indent="-237127" defTabSz="964974" eaLnBrk="0" hangingPunct="0">
              <a:defRPr>
                <a:solidFill>
                  <a:schemeClr val="tx1"/>
                </a:solidFill>
                <a:latin typeface="SAS Monospace Bold" pitchFamily="49" charset="0"/>
              </a:defRPr>
            </a:lvl5pPr>
            <a:lvl6pPr marL="2608395" indent="-237127" algn="ctr" defTabSz="964974" eaLnBrk="0" fontAlgn="base" hangingPunct="0">
              <a:spcBef>
                <a:spcPct val="0"/>
              </a:spcBef>
              <a:spcAft>
                <a:spcPct val="0"/>
              </a:spcAft>
              <a:defRPr>
                <a:solidFill>
                  <a:schemeClr val="tx1"/>
                </a:solidFill>
                <a:latin typeface="SAS Monospace Bold" pitchFamily="49" charset="0"/>
              </a:defRPr>
            </a:lvl6pPr>
            <a:lvl7pPr marL="3082648" indent="-237127" algn="ctr" defTabSz="964974" eaLnBrk="0" fontAlgn="base" hangingPunct="0">
              <a:spcBef>
                <a:spcPct val="0"/>
              </a:spcBef>
              <a:spcAft>
                <a:spcPct val="0"/>
              </a:spcAft>
              <a:defRPr>
                <a:solidFill>
                  <a:schemeClr val="tx1"/>
                </a:solidFill>
                <a:latin typeface="SAS Monospace Bold" pitchFamily="49" charset="0"/>
              </a:defRPr>
            </a:lvl7pPr>
            <a:lvl8pPr marL="3556902" indent="-237127" algn="ctr" defTabSz="964974" eaLnBrk="0" fontAlgn="base" hangingPunct="0">
              <a:spcBef>
                <a:spcPct val="0"/>
              </a:spcBef>
              <a:spcAft>
                <a:spcPct val="0"/>
              </a:spcAft>
              <a:defRPr>
                <a:solidFill>
                  <a:schemeClr val="tx1"/>
                </a:solidFill>
                <a:latin typeface="SAS Monospace Bold" pitchFamily="49" charset="0"/>
              </a:defRPr>
            </a:lvl8pPr>
            <a:lvl9pPr marL="4031155" indent="-237127" algn="ctr" defTabSz="964974" eaLnBrk="0" fontAlgn="base" hangingPunct="0">
              <a:spcBef>
                <a:spcPct val="0"/>
              </a:spcBef>
              <a:spcAft>
                <a:spcPct val="0"/>
              </a:spcAft>
              <a:defRPr>
                <a:solidFill>
                  <a:schemeClr val="tx1"/>
                </a:solidFill>
                <a:latin typeface="SAS Monospace Bold" pitchFamily="49" charset="0"/>
              </a:defRPr>
            </a:lvl9pPr>
          </a:lstStyle>
          <a:p>
            <a:pPr eaLnBrk="1" hangingPunct="1"/>
            <a:fld id="{55E1679D-8E22-4E5D-8416-18AEF97CE99C}" type="slidenum">
              <a:rPr lang="en-US" smtClean="0">
                <a:latin typeface="Arial" charset="0"/>
              </a:rPr>
              <a:pPr eaLnBrk="1" hangingPunct="1"/>
              <a:t>54</a:t>
            </a:fld>
            <a:endParaRPr lang="en-US" smtClean="0">
              <a:latin typeface="Arial"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We will have a future sessions on patient education materials, but will do a quick search for patient education materials. There are a wealth of these online, of varying quality, accuracy and free of bias.  We subscribe to four resources where you can find high quality, reliable patient education materials.  </a:t>
            </a:r>
          </a:p>
        </p:txBody>
      </p:sp>
    </p:spTree>
    <p:extLst>
      <p:ext uri="{BB962C8B-B14F-4D97-AF65-F5344CB8AC3E}">
        <p14:creationId xmlns:p14="http://schemas.microsoft.com/office/powerpoint/2010/main" val="41188669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Demonstrate this.</a:t>
            </a:r>
            <a:endParaRPr lang="en-US" dirty="0"/>
          </a:p>
        </p:txBody>
      </p:sp>
      <p:sp>
        <p:nvSpPr>
          <p:cNvPr id="4" name="Slide Number Placeholder 3"/>
          <p:cNvSpPr>
            <a:spLocks noGrp="1"/>
          </p:cNvSpPr>
          <p:nvPr>
            <p:ph type="sldNum" sz="quarter" idx="10"/>
          </p:nvPr>
        </p:nvSpPr>
        <p:spPr/>
        <p:txBody>
          <a:bodyPr/>
          <a:lstStyle/>
          <a:p>
            <a:pPr>
              <a:defRPr/>
            </a:pPr>
            <a:fld id="{5A2921A6-5190-4626-8491-A8690B0F849E}" type="slidenum">
              <a:rPr lang="en-US" smtClean="0"/>
              <a:pPr>
                <a:defRPr/>
              </a:pPr>
              <a:t>55</a:t>
            </a:fld>
            <a:endParaRPr lang="en-US"/>
          </a:p>
        </p:txBody>
      </p:sp>
    </p:spTree>
    <p:extLst>
      <p:ext uri="{BB962C8B-B14F-4D97-AF65-F5344CB8AC3E}">
        <p14:creationId xmlns:p14="http://schemas.microsoft.com/office/powerpoint/2010/main" val="34637858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no way to put in the clinic info once like </a:t>
            </a:r>
            <a:r>
              <a:rPr lang="en-US" dirty="0" err="1" smtClean="0"/>
              <a:t>MDConsult</a:t>
            </a:r>
            <a:r>
              <a:rPr lang="en-US" dirty="0" smtClean="0"/>
              <a:t>.</a:t>
            </a:r>
            <a:r>
              <a:rPr lang="en-US" baseline="0" dirty="0" smtClean="0"/>
              <a:t>   You have to type it in each time you print.</a:t>
            </a:r>
            <a:endParaRPr lang="en-US" dirty="0"/>
          </a:p>
        </p:txBody>
      </p:sp>
      <p:sp>
        <p:nvSpPr>
          <p:cNvPr id="4" name="Slide Number Placeholder 3"/>
          <p:cNvSpPr>
            <a:spLocks noGrp="1"/>
          </p:cNvSpPr>
          <p:nvPr>
            <p:ph type="sldNum" sz="quarter" idx="10"/>
          </p:nvPr>
        </p:nvSpPr>
        <p:spPr/>
        <p:txBody>
          <a:bodyPr/>
          <a:lstStyle/>
          <a:p>
            <a:pPr>
              <a:defRPr/>
            </a:pPr>
            <a:fld id="{043ACE87-EBE6-42EA-83C2-F56F9F2B1B05}" type="slidenum">
              <a:rPr lang="en-US" smtClean="0"/>
              <a:pPr>
                <a:defRPr/>
              </a:pPr>
              <a:t>56</a:t>
            </a:fld>
            <a:endParaRPr lang="en-US"/>
          </a:p>
        </p:txBody>
      </p:sp>
    </p:spTree>
    <p:extLst>
      <p:ext uri="{BB962C8B-B14F-4D97-AF65-F5344CB8AC3E}">
        <p14:creationId xmlns:p14="http://schemas.microsoft.com/office/powerpoint/2010/main" val="2155373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eaLnBrk="0" hangingPunct="0">
              <a:defRPr>
                <a:solidFill>
                  <a:schemeClr val="tx1"/>
                </a:solidFill>
                <a:latin typeface="SAS Monospace Bold" pitchFamily="49" charset="0"/>
              </a:defRPr>
            </a:lvl1pPr>
            <a:lvl2pPr marL="770662" indent="-296408" defTabSz="964974" eaLnBrk="0" hangingPunct="0">
              <a:defRPr>
                <a:solidFill>
                  <a:schemeClr val="tx1"/>
                </a:solidFill>
                <a:latin typeface="SAS Monospace Bold" pitchFamily="49" charset="0"/>
              </a:defRPr>
            </a:lvl2pPr>
            <a:lvl3pPr marL="1185634" indent="-237127" defTabSz="964974" eaLnBrk="0" hangingPunct="0">
              <a:defRPr>
                <a:solidFill>
                  <a:schemeClr val="tx1"/>
                </a:solidFill>
                <a:latin typeface="SAS Monospace Bold" pitchFamily="49" charset="0"/>
              </a:defRPr>
            </a:lvl3pPr>
            <a:lvl4pPr marL="1659887" indent="-237127" defTabSz="964974" eaLnBrk="0" hangingPunct="0">
              <a:defRPr>
                <a:solidFill>
                  <a:schemeClr val="tx1"/>
                </a:solidFill>
                <a:latin typeface="SAS Monospace Bold" pitchFamily="49" charset="0"/>
              </a:defRPr>
            </a:lvl4pPr>
            <a:lvl5pPr marL="2134141" indent="-237127" defTabSz="964974" eaLnBrk="0" hangingPunct="0">
              <a:defRPr>
                <a:solidFill>
                  <a:schemeClr val="tx1"/>
                </a:solidFill>
                <a:latin typeface="SAS Monospace Bold" pitchFamily="49" charset="0"/>
              </a:defRPr>
            </a:lvl5pPr>
            <a:lvl6pPr marL="2608395" indent="-237127" algn="ctr" defTabSz="964974" eaLnBrk="0" fontAlgn="base" hangingPunct="0">
              <a:spcBef>
                <a:spcPct val="0"/>
              </a:spcBef>
              <a:spcAft>
                <a:spcPct val="0"/>
              </a:spcAft>
              <a:defRPr>
                <a:solidFill>
                  <a:schemeClr val="tx1"/>
                </a:solidFill>
                <a:latin typeface="SAS Monospace Bold" pitchFamily="49" charset="0"/>
              </a:defRPr>
            </a:lvl6pPr>
            <a:lvl7pPr marL="3082648" indent="-237127" algn="ctr" defTabSz="964974" eaLnBrk="0" fontAlgn="base" hangingPunct="0">
              <a:spcBef>
                <a:spcPct val="0"/>
              </a:spcBef>
              <a:spcAft>
                <a:spcPct val="0"/>
              </a:spcAft>
              <a:defRPr>
                <a:solidFill>
                  <a:schemeClr val="tx1"/>
                </a:solidFill>
                <a:latin typeface="SAS Monospace Bold" pitchFamily="49" charset="0"/>
              </a:defRPr>
            </a:lvl7pPr>
            <a:lvl8pPr marL="3556902" indent="-237127" algn="ctr" defTabSz="964974" eaLnBrk="0" fontAlgn="base" hangingPunct="0">
              <a:spcBef>
                <a:spcPct val="0"/>
              </a:spcBef>
              <a:spcAft>
                <a:spcPct val="0"/>
              </a:spcAft>
              <a:defRPr>
                <a:solidFill>
                  <a:schemeClr val="tx1"/>
                </a:solidFill>
                <a:latin typeface="SAS Monospace Bold" pitchFamily="49" charset="0"/>
              </a:defRPr>
            </a:lvl8pPr>
            <a:lvl9pPr marL="4031155" indent="-237127" algn="ctr" defTabSz="964974" eaLnBrk="0" fontAlgn="base" hangingPunct="0">
              <a:spcBef>
                <a:spcPct val="0"/>
              </a:spcBef>
              <a:spcAft>
                <a:spcPct val="0"/>
              </a:spcAft>
              <a:defRPr>
                <a:solidFill>
                  <a:schemeClr val="tx1"/>
                </a:solidFill>
                <a:latin typeface="SAS Monospace Bold" pitchFamily="49" charset="0"/>
              </a:defRPr>
            </a:lvl9pPr>
          </a:lstStyle>
          <a:p>
            <a:pPr eaLnBrk="1" hangingPunct="1"/>
            <a:fld id="{6AE6247D-2064-42F0-91B8-579C01C7CDC7}" type="slidenum">
              <a:rPr lang="en-US" smtClean="0">
                <a:latin typeface="Arial" charset="0"/>
              </a:rPr>
              <a:pPr eaLnBrk="1" hangingPunct="1"/>
              <a:t>5</a:t>
            </a:fld>
            <a:endParaRPr lang="en-US" smtClean="0">
              <a:latin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Please use the computer to open the library website.  The easiest way to access the library is to go to the college of medicine home page, www.med.fsu.edu.  These computers are set to go to Google.  Type in on the address med.fsu.edu.  </a:t>
            </a:r>
            <a:r>
              <a:rPr lang="en-US" i="1" dirty="0" smtClean="0"/>
              <a:t>Wait until everyone gets there.  </a:t>
            </a:r>
            <a:r>
              <a:rPr lang="en-US" dirty="0" smtClean="0"/>
              <a:t>Now at the bottom of the page click on Medical library</a:t>
            </a:r>
          </a:p>
          <a:p>
            <a:pPr eaLnBrk="1" hangingPunct="1"/>
            <a:r>
              <a:rPr lang="en-US" dirty="0" smtClean="0"/>
              <a:t>On these machines the browser that is available is Internet Explorer.  The icon is a blue lower-case letter ‘e’ with sort of an orbit path crossing it diagonally.</a:t>
            </a:r>
          </a:p>
          <a:p>
            <a:pPr eaLnBrk="1" hangingPunct="1"/>
            <a:endParaRPr lang="en-US" dirty="0" smtClean="0"/>
          </a:p>
          <a:p>
            <a:pPr eaLnBrk="1" hangingPunct="1"/>
            <a:r>
              <a:rPr lang="en-US" dirty="0" smtClean="0"/>
              <a:t>The address bar near the top is where you type http://med.fsu.edu.</a:t>
            </a:r>
          </a:p>
          <a:p>
            <a:pPr eaLnBrk="1" hangingPunct="1"/>
            <a:endParaRPr lang="en-US" dirty="0" smtClean="0"/>
          </a:p>
          <a:p>
            <a:pPr eaLnBrk="1" hangingPunct="1"/>
            <a:r>
              <a:rPr lang="en-US" dirty="0" smtClean="0"/>
              <a:t>Find the navigation bar at the bottom of the page and click on Medical Library.</a:t>
            </a:r>
          </a:p>
          <a:p>
            <a:pPr eaLnBrk="1" hangingPunct="1"/>
            <a:endParaRPr lang="en-US" dirty="0" smtClean="0"/>
          </a:p>
          <a:p>
            <a:pPr eaLnBrk="1" hangingPunct="1"/>
            <a:r>
              <a:rPr lang="en-US" dirty="0" smtClean="0"/>
              <a:t>You will want to find it more directly next time, so save the link in your Favorites.</a:t>
            </a:r>
          </a:p>
          <a:p>
            <a:pPr eaLnBrk="1" hangingPunct="1"/>
            <a:r>
              <a:rPr lang="en-US" dirty="0" smtClean="0"/>
              <a:t>Click on the word ‘Favorites’ in the top menu bar.  Then click on ‘Add to Favorites...’  Then click ok in the box that comes up.</a:t>
            </a:r>
          </a:p>
          <a:p>
            <a:pPr eaLnBrk="1" hangingPunct="1"/>
            <a:endParaRPr lang="en-US" i="1" dirty="0" smtClean="0"/>
          </a:p>
        </p:txBody>
      </p:sp>
    </p:spTree>
    <p:extLst>
      <p:ext uri="{BB962C8B-B14F-4D97-AF65-F5344CB8AC3E}">
        <p14:creationId xmlns:p14="http://schemas.microsoft.com/office/powerpoint/2010/main" val="6365355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smtClean="0"/>
              <a:t>When it prints, there is a tear off at the top for patient to sign verifying they received and understand instructions</a:t>
            </a:r>
          </a:p>
          <a:p>
            <a:endParaRPr lang="en-US" dirty="0"/>
          </a:p>
        </p:txBody>
      </p:sp>
      <p:sp>
        <p:nvSpPr>
          <p:cNvPr id="4" name="Slide Number Placeholder 3"/>
          <p:cNvSpPr>
            <a:spLocks noGrp="1"/>
          </p:cNvSpPr>
          <p:nvPr>
            <p:ph type="sldNum" sz="quarter" idx="10"/>
          </p:nvPr>
        </p:nvSpPr>
        <p:spPr/>
        <p:txBody>
          <a:bodyPr/>
          <a:lstStyle/>
          <a:p>
            <a:pPr>
              <a:defRPr/>
            </a:pPr>
            <a:fld id="{043ACE87-EBE6-42EA-83C2-F56F9F2B1B05}" type="slidenum">
              <a:rPr lang="en-US" smtClean="0"/>
              <a:pPr>
                <a:defRPr/>
              </a:pPr>
              <a:t>57</a:t>
            </a:fld>
            <a:endParaRPr lang="en-US"/>
          </a:p>
        </p:txBody>
      </p:sp>
    </p:spTree>
    <p:extLst>
      <p:ext uri="{BB962C8B-B14F-4D97-AF65-F5344CB8AC3E}">
        <p14:creationId xmlns:p14="http://schemas.microsoft.com/office/powerpoint/2010/main" val="32368488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McKesson</a:t>
            </a:r>
            <a:r>
              <a:rPr lang="en-US" baseline="0" dirty="0" smtClean="0"/>
              <a:t> is an EMR company that purchased a company that produced Relay Health: Clinical Reference Systems handouts to include in their Practice Partner EMR as well as license to other companies.  Access Medicine now provides these online. In addition to English and Spanish, selected handouts come in a variety of other languages.  </a:t>
            </a:r>
            <a:endParaRPr lang="en-US" dirty="0"/>
          </a:p>
        </p:txBody>
      </p:sp>
      <p:sp>
        <p:nvSpPr>
          <p:cNvPr id="4" name="Slide Number Placeholder 3"/>
          <p:cNvSpPr>
            <a:spLocks noGrp="1"/>
          </p:cNvSpPr>
          <p:nvPr>
            <p:ph type="sldNum" sz="quarter" idx="10"/>
          </p:nvPr>
        </p:nvSpPr>
        <p:spPr/>
        <p:txBody>
          <a:bodyPr/>
          <a:lstStyle/>
          <a:p>
            <a:pPr>
              <a:defRPr/>
            </a:pPr>
            <a:fld id="{043ACE87-EBE6-42EA-83C2-F56F9F2B1B05}" type="slidenum">
              <a:rPr lang="en-US" smtClean="0"/>
              <a:pPr>
                <a:defRPr/>
              </a:pPr>
              <a:t>58</a:t>
            </a:fld>
            <a:endParaRPr lang="en-US"/>
          </a:p>
        </p:txBody>
      </p:sp>
    </p:spTree>
    <p:extLst>
      <p:ext uri="{BB962C8B-B14F-4D97-AF65-F5344CB8AC3E}">
        <p14:creationId xmlns:p14="http://schemas.microsoft.com/office/powerpoint/2010/main" val="29878424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eaLnBrk="0" hangingPunct="0">
              <a:defRPr>
                <a:solidFill>
                  <a:schemeClr val="tx1"/>
                </a:solidFill>
                <a:latin typeface="SAS Monospace Bold" pitchFamily="49" charset="0"/>
              </a:defRPr>
            </a:lvl1pPr>
            <a:lvl2pPr marL="770662" indent="-296408" defTabSz="964974" eaLnBrk="0" hangingPunct="0">
              <a:defRPr>
                <a:solidFill>
                  <a:schemeClr val="tx1"/>
                </a:solidFill>
                <a:latin typeface="SAS Monospace Bold" pitchFamily="49" charset="0"/>
              </a:defRPr>
            </a:lvl2pPr>
            <a:lvl3pPr marL="1185634" indent="-237127" defTabSz="964974" eaLnBrk="0" hangingPunct="0">
              <a:defRPr>
                <a:solidFill>
                  <a:schemeClr val="tx1"/>
                </a:solidFill>
                <a:latin typeface="SAS Monospace Bold" pitchFamily="49" charset="0"/>
              </a:defRPr>
            </a:lvl3pPr>
            <a:lvl4pPr marL="1659887" indent="-237127" defTabSz="964974" eaLnBrk="0" hangingPunct="0">
              <a:defRPr>
                <a:solidFill>
                  <a:schemeClr val="tx1"/>
                </a:solidFill>
                <a:latin typeface="SAS Monospace Bold" pitchFamily="49" charset="0"/>
              </a:defRPr>
            </a:lvl4pPr>
            <a:lvl5pPr marL="2134141" indent="-237127" defTabSz="964974" eaLnBrk="0" hangingPunct="0">
              <a:defRPr>
                <a:solidFill>
                  <a:schemeClr val="tx1"/>
                </a:solidFill>
                <a:latin typeface="SAS Monospace Bold" pitchFamily="49" charset="0"/>
              </a:defRPr>
            </a:lvl5pPr>
            <a:lvl6pPr marL="2608395" indent="-237127" algn="ctr" defTabSz="964974" eaLnBrk="0" fontAlgn="base" hangingPunct="0">
              <a:spcBef>
                <a:spcPct val="0"/>
              </a:spcBef>
              <a:spcAft>
                <a:spcPct val="0"/>
              </a:spcAft>
              <a:defRPr>
                <a:solidFill>
                  <a:schemeClr val="tx1"/>
                </a:solidFill>
                <a:latin typeface="SAS Monospace Bold" pitchFamily="49" charset="0"/>
              </a:defRPr>
            </a:lvl6pPr>
            <a:lvl7pPr marL="3082648" indent="-237127" algn="ctr" defTabSz="964974" eaLnBrk="0" fontAlgn="base" hangingPunct="0">
              <a:spcBef>
                <a:spcPct val="0"/>
              </a:spcBef>
              <a:spcAft>
                <a:spcPct val="0"/>
              </a:spcAft>
              <a:defRPr>
                <a:solidFill>
                  <a:schemeClr val="tx1"/>
                </a:solidFill>
                <a:latin typeface="SAS Monospace Bold" pitchFamily="49" charset="0"/>
              </a:defRPr>
            </a:lvl7pPr>
            <a:lvl8pPr marL="3556902" indent="-237127" algn="ctr" defTabSz="964974" eaLnBrk="0" fontAlgn="base" hangingPunct="0">
              <a:spcBef>
                <a:spcPct val="0"/>
              </a:spcBef>
              <a:spcAft>
                <a:spcPct val="0"/>
              </a:spcAft>
              <a:defRPr>
                <a:solidFill>
                  <a:schemeClr val="tx1"/>
                </a:solidFill>
                <a:latin typeface="SAS Monospace Bold" pitchFamily="49" charset="0"/>
              </a:defRPr>
            </a:lvl8pPr>
            <a:lvl9pPr marL="4031155" indent="-237127" algn="ctr" defTabSz="964974" eaLnBrk="0" fontAlgn="base" hangingPunct="0">
              <a:spcBef>
                <a:spcPct val="0"/>
              </a:spcBef>
              <a:spcAft>
                <a:spcPct val="0"/>
              </a:spcAft>
              <a:defRPr>
                <a:solidFill>
                  <a:schemeClr val="tx1"/>
                </a:solidFill>
                <a:latin typeface="SAS Monospace Bold" pitchFamily="49" charset="0"/>
              </a:defRPr>
            </a:lvl9pPr>
          </a:lstStyle>
          <a:p>
            <a:pPr eaLnBrk="1" hangingPunct="1"/>
            <a:fld id="{44BDFB89-E87A-41BD-90C7-F1CA7A76C0C7}" type="slidenum">
              <a:rPr lang="en-US" smtClean="0">
                <a:latin typeface="Arial" charset="0"/>
              </a:rPr>
              <a:pPr eaLnBrk="1" hangingPunct="1"/>
              <a:t>61</a:t>
            </a:fld>
            <a:endParaRPr lang="en-US" smtClean="0">
              <a:latin typeface="Arial"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These gives our students and faculty the essentials (no reference to ePocrates’ product name)  They include a drug reference that has interactions and an antibiotics guide, a differential diagnosis generator, plenty of disease and condition quick lookup, EBM tools, guidelines and coding tools, a basic medical dictionary, and a variety of clinical calculators to aid in decision making.  </a:t>
            </a:r>
          </a:p>
        </p:txBody>
      </p:sp>
    </p:spTree>
    <p:extLst>
      <p:ext uri="{BB962C8B-B14F-4D97-AF65-F5344CB8AC3E}">
        <p14:creationId xmlns:p14="http://schemas.microsoft.com/office/powerpoint/2010/main" val="15815404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eaLnBrk="0" hangingPunct="0">
              <a:defRPr>
                <a:solidFill>
                  <a:schemeClr val="tx1"/>
                </a:solidFill>
                <a:latin typeface="SAS Monospace Bold" pitchFamily="49" charset="0"/>
              </a:defRPr>
            </a:lvl1pPr>
            <a:lvl2pPr marL="770662" indent="-296408" defTabSz="964974" eaLnBrk="0" hangingPunct="0">
              <a:defRPr>
                <a:solidFill>
                  <a:schemeClr val="tx1"/>
                </a:solidFill>
                <a:latin typeface="SAS Monospace Bold" pitchFamily="49" charset="0"/>
              </a:defRPr>
            </a:lvl2pPr>
            <a:lvl3pPr marL="1185634" indent="-237127" defTabSz="964974" eaLnBrk="0" hangingPunct="0">
              <a:defRPr>
                <a:solidFill>
                  <a:schemeClr val="tx1"/>
                </a:solidFill>
                <a:latin typeface="SAS Monospace Bold" pitchFamily="49" charset="0"/>
              </a:defRPr>
            </a:lvl3pPr>
            <a:lvl4pPr marL="1659887" indent="-237127" defTabSz="964974" eaLnBrk="0" hangingPunct="0">
              <a:defRPr>
                <a:solidFill>
                  <a:schemeClr val="tx1"/>
                </a:solidFill>
                <a:latin typeface="SAS Monospace Bold" pitchFamily="49" charset="0"/>
              </a:defRPr>
            </a:lvl4pPr>
            <a:lvl5pPr marL="2134141" indent="-237127" defTabSz="964974" eaLnBrk="0" hangingPunct="0">
              <a:defRPr>
                <a:solidFill>
                  <a:schemeClr val="tx1"/>
                </a:solidFill>
                <a:latin typeface="SAS Monospace Bold" pitchFamily="49" charset="0"/>
              </a:defRPr>
            </a:lvl5pPr>
            <a:lvl6pPr marL="2608395" indent="-237127" algn="ctr" defTabSz="964974" eaLnBrk="0" fontAlgn="base" hangingPunct="0">
              <a:spcBef>
                <a:spcPct val="0"/>
              </a:spcBef>
              <a:spcAft>
                <a:spcPct val="0"/>
              </a:spcAft>
              <a:defRPr>
                <a:solidFill>
                  <a:schemeClr val="tx1"/>
                </a:solidFill>
                <a:latin typeface="SAS Monospace Bold" pitchFamily="49" charset="0"/>
              </a:defRPr>
            </a:lvl6pPr>
            <a:lvl7pPr marL="3082648" indent="-237127" algn="ctr" defTabSz="964974" eaLnBrk="0" fontAlgn="base" hangingPunct="0">
              <a:spcBef>
                <a:spcPct val="0"/>
              </a:spcBef>
              <a:spcAft>
                <a:spcPct val="0"/>
              </a:spcAft>
              <a:defRPr>
                <a:solidFill>
                  <a:schemeClr val="tx1"/>
                </a:solidFill>
                <a:latin typeface="SAS Monospace Bold" pitchFamily="49" charset="0"/>
              </a:defRPr>
            </a:lvl7pPr>
            <a:lvl8pPr marL="3556902" indent="-237127" algn="ctr" defTabSz="964974" eaLnBrk="0" fontAlgn="base" hangingPunct="0">
              <a:spcBef>
                <a:spcPct val="0"/>
              </a:spcBef>
              <a:spcAft>
                <a:spcPct val="0"/>
              </a:spcAft>
              <a:defRPr>
                <a:solidFill>
                  <a:schemeClr val="tx1"/>
                </a:solidFill>
                <a:latin typeface="SAS Monospace Bold" pitchFamily="49" charset="0"/>
              </a:defRPr>
            </a:lvl8pPr>
            <a:lvl9pPr marL="4031155" indent="-237127" algn="ctr" defTabSz="964974" eaLnBrk="0" fontAlgn="base" hangingPunct="0">
              <a:spcBef>
                <a:spcPct val="0"/>
              </a:spcBef>
              <a:spcAft>
                <a:spcPct val="0"/>
              </a:spcAft>
              <a:defRPr>
                <a:solidFill>
                  <a:schemeClr val="tx1"/>
                </a:solidFill>
                <a:latin typeface="SAS Monospace Bold" pitchFamily="49" charset="0"/>
              </a:defRPr>
            </a:lvl9pPr>
          </a:lstStyle>
          <a:p>
            <a:pPr eaLnBrk="1" hangingPunct="1"/>
            <a:fld id="{A8ABB7FA-CAC8-47B2-B463-61DD79572FE5}" type="slidenum">
              <a:rPr lang="en-US" smtClean="0">
                <a:latin typeface="Arial" charset="0"/>
              </a:rPr>
              <a:pPr eaLnBrk="1" hangingPunct="1"/>
              <a:t>62</a:t>
            </a:fld>
            <a:endParaRPr lang="en-US" smtClean="0">
              <a:latin typeface="Arial"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PDA websites page provides the links to the web sites where you must go to register and download the subscription products we provide to faculty and students.  There are many more PDA references out there free and for a price.  A list of these can be found under the PDA Software on the left side of the screen</a:t>
            </a:r>
          </a:p>
          <a:p>
            <a:pPr eaLnBrk="1" hangingPunct="1"/>
            <a:r>
              <a:rPr lang="en-US" smtClean="0"/>
              <a:t>The center column links you to the instructions for downloading free and installing.  If it asks for your userID and password, precede your userID (firstname dot lastname) with </a:t>
            </a:r>
            <a:r>
              <a:rPr lang="en-US" b="1" smtClean="0"/>
              <a:t>med\ </a:t>
            </a:r>
            <a:r>
              <a:rPr lang="en-US" smtClean="0"/>
              <a:t>as shown here.</a:t>
            </a:r>
            <a:endParaRPr lang="en-US" b="1" smtClean="0"/>
          </a:p>
        </p:txBody>
      </p:sp>
    </p:spTree>
    <p:extLst>
      <p:ext uri="{BB962C8B-B14F-4D97-AF65-F5344CB8AC3E}">
        <p14:creationId xmlns:p14="http://schemas.microsoft.com/office/powerpoint/2010/main" val="11856052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Future Reference, all these instructions are posted so that you can renew your own resources annually, or switch devices when you get a new phone or tablet.  The links on the left take you to the instructions, and the link</a:t>
            </a:r>
            <a:r>
              <a:rPr lang="en-US" baseline="0" dirty="0" smtClean="0"/>
              <a:t> inside the instructions takes you to the registration site for each resource.</a:t>
            </a:r>
            <a:endParaRPr lang="en-US" dirty="0"/>
          </a:p>
        </p:txBody>
      </p:sp>
      <p:sp>
        <p:nvSpPr>
          <p:cNvPr id="4" name="Slide Number Placeholder 3"/>
          <p:cNvSpPr>
            <a:spLocks noGrp="1"/>
          </p:cNvSpPr>
          <p:nvPr>
            <p:ph type="sldNum" sz="quarter" idx="10"/>
          </p:nvPr>
        </p:nvSpPr>
        <p:spPr/>
        <p:txBody>
          <a:bodyPr/>
          <a:lstStyle/>
          <a:p>
            <a:pPr>
              <a:defRPr/>
            </a:pPr>
            <a:fld id="{5B7A8FA2-08E4-49D5-B2E7-C33038572FDF}" type="slidenum">
              <a:rPr lang="en-US" smtClean="0"/>
              <a:pPr>
                <a:defRPr/>
              </a:pPr>
              <a:t>63</a:t>
            </a:fld>
            <a:endParaRPr lang="en-US"/>
          </a:p>
        </p:txBody>
      </p:sp>
    </p:spTree>
    <p:extLst>
      <p:ext uri="{BB962C8B-B14F-4D97-AF65-F5344CB8AC3E}">
        <p14:creationId xmlns:p14="http://schemas.microsoft.com/office/powerpoint/2010/main" val="21272241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eaLnBrk="0" hangingPunct="0">
              <a:defRPr>
                <a:solidFill>
                  <a:schemeClr val="tx1"/>
                </a:solidFill>
                <a:latin typeface="SAS Monospace Bold" pitchFamily="49" charset="0"/>
              </a:defRPr>
            </a:lvl1pPr>
            <a:lvl2pPr marL="770662" indent="-296408" defTabSz="964974" eaLnBrk="0" hangingPunct="0">
              <a:defRPr>
                <a:solidFill>
                  <a:schemeClr val="tx1"/>
                </a:solidFill>
                <a:latin typeface="SAS Monospace Bold" pitchFamily="49" charset="0"/>
              </a:defRPr>
            </a:lvl2pPr>
            <a:lvl3pPr marL="1185634" indent="-237127" defTabSz="964974" eaLnBrk="0" hangingPunct="0">
              <a:defRPr>
                <a:solidFill>
                  <a:schemeClr val="tx1"/>
                </a:solidFill>
                <a:latin typeface="SAS Monospace Bold" pitchFamily="49" charset="0"/>
              </a:defRPr>
            </a:lvl3pPr>
            <a:lvl4pPr marL="1659887" indent="-237127" defTabSz="964974" eaLnBrk="0" hangingPunct="0">
              <a:defRPr>
                <a:solidFill>
                  <a:schemeClr val="tx1"/>
                </a:solidFill>
                <a:latin typeface="SAS Monospace Bold" pitchFamily="49" charset="0"/>
              </a:defRPr>
            </a:lvl4pPr>
            <a:lvl5pPr marL="2134141" indent="-237127" defTabSz="964974" eaLnBrk="0" hangingPunct="0">
              <a:defRPr>
                <a:solidFill>
                  <a:schemeClr val="tx1"/>
                </a:solidFill>
                <a:latin typeface="SAS Monospace Bold" pitchFamily="49" charset="0"/>
              </a:defRPr>
            </a:lvl5pPr>
            <a:lvl6pPr marL="2608395" indent="-237127" algn="ctr" defTabSz="964974" eaLnBrk="0" fontAlgn="base" hangingPunct="0">
              <a:spcBef>
                <a:spcPct val="0"/>
              </a:spcBef>
              <a:spcAft>
                <a:spcPct val="0"/>
              </a:spcAft>
              <a:defRPr>
                <a:solidFill>
                  <a:schemeClr val="tx1"/>
                </a:solidFill>
                <a:latin typeface="SAS Monospace Bold" pitchFamily="49" charset="0"/>
              </a:defRPr>
            </a:lvl6pPr>
            <a:lvl7pPr marL="3082648" indent="-237127" algn="ctr" defTabSz="964974" eaLnBrk="0" fontAlgn="base" hangingPunct="0">
              <a:spcBef>
                <a:spcPct val="0"/>
              </a:spcBef>
              <a:spcAft>
                <a:spcPct val="0"/>
              </a:spcAft>
              <a:defRPr>
                <a:solidFill>
                  <a:schemeClr val="tx1"/>
                </a:solidFill>
                <a:latin typeface="SAS Monospace Bold" pitchFamily="49" charset="0"/>
              </a:defRPr>
            </a:lvl7pPr>
            <a:lvl8pPr marL="3556902" indent="-237127" algn="ctr" defTabSz="964974" eaLnBrk="0" fontAlgn="base" hangingPunct="0">
              <a:spcBef>
                <a:spcPct val="0"/>
              </a:spcBef>
              <a:spcAft>
                <a:spcPct val="0"/>
              </a:spcAft>
              <a:defRPr>
                <a:solidFill>
                  <a:schemeClr val="tx1"/>
                </a:solidFill>
                <a:latin typeface="SAS Monospace Bold" pitchFamily="49" charset="0"/>
              </a:defRPr>
            </a:lvl8pPr>
            <a:lvl9pPr marL="4031155" indent="-237127" algn="ctr" defTabSz="964974" eaLnBrk="0" fontAlgn="base" hangingPunct="0">
              <a:spcBef>
                <a:spcPct val="0"/>
              </a:spcBef>
              <a:spcAft>
                <a:spcPct val="0"/>
              </a:spcAft>
              <a:defRPr>
                <a:solidFill>
                  <a:schemeClr val="tx1"/>
                </a:solidFill>
                <a:latin typeface="SAS Monospace Bold" pitchFamily="49" charset="0"/>
              </a:defRPr>
            </a:lvl9pPr>
          </a:lstStyle>
          <a:p>
            <a:pPr eaLnBrk="1" hangingPunct="1"/>
            <a:fld id="{0418AABF-C3C6-416B-A26C-DCE01ED7671E}" type="slidenum">
              <a:rPr lang="en-US" smtClean="0">
                <a:latin typeface="Arial" charset="0"/>
              </a:rPr>
              <a:pPr eaLnBrk="1" hangingPunct="1"/>
              <a:t>64</a:t>
            </a:fld>
            <a:endParaRPr lang="en-US" smtClean="0">
              <a:latin typeface="Arial"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5520605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eaLnBrk="0" hangingPunct="0">
              <a:defRPr>
                <a:solidFill>
                  <a:schemeClr val="tx1"/>
                </a:solidFill>
                <a:latin typeface="SAS Monospace Bold" pitchFamily="49" charset="0"/>
              </a:defRPr>
            </a:lvl1pPr>
            <a:lvl2pPr marL="770662" indent="-296408" defTabSz="964974" eaLnBrk="0" hangingPunct="0">
              <a:defRPr>
                <a:solidFill>
                  <a:schemeClr val="tx1"/>
                </a:solidFill>
                <a:latin typeface="SAS Monospace Bold" pitchFamily="49" charset="0"/>
              </a:defRPr>
            </a:lvl2pPr>
            <a:lvl3pPr marL="1185634" indent="-237127" defTabSz="964974" eaLnBrk="0" hangingPunct="0">
              <a:defRPr>
                <a:solidFill>
                  <a:schemeClr val="tx1"/>
                </a:solidFill>
                <a:latin typeface="SAS Monospace Bold" pitchFamily="49" charset="0"/>
              </a:defRPr>
            </a:lvl3pPr>
            <a:lvl4pPr marL="1659887" indent="-237127" defTabSz="964974" eaLnBrk="0" hangingPunct="0">
              <a:defRPr>
                <a:solidFill>
                  <a:schemeClr val="tx1"/>
                </a:solidFill>
                <a:latin typeface="SAS Monospace Bold" pitchFamily="49" charset="0"/>
              </a:defRPr>
            </a:lvl4pPr>
            <a:lvl5pPr marL="2134141" indent="-237127" defTabSz="964974" eaLnBrk="0" hangingPunct="0">
              <a:defRPr>
                <a:solidFill>
                  <a:schemeClr val="tx1"/>
                </a:solidFill>
                <a:latin typeface="SAS Monospace Bold" pitchFamily="49" charset="0"/>
              </a:defRPr>
            </a:lvl5pPr>
            <a:lvl6pPr marL="2608395" indent="-237127" algn="ctr" defTabSz="964974" eaLnBrk="0" fontAlgn="base" hangingPunct="0">
              <a:spcBef>
                <a:spcPct val="0"/>
              </a:spcBef>
              <a:spcAft>
                <a:spcPct val="0"/>
              </a:spcAft>
              <a:defRPr>
                <a:solidFill>
                  <a:schemeClr val="tx1"/>
                </a:solidFill>
                <a:latin typeface="SAS Monospace Bold" pitchFamily="49" charset="0"/>
              </a:defRPr>
            </a:lvl6pPr>
            <a:lvl7pPr marL="3082648" indent="-237127" algn="ctr" defTabSz="964974" eaLnBrk="0" fontAlgn="base" hangingPunct="0">
              <a:spcBef>
                <a:spcPct val="0"/>
              </a:spcBef>
              <a:spcAft>
                <a:spcPct val="0"/>
              </a:spcAft>
              <a:defRPr>
                <a:solidFill>
                  <a:schemeClr val="tx1"/>
                </a:solidFill>
                <a:latin typeface="SAS Monospace Bold" pitchFamily="49" charset="0"/>
              </a:defRPr>
            </a:lvl7pPr>
            <a:lvl8pPr marL="3556902" indent="-237127" algn="ctr" defTabSz="964974" eaLnBrk="0" fontAlgn="base" hangingPunct="0">
              <a:spcBef>
                <a:spcPct val="0"/>
              </a:spcBef>
              <a:spcAft>
                <a:spcPct val="0"/>
              </a:spcAft>
              <a:defRPr>
                <a:solidFill>
                  <a:schemeClr val="tx1"/>
                </a:solidFill>
                <a:latin typeface="SAS Monospace Bold" pitchFamily="49" charset="0"/>
              </a:defRPr>
            </a:lvl8pPr>
            <a:lvl9pPr marL="4031155" indent="-237127" algn="ctr" defTabSz="964974" eaLnBrk="0" fontAlgn="base" hangingPunct="0">
              <a:spcBef>
                <a:spcPct val="0"/>
              </a:spcBef>
              <a:spcAft>
                <a:spcPct val="0"/>
              </a:spcAft>
              <a:defRPr>
                <a:solidFill>
                  <a:schemeClr val="tx1"/>
                </a:solidFill>
                <a:latin typeface="SAS Monospace Bold" pitchFamily="49" charset="0"/>
              </a:defRPr>
            </a:lvl9pPr>
          </a:lstStyle>
          <a:p>
            <a:pPr eaLnBrk="1" hangingPunct="1"/>
            <a:fld id="{E355C567-27EC-4841-B18B-B8EF2C9636A8}" type="slidenum">
              <a:rPr lang="en-US" smtClean="0">
                <a:latin typeface="Arial" charset="0"/>
              </a:rPr>
              <a:pPr eaLnBrk="1" hangingPunct="1"/>
              <a:t>65</a:t>
            </a:fld>
            <a:endParaRPr lang="en-US" smtClean="0">
              <a:latin typeface="Arial"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398715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eaLnBrk="0" hangingPunct="0">
              <a:defRPr>
                <a:solidFill>
                  <a:schemeClr val="tx1"/>
                </a:solidFill>
                <a:latin typeface="SAS Monospace Bold" pitchFamily="49" charset="0"/>
              </a:defRPr>
            </a:lvl1pPr>
            <a:lvl2pPr marL="770662" indent="-296408" defTabSz="964974" eaLnBrk="0" hangingPunct="0">
              <a:defRPr>
                <a:solidFill>
                  <a:schemeClr val="tx1"/>
                </a:solidFill>
                <a:latin typeface="SAS Monospace Bold" pitchFamily="49" charset="0"/>
              </a:defRPr>
            </a:lvl2pPr>
            <a:lvl3pPr marL="1185634" indent="-237127" defTabSz="964974" eaLnBrk="0" hangingPunct="0">
              <a:defRPr>
                <a:solidFill>
                  <a:schemeClr val="tx1"/>
                </a:solidFill>
                <a:latin typeface="SAS Monospace Bold" pitchFamily="49" charset="0"/>
              </a:defRPr>
            </a:lvl3pPr>
            <a:lvl4pPr marL="1659887" indent="-237127" defTabSz="964974" eaLnBrk="0" hangingPunct="0">
              <a:defRPr>
                <a:solidFill>
                  <a:schemeClr val="tx1"/>
                </a:solidFill>
                <a:latin typeface="SAS Monospace Bold" pitchFamily="49" charset="0"/>
              </a:defRPr>
            </a:lvl4pPr>
            <a:lvl5pPr marL="2134141" indent="-237127" defTabSz="964974" eaLnBrk="0" hangingPunct="0">
              <a:defRPr>
                <a:solidFill>
                  <a:schemeClr val="tx1"/>
                </a:solidFill>
                <a:latin typeface="SAS Monospace Bold" pitchFamily="49" charset="0"/>
              </a:defRPr>
            </a:lvl5pPr>
            <a:lvl6pPr marL="2608395" indent="-237127" algn="ctr" defTabSz="964974" eaLnBrk="0" fontAlgn="base" hangingPunct="0">
              <a:spcBef>
                <a:spcPct val="0"/>
              </a:spcBef>
              <a:spcAft>
                <a:spcPct val="0"/>
              </a:spcAft>
              <a:defRPr>
                <a:solidFill>
                  <a:schemeClr val="tx1"/>
                </a:solidFill>
                <a:latin typeface="SAS Monospace Bold" pitchFamily="49" charset="0"/>
              </a:defRPr>
            </a:lvl6pPr>
            <a:lvl7pPr marL="3082648" indent="-237127" algn="ctr" defTabSz="964974" eaLnBrk="0" fontAlgn="base" hangingPunct="0">
              <a:spcBef>
                <a:spcPct val="0"/>
              </a:spcBef>
              <a:spcAft>
                <a:spcPct val="0"/>
              </a:spcAft>
              <a:defRPr>
                <a:solidFill>
                  <a:schemeClr val="tx1"/>
                </a:solidFill>
                <a:latin typeface="SAS Monospace Bold" pitchFamily="49" charset="0"/>
              </a:defRPr>
            </a:lvl7pPr>
            <a:lvl8pPr marL="3556902" indent="-237127" algn="ctr" defTabSz="964974" eaLnBrk="0" fontAlgn="base" hangingPunct="0">
              <a:spcBef>
                <a:spcPct val="0"/>
              </a:spcBef>
              <a:spcAft>
                <a:spcPct val="0"/>
              </a:spcAft>
              <a:defRPr>
                <a:solidFill>
                  <a:schemeClr val="tx1"/>
                </a:solidFill>
                <a:latin typeface="SAS Monospace Bold" pitchFamily="49" charset="0"/>
              </a:defRPr>
            </a:lvl8pPr>
            <a:lvl9pPr marL="4031155" indent="-237127" algn="ctr" defTabSz="964974" eaLnBrk="0" fontAlgn="base" hangingPunct="0">
              <a:spcBef>
                <a:spcPct val="0"/>
              </a:spcBef>
              <a:spcAft>
                <a:spcPct val="0"/>
              </a:spcAft>
              <a:defRPr>
                <a:solidFill>
                  <a:schemeClr val="tx1"/>
                </a:solidFill>
                <a:latin typeface="SAS Monospace Bold" pitchFamily="49" charset="0"/>
              </a:defRPr>
            </a:lvl9pPr>
          </a:lstStyle>
          <a:p>
            <a:pPr eaLnBrk="1" hangingPunct="1"/>
            <a:fld id="{43C8AD19-9495-4ABF-A5DA-11B0001AA6AA}" type="slidenum">
              <a:rPr lang="en-US" smtClean="0">
                <a:latin typeface="Arial" charset="0"/>
              </a:rPr>
              <a:pPr eaLnBrk="1" hangingPunct="1"/>
              <a:t>6</a:t>
            </a:fld>
            <a:endParaRPr lang="en-US" smtClean="0">
              <a:latin typeface="Arial"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You have been hearing a lot about the library – how do you get to it?</a:t>
            </a:r>
          </a:p>
          <a:p>
            <a:pPr eaLnBrk="1" hangingPunct="1"/>
            <a:endParaRPr lang="en-US" smtClean="0"/>
          </a:p>
          <a:p>
            <a:pPr eaLnBrk="1" hangingPunct="1"/>
            <a:r>
              <a:rPr lang="en-US" smtClean="0"/>
              <a:t>On the FSU College of Medicine home page, there is a link in the navigation bar at the bottom of the page.</a:t>
            </a:r>
          </a:p>
          <a:p>
            <a:pPr eaLnBrk="1" hangingPunct="1"/>
            <a:r>
              <a:rPr lang="en-US" smtClean="0"/>
              <a:t>It’s the third from the left.</a:t>
            </a:r>
          </a:p>
          <a:p>
            <a:pPr eaLnBrk="1" hangingPunct="1"/>
            <a:endParaRPr lang="en-US" smtClean="0"/>
          </a:p>
          <a:p>
            <a:pPr eaLnBrk="1" hangingPunct="1"/>
            <a:r>
              <a:rPr lang="en-US" smtClean="0"/>
              <a:t>Let’s try it.</a:t>
            </a:r>
          </a:p>
          <a:p>
            <a:pPr eaLnBrk="1" hangingPunct="1"/>
            <a:endParaRPr lang="en-US" smtClean="0"/>
          </a:p>
        </p:txBody>
      </p:sp>
    </p:spTree>
    <p:extLst>
      <p:ext uri="{BB962C8B-B14F-4D97-AF65-F5344CB8AC3E}">
        <p14:creationId xmlns:p14="http://schemas.microsoft.com/office/powerpoint/2010/main" val="569562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eaLnBrk="0" hangingPunct="0">
              <a:defRPr>
                <a:solidFill>
                  <a:schemeClr val="tx1"/>
                </a:solidFill>
                <a:latin typeface="SAS Monospace Bold" pitchFamily="49" charset="0"/>
              </a:defRPr>
            </a:lvl1pPr>
            <a:lvl2pPr marL="770662" indent="-296408" defTabSz="964974" eaLnBrk="0" hangingPunct="0">
              <a:defRPr>
                <a:solidFill>
                  <a:schemeClr val="tx1"/>
                </a:solidFill>
                <a:latin typeface="SAS Monospace Bold" pitchFamily="49" charset="0"/>
              </a:defRPr>
            </a:lvl2pPr>
            <a:lvl3pPr marL="1185634" indent="-237127" defTabSz="964974" eaLnBrk="0" hangingPunct="0">
              <a:defRPr>
                <a:solidFill>
                  <a:schemeClr val="tx1"/>
                </a:solidFill>
                <a:latin typeface="SAS Monospace Bold" pitchFamily="49" charset="0"/>
              </a:defRPr>
            </a:lvl3pPr>
            <a:lvl4pPr marL="1659887" indent="-237127" defTabSz="964974" eaLnBrk="0" hangingPunct="0">
              <a:defRPr>
                <a:solidFill>
                  <a:schemeClr val="tx1"/>
                </a:solidFill>
                <a:latin typeface="SAS Monospace Bold" pitchFamily="49" charset="0"/>
              </a:defRPr>
            </a:lvl4pPr>
            <a:lvl5pPr marL="2134141" indent="-237127" defTabSz="964974" eaLnBrk="0" hangingPunct="0">
              <a:defRPr>
                <a:solidFill>
                  <a:schemeClr val="tx1"/>
                </a:solidFill>
                <a:latin typeface="SAS Monospace Bold" pitchFamily="49" charset="0"/>
              </a:defRPr>
            </a:lvl5pPr>
            <a:lvl6pPr marL="2608395" indent="-237127" algn="ctr" defTabSz="964974" eaLnBrk="0" fontAlgn="base" hangingPunct="0">
              <a:spcBef>
                <a:spcPct val="0"/>
              </a:spcBef>
              <a:spcAft>
                <a:spcPct val="0"/>
              </a:spcAft>
              <a:defRPr>
                <a:solidFill>
                  <a:schemeClr val="tx1"/>
                </a:solidFill>
                <a:latin typeface="SAS Monospace Bold" pitchFamily="49" charset="0"/>
              </a:defRPr>
            </a:lvl6pPr>
            <a:lvl7pPr marL="3082648" indent="-237127" algn="ctr" defTabSz="964974" eaLnBrk="0" fontAlgn="base" hangingPunct="0">
              <a:spcBef>
                <a:spcPct val="0"/>
              </a:spcBef>
              <a:spcAft>
                <a:spcPct val="0"/>
              </a:spcAft>
              <a:defRPr>
                <a:solidFill>
                  <a:schemeClr val="tx1"/>
                </a:solidFill>
                <a:latin typeface="SAS Monospace Bold" pitchFamily="49" charset="0"/>
              </a:defRPr>
            </a:lvl7pPr>
            <a:lvl8pPr marL="3556902" indent="-237127" algn="ctr" defTabSz="964974" eaLnBrk="0" fontAlgn="base" hangingPunct="0">
              <a:spcBef>
                <a:spcPct val="0"/>
              </a:spcBef>
              <a:spcAft>
                <a:spcPct val="0"/>
              </a:spcAft>
              <a:defRPr>
                <a:solidFill>
                  <a:schemeClr val="tx1"/>
                </a:solidFill>
                <a:latin typeface="SAS Monospace Bold" pitchFamily="49" charset="0"/>
              </a:defRPr>
            </a:lvl8pPr>
            <a:lvl9pPr marL="4031155" indent="-237127" algn="ctr" defTabSz="964974" eaLnBrk="0" fontAlgn="base" hangingPunct="0">
              <a:spcBef>
                <a:spcPct val="0"/>
              </a:spcBef>
              <a:spcAft>
                <a:spcPct val="0"/>
              </a:spcAft>
              <a:defRPr>
                <a:solidFill>
                  <a:schemeClr val="tx1"/>
                </a:solidFill>
                <a:latin typeface="SAS Monospace Bold" pitchFamily="49" charset="0"/>
              </a:defRPr>
            </a:lvl9pPr>
          </a:lstStyle>
          <a:p>
            <a:pPr eaLnBrk="1" hangingPunct="1"/>
            <a:fld id="{D72C4E45-3137-42B1-95E9-3A9D6FF0D50E}" type="slidenum">
              <a:rPr lang="en-US" smtClean="0">
                <a:latin typeface="Arial" charset="0"/>
              </a:rPr>
              <a:pPr eaLnBrk="1" hangingPunct="1"/>
              <a:t>7</a:t>
            </a:fld>
            <a:endParaRPr lang="en-US" smtClean="0">
              <a:latin typeface="Arial" charset="0"/>
            </a:endParaRPr>
          </a:p>
        </p:txBody>
      </p:sp>
      <p:sp>
        <p:nvSpPr>
          <p:cNvPr id="68611" name="Rectangle 2"/>
          <p:cNvSpPr>
            <a:spLocks noGrp="1" noRot="1" noChangeAspect="1" noChangeArrowheads="1" noTextEdit="1"/>
          </p:cNvSpPr>
          <p:nvPr>
            <p:ph type="sldImg"/>
          </p:nvPr>
        </p:nvSpPr>
        <p:spPr>
          <a:xfrm>
            <a:off x="1258888" y="720725"/>
            <a:ext cx="4797425" cy="3597275"/>
          </a:xfrm>
          <a:ln/>
        </p:spPr>
      </p:sp>
      <p:sp>
        <p:nvSpPr>
          <p:cNvPr id="68612" name="Rectangle 3"/>
          <p:cNvSpPr>
            <a:spLocks noGrp="1" noChangeArrowheads="1"/>
          </p:cNvSpPr>
          <p:nvPr>
            <p:ph type="body" idx="1"/>
          </p:nvPr>
        </p:nvSpPr>
        <p:spPr>
          <a:xfrm>
            <a:off x="730527" y="4559587"/>
            <a:ext cx="5854148" cy="4320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Right now, speaking of seamless access, you can sit at your desk and access 3 million medical articles.  It’s like having a filing cabinet filled with articles or a bookshelf with 1000+clinical handbooks, textbooks and manuals, all indexed for immediate access from your computer.</a:t>
            </a:r>
          </a:p>
          <a:p>
            <a:pPr eaLnBrk="1" hangingPunct="1"/>
            <a:endParaRPr lang="en-US" dirty="0" smtClean="0"/>
          </a:p>
          <a:p>
            <a:pPr eaLnBrk="1" hangingPunct="1"/>
            <a:r>
              <a:rPr lang="en-US" dirty="0" smtClean="0"/>
              <a:t>In addition to e-journals and </a:t>
            </a:r>
            <a:r>
              <a:rPr lang="en-US" dirty="0" err="1" smtClean="0"/>
              <a:t>ebooks</a:t>
            </a:r>
            <a:r>
              <a:rPr lang="en-US" dirty="0" smtClean="0"/>
              <a:t>, there are many resources that are collections of clinical and evidence-based guidelines, image files and patient education resources.  There are search engines that are specific to medicine.  One such search engine that we use and teach our medical students to use is called Medical Matrix.  The people at Medical Matrix review and rate quality medical resources both free and those to which we subscribe (as well as others that charge subscription rates but not subscribed by the Maguire Medical Library).  </a:t>
            </a:r>
          </a:p>
          <a:p>
            <a:pPr eaLnBrk="1" hangingPunct="1"/>
            <a:r>
              <a:rPr lang="en-US" dirty="0" smtClean="0"/>
              <a:t>Over 200 databases including those in psychology, law, social sciences, education and general literature round out our collection…</a:t>
            </a:r>
          </a:p>
          <a:p>
            <a:pPr eaLnBrk="1" hangingPunct="1"/>
            <a:endParaRPr lang="en-US" dirty="0" smtClean="0"/>
          </a:p>
        </p:txBody>
      </p:sp>
    </p:spTree>
    <p:extLst>
      <p:ext uri="{BB962C8B-B14F-4D97-AF65-F5344CB8AC3E}">
        <p14:creationId xmlns:p14="http://schemas.microsoft.com/office/powerpoint/2010/main" val="1572587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eaLnBrk="0" hangingPunct="0">
              <a:defRPr>
                <a:solidFill>
                  <a:schemeClr val="tx1"/>
                </a:solidFill>
                <a:latin typeface="SAS Monospace Bold" pitchFamily="49" charset="0"/>
              </a:defRPr>
            </a:lvl1pPr>
            <a:lvl2pPr marL="770662" indent="-296408" defTabSz="964974" eaLnBrk="0" hangingPunct="0">
              <a:defRPr>
                <a:solidFill>
                  <a:schemeClr val="tx1"/>
                </a:solidFill>
                <a:latin typeface="SAS Monospace Bold" pitchFamily="49" charset="0"/>
              </a:defRPr>
            </a:lvl2pPr>
            <a:lvl3pPr marL="1185634" indent="-237127" defTabSz="964974" eaLnBrk="0" hangingPunct="0">
              <a:defRPr>
                <a:solidFill>
                  <a:schemeClr val="tx1"/>
                </a:solidFill>
                <a:latin typeface="SAS Monospace Bold" pitchFamily="49" charset="0"/>
              </a:defRPr>
            </a:lvl3pPr>
            <a:lvl4pPr marL="1659887" indent="-237127" defTabSz="964974" eaLnBrk="0" hangingPunct="0">
              <a:defRPr>
                <a:solidFill>
                  <a:schemeClr val="tx1"/>
                </a:solidFill>
                <a:latin typeface="SAS Monospace Bold" pitchFamily="49" charset="0"/>
              </a:defRPr>
            </a:lvl4pPr>
            <a:lvl5pPr marL="2134141" indent="-237127" defTabSz="964974" eaLnBrk="0" hangingPunct="0">
              <a:defRPr>
                <a:solidFill>
                  <a:schemeClr val="tx1"/>
                </a:solidFill>
                <a:latin typeface="SAS Monospace Bold" pitchFamily="49" charset="0"/>
              </a:defRPr>
            </a:lvl5pPr>
            <a:lvl6pPr marL="2608395" indent="-237127" algn="ctr" defTabSz="964974" eaLnBrk="0" fontAlgn="base" hangingPunct="0">
              <a:spcBef>
                <a:spcPct val="0"/>
              </a:spcBef>
              <a:spcAft>
                <a:spcPct val="0"/>
              </a:spcAft>
              <a:defRPr>
                <a:solidFill>
                  <a:schemeClr val="tx1"/>
                </a:solidFill>
                <a:latin typeface="SAS Monospace Bold" pitchFamily="49" charset="0"/>
              </a:defRPr>
            </a:lvl6pPr>
            <a:lvl7pPr marL="3082648" indent="-237127" algn="ctr" defTabSz="964974" eaLnBrk="0" fontAlgn="base" hangingPunct="0">
              <a:spcBef>
                <a:spcPct val="0"/>
              </a:spcBef>
              <a:spcAft>
                <a:spcPct val="0"/>
              </a:spcAft>
              <a:defRPr>
                <a:solidFill>
                  <a:schemeClr val="tx1"/>
                </a:solidFill>
                <a:latin typeface="SAS Monospace Bold" pitchFamily="49" charset="0"/>
              </a:defRPr>
            </a:lvl7pPr>
            <a:lvl8pPr marL="3556902" indent="-237127" algn="ctr" defTabSz="964974" eaLnBrk="0" fontAlgn="base" hangingPunct="0">
              <a:spcBef>
                <a:spcPct val="0"/>
              </a:spcBef>
              <a:spcAft>
                <a:spcPct val="0"/>
              </a:spcAft>
              <a:defRPr>
                <a:solidFill>
                  <a:schemeClr val="tx1"/>
                </a:solidFill>
                <a:latin typeface="SAS Monospace Bold" pitchFamily="49" charset="0"/>
              </a:defRPr>
            </a:lvl8pPr>
            <a:lvl9pPr marL="4031155" indent="-237127" algn="ctr" defTabSz="964974" eaLnBrk="0" fontAlgn="base" hangingPunct="0">
              <a:spcBef>
                <a:spcPct val="0"/>
              </a:spcBef>
              <a:spcAft>
                <a:spcPct val="0"/>
              </a:spcAft>
              <a:defRPr>
                <a:solidFill>
                  <a:schemeClr val="tx1"/>
                </a:solidFill>
                <a:latin typeface="SAS Monospace Bold" pitchFamily="49" charset="0"/>
              </a:defRPr>
            </a:lvl9pPr>
          </a:lstStyle>
          <a:p>
            <a:pPr eaLnBrk="1" hangingPunct="1"/>
            <a:fld id="{6491B6BC-E14C-4FF6-9A14-676A8A5D0754}" type="slidenum">
              <a:rPr lang="en-US" smtClean="0">
                <a:latin typeface="Arial" charset="0"/>
              </a:rPr>
              <a:pPr eaLnBrk="1" hangingPunct="1"/>
              <a:t>8</a:t>
            </a:fld>
            <a:endParaRPr lang="en-US" smtClean="0">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All College of Medicine faculty, students and staff including faculty preceptors have access to all that the Medical Library and FSU general university library resources, and visa versa!</a:t>
            </a:r>
          </a:p>
          <a:p>
            <a:pPr eaLnBrk="1" hangingPunct="1"/>
            <a:endParaRPr lang="en-US" smtClean="0"/>
          </a:p>
          <a:p>
            <a:pPr eaLnBrk="1" hangingPunct="1"/>
            <a:r>
              <a:rPr lang="en-US" smtClean="0"/>
              <a:t>The only people who cannot access our resources are those who do not have an official position (employee, student, faculty member) with FSU.  This is not an arbitrary decision but one that has everything to do with the legal responsibility we have to comply with licenses signed by us and by the university at large.  Those who are not currently students (our alums for instance) fall within this category, as do hospitals since hospital employees with whom we are affiliated are not FSU employees, and office staff who are paid by you or your broader organization/company.</a:t>
            </a:r>
          </a:p>
          <a:p>
            <a:pPr eaLnBrk="1" hangingPunct="1"/>
            <a:endParaRPr lang="en-US" smtClean="0"/>
          </a:p>
        </p:txBody>
      </p:sp>
    </p:spTree>
    <p:extLst>
      <p:ext uri="{BB962C8B-B14F-4D97-AF65-F5344CB8AC3E}">
        <p14:creationId xmlns:p14="http://schemas.microsoft.com/office/powerpoint/2010/main" val="1054853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eaLnBrk="0" hangingPunct="0">
              <a:defRPr>
                <a:solidFill>
                  <a:schemeClr val="tx1"/>
                </a:solidFill>
                <a:latin typeface="SAS Monospace Bold" pitchFamily="49" charset="0"/>
              </a:defRPr>
            </a:lvl1pPr>
            <a:lvl2pPr marL="770662" indent="-296408" defTabSz="964974" eaLnBrk="0" hangingPunct="0">
              <a:defRPr>
                <a:solidFill>
                  <a:schemeClr val="tx1"/>
                </a:solidFill>
                <a:latin typeface="SAS Monospace Bold" pitchFamily="49" charset="0"/>
              </a:defRPr>
            </a:lvl2pPr>
            <a:lvl3pPr marL="1185634" indent="-237127" defTabSz="964974" eaLnBrk="0" hangingPunct="0">
              <a:defRPr>
                <a:solidFill>
                  <a:schemeClr val="tx1"/>
                </a:solidFill>
                <a:latin typeface="SAS Monospace Bold" pitchFamily="49" charset="0"/>
              </a:defRPr>
            </a:lvl3pPr>
            <a:lvl4pPr marL="1659887" indent="-237127" defTabSz="964974" eaLnBrk="0" hangingPunct="0">
              <a:defRPr>
                <a:solidFill>
                  <a:schemeClr val="tx1"/>
                </a:solidFill>
                <a:latin typeface="SAS Monospace Bold" pitchFamily="49" charset="0"/>
              </a:defRPr>
            </a:lvl4pPr>
            <a:lvl5pPr marL="2134141" indent="-237127" defTabSz="964974" eaLnBrk="0" hangingPunct="0">
              <a:defRPr>
                <a:solidFill>
                  <a:schemeClr val="tx1"/>
                </a:solidFill>
                <a:latin typeface="SAS Monospace Bold" pitchFamily="49" charset="0"/>
              </a:defRPr>
            </a:lvl5pPr>
            <a:lvl6pPr marL="2608395" indent="-237127" algn="ctr" defTabSz="964974" eaLnBrk="0" fontAlgn="base" hangingPunct="0">
              <a:spcBef>
                <a:spcPct val="0"/>
              </a:spcBef>
              <a:spcAft>
                <a:spcPct val="0"/>
              </a:spcAft>
              <a:defRPr>
                <a:solidFill>
                  <a:schemeClr val="tx1"/>
                </a:solidFill>
                <a:latin typeface="SAS Monospace Bold" pitchFamily="49" charset="0"/>
              </a:defRPr>
            </a:lvl6pPr>
            <a:lvl7pPr marL="3082648" indent="-237127" algn="ctr" defTabSz="964974" eaLnBrk="0" fontAlgn="base" hangingPunct="0">
              <a:spcBef>
                <a:spcPct val="0"/>
              </a:spcBef>
              <a:spcAft>
                <a:spcPct val="0"/>
              </a:spcAft>
              <a:defRPr>
                <a:solidFill>
                  <a:schemeClr val="tx1"/>
                </a:solidFill>
                <a:latin typeface="SAS Monospace Bold" pitchFamily="49" charset="0"/>
              </a:defRPr>
            </a:lvl7pPr>
            <a:lvl8pPr marL="3556902" indent="-237127" algn="ctr" defTabSz="964974" eaLnBrk="0" fontAlgn="base" hangingPunct="0">
              <a:spcBef>
                <a:spcPct val="0"/>
              </a:spcBef>
              <a:spcAft>
                <a:spcPct val="0"/>
              </a:spcAft>
              <a:defRPr>
                <a:solidFill>
                  <a:schemeClr val="tx1"/>
                </a:solidFill>
                <a:latin typeface="SAS Monospace Bold" pitchFamily="49" charset="0"/>
              </a:defRPr>
            </a:lvl8pPr>
            <a:lvl9pPr marL="4031155" indent="-237127" algn="ctr" defTabSz="964974" eaLnBrk="0" fontAlgn="base" hangingPunct="0">
              <a:spcBef>
                <a:spcPct val="0"/>
              </a:spcBef>
              <a:spcAft>
                <a:spcPct val="0"/>
              </a:spcAft>
              <a:defRPr>
                <a:solidFill>
                  <a:schemeClr val="tx1"/>
                </a:solidFill>
                <a:latin typeface="SAS Monospace Bold" pitchFamily="49" charset="0"/>
              </a:defRPr>
            </a:lvl9pPr>
          </a:lstStyle>
          <a:p>
            <a:pPr eaLnBrk="1" hangingPunct="1"/>
            <a:fld id="{C76FC412-9423-43CC-9368-651174579E5B}" type="slidenum">
              <a:rPr lang="en-US" smtClean="0">
                <a:latin typeface="Arial" charset="0"/>
              </a:rPr>
              <a:pPr eaLnBrk="1" hangingPunct="1"/>
              <a:t>9</a:t>
            </a:fld>
            <a:endParaRPr lang="en-US" smtClean="0">
              <a:latin typeface="Arial" charset="0"/>
            </a:endParaRPr>
          </a:p>
        </p:txBody>
      </p:sp>
      <p:sp>
        <p:nvSpPr>
          <p:cNvPr id="73731" name="Rectangle 2"/>
          <p:cNvSpPr>
            <a:spLocks noGrp="1" noRot="1" noChangeAspect="1" noChangeArrowheads="1" noTextEdit="1"/>
          </p:cNvSpPr>
          <p:nvPr>
            <p:ph type="sldImg"/>
          </p:nvPr>
        </p:nvSpPr>
        <p:spPr>
          <a:xfrm>
            <a:off x="1258888" y="720725"/>
            <a:ext cx="4797425" cy="3597275"/>
          </a:xfrm>
          <a:ln/>
        </p:spPr>
      </p:sp>
      <p:sp>
        <p:nvSpPr>
          <p:cNvPr id="73732" name="Rectangle 3"/>
          <p:cNvSpPr>
            <a:spLocks noGrp="1" noChangeArrowheads="1"/>
          </p:cNvSpPr>
          <p:nvPr>
            <p:ph type="body" idx="1"/>
          </p:nvPr>
        </p:nvSpPr>
        <p:spPr>
          <a:xfrm>
            <a:off x="730527" y="4559587"/>
            <a:ext cx="5854148" cy="4320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t>But first</a:t>
            </a:r>
            <a:r>
              <a:rPr lang="en-US" dirty="0" smtClean="0"/>
              <a:t>, let us make sure you know how to access the library web resources from off campus.  Just because you can see the web site, does not mean you can actually pull up anything.  Our web subscriptions verify that the users of our library resources are from FSU by means of what is called IP authentication.  This is the internet address of the computer you are using to access the internet.  Our campuses have a range of numbers that are assigned to computers that are logged on, and this range of numbers is provided to the vendors to use for authentication.  Anyone using the library from off campus must fool the vendors (this is not illegal) by using their college of medicine user ID and password to sign into a proxy</a:t>
            </a:r>
            <a:r>
              <a:rPr lang="en-US" baseline="0" dirty="0" smtClean="0"/>
              <a:t> server</a:t>
            </a:r>
            <a:r>
              <a:rPr lang="en-US" dirty="0" smtClean="0"/>
              <a:t> first, then using the resource through this server.  To do that, from the top of the library web page, click on Off Campus Access (EZProxy).</a:t>
            </a:r>
          </a:p>
        </p:txBody>
      </p:sp>
    </p:spTree>
    <p:extLst>
      <p:ext uri="{BB962C8B-B14F-4D97-AF65-F5344CB8AC3E}">
        <p14:creationId xmlns:p14="http://schemas.microsoft.com/office/powerpoint/2010/main" val="36583383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1447800"/>
            <a:ext cx="9144000" cy="533400"/>
          </a:xfrm>
          <a:prstGeom prst="rect">
            <a:avLst/>
          </a:prstGeom>
          <a:gradFill flip="none" rotWithShape="1">
            <a:gsLst>
              <a:gs pos="100000">
                <a:srgbClr val="CDC092">
                  <a:alpha val="5000"/>
                </a:srgbClr>
              </a:gs>
              <a:gs pos="47000">
                <a:srgbClr val="CDC09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5" name="Rectangle 4"/>
          <p:cNvSpPr/>
          <p:nvPr/>
        </p:nvSpPr>
        <p:spPr>
          <a:xfrm>
            <a:off x="0" y="0"/>
            <a:ext cx="9144000" cy="1447800"/>
          </a:xfrm>
          <a:prstGeom prst="rect">
            <a:avLst/>
          </a:prstGeom>
          <a:gradFill flip="none" rotWithShape="1">
            <a:gsLst>
              <a:gs pos="100000">
                <a:srgbClr val="2B0007"/>
              </a:gs>
              <a:gs pos="50000">
                <a:srgbClr val="540115"/>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6" name="TextBox 5"/>
          <p:cNvSpPr txBox="1"/>
          <p:nvPr/>
        </p:nvSpPr>
        <p:spPr>
          <a:xfrm>
            <a:off x="533400" y="895350"/>
            <a:ext cx="8686800" cy="400050"/>
          </a:xfrm>
          <a:prstGeom prst="rect">
            <a:avLst/>
          </a:prstGeom>
          <a:noFill/>
        </p:spPr>
        <p:txBody>
          <a:bodyPr>
            <a:spAutoFit/>
          </a:bodyPr>
          <a:lstStyle/>
          <a:p>
            <a:pPr fontAlgn="auto">
              <a:spcBef>
                <a:spcPts val="0"/>
              </a:spcBef>
              <a:spcAft>
                <a:spcPts val="0"/>
              </a:spcAft>
              <a:defRPr/>
            </a:pPr>
            <a:r>
              <a:rPr lang="en-US" sz="2000" b="1" cap="small" dirty="0">
                <a:solidFill>
                  <a:srgbClr val="CDC092"/>
                </a:solidFill>
                <a:latin typeface="Garamond" pitchFamily="18" charset="0"/>
              </a:rPr>
              <a:t>The Florida State University College of medicine</a:t>
            </a:r>
          </a:p>
        </p:txBody>
      </p:sp>
      <p:sp>
        <p:nvSpPr>
          <p:cNvPr id="7" name="TextBox 6"/>
          <p:cNvSpPr txBox="1">
            <a:spLocks noChangeArrowheads="1"/>
          </p:cNvSpPr>
          <p:nvPr/>
        </p:nvSpPr>
        <p:spPr bwMode="auto">
          <a:xfrm>
            <a:off x="0" y="1274763"/>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SAS Monospace Bold" pitchFamily="49" charset="0"/>
              </a:defRPr>
            </a:lvl1pPr>
            <a:lvl2pPr marL="742950" indent="-285750" eaLnBrk="0" hangingPunct="0">
              <a:defRPr>
                <a:solidFill>
                  <a:schemeClr val="tx1"/>
                </a:solidFill>
                <a:latin typeface="SAS Monospace Bold" pitchFamily="49" charset="0"/>
              </a:defRPr>
            </a:lvl2pPr>
            <a:lvl3pPr marL="1143000" indent="-228600" eaLnBrk="0" hangingPunct="0">
              <a:defRPr>
                <a:solidFill>
                  <a:schemeClr val="tx1"/>
                </a:solidFill>
                <a:latin typeface="SAS Monospace Bold" pitchFamily="49" charset="0"/>
              </a:defRPr>
            </a:lvl3pPr>
            <a:lvl4pPr marL="1600200" indent="-228600" eaLnBrk="0" hangingPunct="0">
              <a:defRPr>
                <a:solidFill>
                  <a:schemeClr val="tx1"/>
                </a:solidFill>
                <a:latin typeface="SAS Monospace Bold" pitchFamily="49" charset="0"/>
              </a:defRPr>
            </a:lvl4pPr>
            <a:lvl5pPr marL="2057400" indent="-228600" eaLnBrk="0" hangingPunct="0">
              <a:defRPr>
                <a:solidFill>
                  <a:schemeClr val="tx1"/>
                </a:solidFill>
                <a:latin typeface="SAS Monospace Bold" pitchFamily="49" charset="0"/>
              </a:defRPr>
            </a:lvl5pPr>
            <a:lvl6pPr marL="2514600" indent="-228600" algn="ctr" eaLnBrk="0" fontAlgn="base" hangingPunct="0">
              <a:spcBef>
                <a:spcPct val="0"/>
              </a:spcBef>
              <a:spcAft>
                <a:spcPct val="0"/>
              </a:spcAft>
              <a:defRPr>
                <a:solidFill>
                  <a:schemeClr val="tx1"/>
                </a:solidFill>
                <a:latin typeface="SAS Monospace Bold" pitchFamily="49" charset="0"/>
              </a:defRPr>
            </a:lvl6pPr>
            <a:lvl7pPr marL="2971800" indent="-228600" algn="ctr" eaLnBrk="0" fontAlgn="base" hangingPunct="0">
              <a:spcBef>
                <a:spcPct val="0"/>
              </a:spcBef>
              <a:spcAft>
                <a:spcPct val="0"/>
              </a:spcAft>
              <a:defRPr>
                <a:solidFill>
                  <a:schemeClr val="tx1"/>
                </a:solidFill>
                <a:latin typeface="SAS Monospace Bold" pitchFamily="49" charset="0"/>
              </a:defRPr>
            </a:lvl7pPr>
            <a:lvl8pPr marL="3429000" indent="-228600" algn="ctr" eaLnBrk="0" fontAlgn="base" hangingPunct="0">
              <a:spcBef>
                <a:spcPct val="0"/>
              </a:spcBef>
              <a:spcAft>
                <a:spcPct val="0"/>
              </a:spcAft>
              <a:defRPr>
                <a:solidFill>
                  <a:schemeClr val="tx1"/>
                </a:solidFill>
                <a:latin typeface="SAS Monospace Bold" pitchFamily="49" charset="0"/>
              </a:defRPr>
            </a:lvl8pPr>
            <a:lvl9pPr marL="3886200" indent="-228600" algn="ctr" eaLnBrk="0" fontAlgn="base" hangingPunct="0">
              <a:spcBef>
                <a:spcPct val="0"/>
              </a:spcBef>
              <a:spcAft>
                <a:spcPct val="0"/>
              </a:spcAft>
              <a:defRPr>
                <a:solidFill>
                  <a:schemeClr val="tx1"/>
                </a:solidFill>
                <a:latin typeface="SAS Monospace Bold" pitchFamily="49" charset="0"/>
              </a:defRPr>
            </a:lvl9pPr>
          </a:lstStyle>
          <a:p>
            <a:pPr eaLnBrk="1" hangingPunct="1">
              <a:defRPr/>
            </a:pPr>
            <a:r>
              <a:rPr lang="en-US" sz="1400" smtClean="0">
                <a:latin typeface="Calibri" pitchFamily="34" charset="0"/>
              </a:rPr>
              <a:t> </a:t>
            </a:r>
            <a:endParaRPr lang="en-US" sz="1400" b="1" i="1" smtClean="0">
              <a:latin typeface="Garamond" pitchFamily="18" charset="0"/>
            </a:endParaRPr>
          </a:p>
          <a:p>
            <a:pPr eaLnBrk="1" hangingPunct="1">
              <a:defRPr/>
            </a:pPr>
            <a:r>
              <a:rPr lang="en-US" sz="1400" b="1" i="1" smtClean="0">
                <a:latin typeface="Garamond" pitchFamily="18" charset="0"/>
              </a:rPr>
              <a:t>Educating and developing exemplary physicians who practice patient-centered health care</a:t>
            </a:r>
            <a:endParaRPr lang="en-US" sz="1400" b="1" i="1" smtClean="0">
              <a:solidFill>
                <a:srgbClr val="2B0007"/>
              </a:solidFill>
              <a:latin typeface="Garamond" pitchFamily="18" charset="0"/>
            </a:endParaRPr>
          </a:p>
        </p:txBody>
      </p:sp>
      <p:pic>
        <p:nvPicPr>
          <p:cNvPr id="8" name="Picture 5" descr="C:\Users\amber.smalley\Desktop\Gold Seal.ti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9" name="Date Placeholder 3"/>
          <p:cNvSpPr>
            <a:spLocks noGrp="1"/>
          </p:cNvSpPr>
          <p:nvPr>
            <p:ph type="dt" sz="half" idx="10"/>
          </p:nvPr>
        </p:nvSpPr>
        <p:spPr/>
        <p:txBody>
          <a:bodyPr/>
          <a:lstStyle>
            <a:lvl1pPr>
              <a:defRPr>
                <a:solidFill>
                  <a:schemeClr val="tx1">
                    <a:lumMod val="75000"/>
                    <a:lumOff val="25000"/>
                  </a:schemeClr>
                </a:solidFill>
              </a:defRPr>
            </a:lvl1pPr>
          </a:lstStyle>
          <a:p>
            <a:pPr>
              <a:defRPr/>
            </a:pPr>
            <a:r>
              <a:rPr lang="en-US" smtClean="0"/>
              <a:t>2015</a:t>
            </a:r>
            <a:endParaRPr lang="en-US"/>
          </a:p>
        </p:txBody>
      </p:sp>
      <p:sp>
        <p:nvSpPr>
          <p:cNvPr id="10" name="Footer Placeholder 4"/>
          <p:cNvSpPr>
            <a:spLocks noGrp="1"/>
          </p:cNvSpPr>
          <p:nvPr>
            <p:ph type="ftr" sz="quarter" idx="11"/>
          </p:nvPr>
        </p:nvSpPr>
        <p:spPr/>
        <p:txBody>
          <a:bodyPr/>
          <a:lstStyle>
            <a:lvl1pPr>
              <a:defRPr>
                <a:solidFill>
                  <a:schemeClr val="tx1">
                    <a:lumMod val="75000"/>
                    <a:lumOff val="25000"/>
                  </a:schemeClr>
                </a:solidFill>
              </a:defRPr>
            </a:lvl1pPr>
          </a:lstStyle>
          <a:p>
            <a:pPr>
              <a:defRPr/>
            </a:pPr>
            <a:r>
              <a:rPr lang="en-US"/>
              <a:t>Intro to Medical Library Resources</a:t>
            </a:r>
          </a:p>
        </p:txBody>
      </p:sp>
      <p:sp>
        <p:nvSpPr>
          <p:cNvPr id="11" name="Slide Number Placeholder 5"/>
          <p:cNvSpPr>
            <a:spLocks noGrp="1"/>
          </p:cNvSpPr>
          <p:nvPr>
            <p:ph type="sldNum" sz="quarter" idx="12"/>
          </p:nvPr>
        </p:nvSpPr>
        <p:spPr/>
        <p:txBody>
          <a:bodyPr/>
          <a:lstStyle>
            <a:lvl1pPr>
              <a:defRPr>
                <a:solidFill>
                  <a:schemeClr val="tx1">
                    <a:lumMod val="75000"/>
                    <a:lumOff val="25000"/>
                  </a:schemeClr>
                </a:solidFill>
              </a:defRPr>
            </a:lvl1pPr>
          </a:lstStyle>
          <a:p>
            <a:pPr>
              <a:defRPr/>
            </a:pPr>
            <a:fld id="{A51B4A82-CB7E-4BE1-A064-67A30C0DEA6E}" type="slidenum">
              <a:rPr lang="en-US"/>
              <a:pPr>
                <a:defRPr/>
              </a:pPr>
              <a:t>‹#›</a:t>
            </a:fld>
            <a:endParaRPr lang="en-US"/>
          </a:p>
        </p:txBody>
      </p:sp>
    </p:spTree>
    <p:extLst>
      <p:ext uri="{BB962C8B-B14F-4D97-AF65-F5344CB8AC3E}">
        <p14:creationId xmlns:p14="http://schemas.microsoft.com/office/powerpoint/2010/main" val="1368940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2015</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Intro to Medical Library Resources</a:t>
            </a:r>
          </a:p>
        </p:txBody>
      </p:sp>
      <p:sp>
        <p:nvSpPr>
          <p:cNvPr id="6" name="Slide Number Placeholder 5"/>
          <p:cNvSpPr>
            <a:spLocks noGrp="1"/>
          </p:cNvSpPr>
          <p:nvPr>
            <p:ph type="sldNum" sz="quarter" idx="12"/>
          </p:nvPr>
        </p:nvSpPr>
        <p:spPr/>
        <p:txBody>
          <a:bodyPr/>
          <a:lstStyle>
            <a:lvl1pPr>
              <a:defRPr/>
            </a:lvl1pPr>
          </a:lstStyle>
          <a:p>
            <a:pPr>
              <a:defRPr/>
            </a:pPr>
            <a:fld id="{8979AB58-6917-4BD1-ABFD-51D25CFD88B7}" type="slidenum">
              <a:rPr lang="en-US"/>
              <a:pPr>
                <a:defRPr/>
              </a:pPr>
              <a:t>‹#›</a:t>
            </a:fld>
            <a:endParaRPr lang="en-US"/>
          </a:p>
        </p:txBody>
      </p:sp>
    </p:spTree>
    <p:extLst>
      <p:ext uri="{BB962C8B-B14F-4D97-AF65-F5344CB8AC3E}">
        <p14:creationId xmlns:p14="http://schemas.microsoft.com/office/powerpoint/2010/main" val="216690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95400"/>
            <a:ext cx="2057400" cy="4830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95400"/>
            <a:ext cx="6019800" cy="4830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2015</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Intro to Medical Library Resources</a:t>
            </a:r>
          </a:p>
        </p:txBody>
      </p:sp>
      <p:sp>
        <p:nvSpPr>
          <p:cNvPr id="6" name="Slide Number Placeholder 5"/>
          <p:cNvSpPr>
            <a:spLocks noGrp="1"/>
          </p:cNvSpPr>
          <p:nvPr>
            <p:ph type="sldNum" sz="quarter" idx="12"/>
          </p:nvPr>
        </p:nvSpPr>
        <p:spPr/>
        <p:txBody>
          <a:bodyPr/>
          <a:lstStyle>
            <a:lvl1pPr>
              <a:defRPr/>
            </a:lvl1pPr>
          </a:lstStyle>
          <a:p>
            <a:pPr>
              <a:defRPr/>
            </a:pPr>
            <a:fld id="{AB410589-CD3C-4A5E-8255-697059453A02}" type="slidenum">
              <a:rPr lang="en-US"/>
              <a:pPr>
                <a:defRPr/>
              </a:pPr>
              <a:t>‹#›</a:t>
            </a:fld>
            <a:endParaRPr lang="en-US"/>
          </a:p>
        </p:txBody>
      </p:sp>
    </p:spTree>
    <p:extLst>
      <p:ext uri="{BB962C8B-B14F-4D97-AF65-F5344CB8AC3E}">
        <p14:creationId xmlns:p14="http://schemas.microsoft.com/office/powerpoint/2010/main" val="4102194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2015</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Intro to Medical Library Resources</a:t>
            </a:r>
          </a:p>
        </p:txBody>
      </p:sp>
      <p:sp>
        <p:nvSpPr>
          <p:cNvPr id="6" name="Slide Number Placeholder 5"/>
          <p:cNvSpPr>
            <a:spLocks noGrp="1"/>
          </p:cNvSpPr>
          <p:nvPr>
            <p:ph type="sldNum" sz="quarter" idx="12"/>
          </p:nvPr>
        </p:nvSpPr>
        <p:spPr/>
        <p:txBody>
          <a:bodyPr/>
          <a:lstStyle>
            <a:lvl1pPr>
              <a:defRPr/>
            </a:lvl1pPr>
          </a:lstStyle>
          <a:p>
            <a:pPr>
              <a:defRPr/>
            </a:pPr>
            <a:fld id="{588F510A-5210-4112-A032-29039C48EE69}" type="slidenum">
              <a:rPr lang="en-US"/>
              <a:pPr>
                <a:defRPr/>
              </a:pPr>
              <a:t>‹#›</a:t>
            </a:fld>
            <a:endParaRPr lang="en-US"/>
          </a:p>
        </p:txBody>
      </p:sp>
    </p:spTree>
    <p:extLst>
      <p:ext uri="{BB962C8B-B14F-4D97-AF65-F5344CB8AC3E}">
        <p14:creationId xmlns:p14="http://schemas.microsoft.com/office/powerpoint/2010/main" val="423985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2015</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Intro to Medical Library Resources</a:t>
            </a:r>
          </a:p>
        </p:txBody>
      </p:sp>
      <p:sp>
        <p:nvSpPr>
          <p:cNvPr id="6" name="Slide Number Placeholder 5"/>
          <p:cNvSpPr>
            <a:spLocks noGrp="1"/>
          </p:cNvSpPr>
          <p:nvPr>
            <p:ph type="sldNum" sz="quarter" idx="12"/>
          </p:nvPr>
        </p:nvSpPr>
        <p:spPr/>
        <p:txBody>
          <a:bodyPr/>
          <a:lstStyle>
            <a:lvl1pPr>
              <a:defRPr/>
            </a:lvl1pPr>
          </a:lstStyle>
          <a:p>
            <a:pPr>
              <a:defRPr/>
            </a:pPr>
            <a:fld id="{D06F0890-3423-4AD2-8542-7AE7930AE961}" type="slidenum">
              <a:rPr lang="en-US"/>
              <a:pPr>
                <a:defRPr/>
              </a:pPr>
              <a:t>‹#›</a:t>
            </a:fld>
            <a:endParaRPr lang="en-US"/>
          </a:p>
        </p:txBody>
      </p:sp>
    </p:spTree>
    <p:extLst>
      <p:ext uri="{BB962C8B-B14F-4D97-AF65-F5344CB8AC3E}">
        <p14:creationId xmlns:p14="http://schemas.microsoft.com/office/powerpoint/2010/main" val="424984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r>
              <a:rPr lang="en-US" smtClean="0"/>
              <a:t>2015</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Intro to Medical Library Resources</a:t>
            </a:r>
          </a:p>
        </p:txBody>
      </p:sp>
      <p:sp>
        <p:nvSpPr>
          <p:cNvPr id="7" name="Slide Number Placeholder 5"/>
          <p:cNvSpPr>
            <a:spLocks noGrp="1"/>
          </p:cNvSpPr>
          <p:nvPr>
            <p:ph type="sldNum" sz="quarter" idx="12"/>
          </p:nvPr>
        </p:nvSpPr>
        <p:spPr/>
        <p:txBody>
          <a:bodyPr/>
          <a:lstStyle>
            <a:lvl1pPr>
              <a:defRPr/>
            </a:lvl1pPr>
          </a:lstStyle>
          <a:p>
            <a:pPr>
              <a:defRPr/>
            </a:pPr>
            <a:fld id="{BF43DA47-79B7-468A-AD8E-D32A56844215}" type="slidenum">
              <a:rPr lang="en-US"/>
              <a:pPr>
                <a:defRPr/>
              </a:pPr>
              <a:t>‹#›</a:t>
            </a:fld>
            <a:endParaRPr lang="en-US"/>
          </a:p>
        </p:txBody>
      </p:sp>
    </p:spTree>
    <p:extLst>
      <p:ext uri="{BB962C8B-B14F-4D97-AF65-F5344CB8AC3E}">
        <p14:creationId xmlns:p14="http://schemas.microsoft.com/office/powerpoint/2010/main" val="2300199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81200"/>
            <a:ext cx="4040188"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14599"/>
            <a:ext cx="4040188" cy="3611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981200"/>
            <a:ext cx="4041775"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14599"/>
            <a:ext cx="4041775" cy="3611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2015</a:t>
            </a:r>
            <a:endParaRPr lang="en-US"/>
          </a:p>
        </p:txBody>
      </p:sp>
      <p:sp>
        <p:nvSpPr>
          <p:cNvPr id="8" name="Footer Placeholder 4"/>
          <p:cNvSpPr>
            <a:spLocks noGrp="1"/>
          </p:cNvSpPr>
          <p:nvPr>
            <p:ph type="ftr" sz="quarter" idx="11"/>
          </p:nvPr>
        </p:nvSpPr>
        <p:spPr/>
        <p:txBody>
          <a:bodyPr/>
          <a:lstStyle>
            <a:lvl1pPr>
              <a:defRPr/>
            </a:lvl1pPr>
          </a:lstStyle>
          <a:p>
            <a:pPr>
              <a:defRPr/>
            </a:pPr>
            <a:r>
              <a:rPr lang="en-US"/>
              <a:t>Intro to Medical Library Resources</a:t>
            </a:r>
          </a:p>
        </p:txBody>
      </p:sp>
      <p:sp>
        <p:nvSpPr>
          <p:cNvPr id="9" name="Slide Number Placeholder 5"/>
          <p:cNvSpPr>
            <a:spLocks noGrp="1"/>
          </p:cNvSpPr>
          <p:nvPr>
            <p:ph type="sldNum" sz="quarter" idx="12"/>
          </p:nvPr>
        </p:nvSpPr>
        <p:spPr/>
        <p:txBody>
          <a:bodyPr/>
          <a:lstStyle>
            <a:lvl1pPr>
              <a:defRPr/>
            </a:lvl1pPr>
          </a:lstStyle>
          <a:p>
            <a:pPr>
              <a:defRPr/>
            </a:pPr>
            <a:fld id="{98ED1EF2-6EC9-4A15-ABA6-C3FCA2CF72D3}" type="slidenum">
              <a:rPr lang="en-US"/>
              <a:pPr>
                <a:defRPr/>
              </a:pPr>
              <a:t>‹#›</a:t>
            </a:fld>
            <a:endParaRPr lang="en-US"/>
          </a:p>
        </p:txBody>
      </p:sp>
    </p:spTree>
    <p:extLst>
      <p:ext uri="{BB962C8B-B14F-4D97-AF65-F5344CB8AC3E}">
        <p14:creationId xmlns:p14="http://schemas.microsoft.com/office/powerpoint/2010/main" val="3616656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2015</a:t>
            </a:r>
            <a:endParaRPr lang="en-US"/>
          </a:p>
        </p:txBody>
      </p:sp>
      <p:sp>
        <p:nvSpPr>
          <p:cNvPr id="4" name="Footer Placeholder 4"/>
          <p:cNvSpPr>
            <a:spLocks noGrp="1"/>
          </p:cNvSpPr>
          <p:nvPr>
            <p:ph type="ftr" sz="quarter" idx="11"/>
          </p:nvPr>
        </p:nvSpPr>
        <p:spPr/>
        <p:txBody>
          <a:bodyPr/>
          <a:lstStyle>
            <a:lvl1pPr>
              <a:defRPr/>
            </a:lvl1pPr>
          </a:lstStyle>
          <a:p>
            <a:pPr>
              <a:defRPr/>
            </a:pPr>
            <a:r>
              <a:rPr lang="en-US"/>
              <a:t>Intro to Medical Library Resources</a:t>
            </a:r>
          </a:p>
        </p:txBody>
      </p:sp>
      <p:sp>
        <p:nvSpPr>
          <p:cNvPr id="5" name="Slide Number Placeholder 5"/>
          <p:cNvSpPr>
            <a:spLocks noGrp="1"/>
          </p:cNvSpPr>
          <p:nvPr>
            <p:ph type="sldNum" sz="quarter" idx="12"/>
          </p:nvPr>
        </p:nvSpPr>
        <p:spPr/>
        <p:txBody>
          <a:bodyPr/>
          <a:lstStyle>
            <a:lvl1pPr>
              <a:defRPr/>
            </a:lvl1pPr>
          </a:lstStyle>
          <a:p>
            <a:pPr>
              <a:defRPr/>
            </a:pPr>
            <a:fld id="{28050583-B2D4-43B0-86BF-78058DEF80BE}" type="slidenum">
              <a:rPr lang="en-US"/>
              <a:pPr>
                <a:defRPr/>
              </a:pPr>
              <a:t>‹#›</a:t>
            </a:fld>
            <a:endParaRPr lang="en-US"/>
          </a:p>
        </p:txBody>
      </p:sp>
    </p:spTree>
    <p:extLst>
      <p:ext uri="{BB962C8B-B14F-4D97-AF65-F5344CB8AC3E}">
        <p14:creationId xmlns:p14="http://schemas.microsoft.com/office/powerpoint/2010/main" val="2545295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2015</a:t>
            </a:r>
            <a:endParaRPr lang="en-US"/>
          </a:p>
        </p:txBody>
      </p:sp>
      <p:sp>
        <p:nvSpPr>
          <p:cNvPr id="3" name="Footer Placeholder 4"/>
          <p:cNvSpPr>
            <a:spLocks noGrp="1"/>
          </p:cNvSpPr>
          <p:nvPr>
            <p:ph type="ftr" sz="quarter" idx="11"/>
          </p:nvPr>
        </p:nvSpPr>
        <p:spPr/>
        <p:txBody>
          <a:bodyPr/>
          <a:lstStyle>
            <a:lvl1pPr>
              <a:defRPr/>
            </a:lvl1pPr>
          </a:lstStyle>
          <a:p>
            <a:pPr>
              <a:defRPr/>
            </a:pPr>
            <a:r>
              <a:rPr lang="en-US"/>
              <a:t>Intro to Medical Library Resources</a:t>
            </a:r>
          </a:p>
        </p:txBody>
      </p:sp>
      <p:sp>
        <p:nvSpPr>
          <p:cNvPr id="4" name="Slide Number Placeholder 5"/>
          <p:cNvSpPr>
            <a:spLocks noGrp="1"/>
          </p:cNvSpPr>
          <p:nvPr>
            <p:ph type="sldNum" sz="quarter" idx="12"/>
          </p:nvPr>
        </p:nvSpPr>
        <p:spPr/>
        <p:txBody>
          <a:bodyPr/>
          <a:lstStyle>
            <a:lvl1pPr>
              <a:defRPr/>
            </a:lvl1pPr>
          </a:lstStyle>
          <a:p>
            <a:pPr>
              <a:defRPr/>
            </a:pPr>
            <a:fld id="{D348E9D8-50C7-4442-B865-14992FB4F176}" type="slidenum">
              <a:rPr lang="en-US"/>
              <a:pPr>
                <a:defRPr/>
              </a:pPr>
              <a:t>‹#›</a:t>
            </a:fld>
            <a:endParaRPr lang="en-US"/>
          </a:p>
        </p:txBody>
      </p:sp>
    </p:spTree>
    <p:extLst>
      <p:ext uri="{BB962C8B-B14F-4D97-AF65-F5344CB8AC3E}">
        <p14:creationId xmlns:p14="http://schemas.microsoft.com/office/powerpoint/2010/main" val="3801989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3008313" cy="5969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95400"/>
            <a:ext cx="5111750"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81200"/>
            <a:ext cx="3008313"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2015</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Intro to Medical Library Resources</a:t>
            </a:r>
          </a:p>
        </p:txBody>
      </p:sp>
      <p:sp>
        <p:nvSpPr>
          <p:cNvPr id="7" name="Slide Number Placeholder 5"/>
          <p:cNvSpPr>
            <a:spLocks noGrp="1"/>
          </p:cNvSpPr>
          <p:nvPr>
            <p:ph type="sldNum" sz="quarter" idx="12"/>
          </p:nvPr>
        </p:nvSpPr>
        <p:spPr/>
        <p:txBody>
          <a:bodyPr/>
          <a:lstStyle>
            <a:lvl1pPr>
              <a:defRPr/>
            </a:lvl1pPr>
          </a:lstStyle>
          <a:p>
            <a:pPr>
              <a:defRPr/>
            </a:pPr>
            <a:fld id="{329E1E3A-8A96-48AE-AAFB-33E38ECD5222}" type="slidenum">
              <a:rPr lang="en-US"/>
              <a:pPr>
                <a:defRPr/>
              </a:pPr>
              <a:t>‹#›</a:t>
            </a:fld>
            <a:endParaRPr lang="en-US"/>
          </a:p>
        </p:txBody>
      </p:sp>
    </p:spTree>
    <p:extLst>
      <p:ext uri="{BB962C8B-B14F-4D97-AF65-F5344CB8AC3E}">
        <p14:creationId xmlns:p14="http://schemas.microsoft.com/office/powerpoint/2010/main" val="1672381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95399"/>
            <a:ext cx="5486400" cy="34321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2015</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Intro to Medical Library Resources</a:t>
            </a:r>
          </a:p>
        </p:txBody>
      </p:sp>
      <p:sp>
        <p:nvSpPr>
          <p:cNvPr id="7" name="Slide Number Placeholder 5"/>
          <p:cNvSpPr>
            <a:spLocks noGrp="1"/>
          </p:cNvSpPr>
          <p:nvPr>
            <p:ph type="sldNum" sz="quarter" idx="12"/>
          </p:nvPr>
        </p:nvSpPr>
        <p:spPr/>
        <p:txBody>
          <a:bodyPr/>
          <a:lstStyle>
            <a:lvl1pPr>
              <a:defRPr/>
            </a:lvl1pPr>
          </a:lstStyle>
          <a:p>
            <a:pPr>
              <a:defRPr/>
            </a:pPr>
            <a:fld id="{0F3DADAE-EB95-4349-81EA-F73A055E965B}" type="slidenum">
              <a:rPr lang="en-US"/>
              <a:pPr>
                <a:defRPr/>
              </a:pPr>
              <a:t>‹#›</a:t>
            </a:fld>
            <a:endParaRPr lang="en-US"/>
          </a:p>
        </p:txBody>
      </p:sp>
    </p:spTree>
    <p:extLst>
      <p:ext uri="{BB962C8B-B14F-4D97-AF65-F5344CB8AC3E}">
        <p14:creationId xmlns:p14="http://schemas.microsoft.com/office/powerpoint/2010/main" val="2817596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2954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981200"/>
            <a:ext cx="82296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en-US" smtClean="0"/>
              <a:t>2015</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Intro to Medical Library Resources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27F3C8F-CB8C-4ACE-9A84-004075C2A247}" type="slidenum">
              <a:rPr lang="en-US"/>
              <a:pPr>
                <a:defRPr/>
              </a:pPr>
              <a:t>‹#›</a:t>
            </a:fld>
            <a:endParaRPr lang="en-US"/>
          </a:p>
        </p:txBody>
      </p:sp>
      <p:sp>
        <p:nvSpPr>
          <p:cNvPr id="7" name="Rectangle 6"/>
          <p:cNvSpPr/>
          <p:nvPr/>
        </p:nvSpPr>
        <p:spPr>
          <a:xfrm>
            <a:off x="0" y="685800"/>
            <a:ext cx="9144000" cy="533400"/>
          </a:xfrm>
          <a:prstGeom prst="rect">
            <a:avLst/>
          </a:prstGeom>
          <a:gradFill flip="none" rotWithShape="1">
            <a:gsLst>
              <a:gs pos="100000">
                <a:srgbClr val="CDC092">
                  <a:alpha val="5000"/>
                </a:srgbClr>
              </a:gs>
              <a:gs pos="47000">
                <a:srgbClr val="CDC09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8" name="Rectangle 7"/>
          <p:cNvSpPr/>
          <p:nvPr/>
        </p:nvSpPr>
        <p:spPr>
          <a:xfrm>
            <a:off x="0" y="0"/>
            <a:ext cx="9144000" cy="685800"/>
          </a:xfrm>
          <a:prstGeom prst="rect">
            <a:avLst/>
          </a:prstGeom>
          <a:gradFill flip="none" rotWithShape="1">
            <a:gsLst>
              <a:gs pos="100000">
                <a:srgbClr val="2B0007"/>
              </a:gs>
              <a:gs pos="50000">
                <a:srgbClr val="540115"/>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9" name="TextBox 8"/>
          <p:cNvSpPr txBox="1"/>
          <p:nvPr/>
        </p:nvSpPr>
        <p:spPr>
          <a:xfrm>
            <a:off x="381000" y="209550"/>
            <a:ext cx="9144000" cy="400050"/>
          </a:xfrm>
          <a:prstGeom prst="rect">
            <a:avLst/>
          </a:prstGeom>
          <a:noFill/>
        </p:spPr>
        <p:txBody>
          <a:bodyPr>
            <a:spAutoFit/>
          </a:bodyPr>
          <a:lstStyle/>
          <a:p>
            <a:pPr fontAlgn="auto">
              <a:spcBef>
                <a:spcPts val="0"/>
              </a:spcBef>
              <a:spcAft>
                <a:spcPts val="0"/>
              </a:spcAft>
              <a:defRPr/>
            </a:pPr>
            <a:r>
              <a:rPr lang="en-US" sz="2000" b="1" cap="small" dirty="0">
                <a:solidFill>
                  <a:srgbClr val="CDC092"/>
                </a:solidFill>
                <a:latin typeface="Garamond" pitchFamily="18" charset="0"/>
              </a:rPr>
              <a:t>The Florida State University College of medicine</a:t>
            </a:r>
          </a:p>
        </p:txBody>
      </p:sp>
      <p:sp>
        <p:nvSpPr>
          <p:cNvPr id="1036" name="TextBox 9"/>
          <p:cNvSpPr txBox="1">
            <a:spLocks noChangeArrowheads="1"/>
          </p:cNvSpPr>
          <p:nvPr/>
        </p:nvSpPr>
        <p:spPr bwMode="auto">
          <a:xfrm>
            <a:off x="381000" y="512763"/>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SAS Monospace Bold" pitchFamily="49" charset="0"/>
              </a:defRPr>
            </a:lvl1pPr>
            <a:lvl2pPr marL="742950" indent="-285750" eaLnBrk="0" hangingPunct="0">
              <a:defRPr>
                <a:solidFill>
                  <a:schemeClr val="tx1"/>
                </a:solidFill>
                <a:latin typeface="SAS Monospace Bold" pitchFamily="49" charset="0"/>
              </a:defRPr>
            </a:lvl2pPr>
            <a:lvl3pPr marL="1143000" indent="-228600" eaLnBrk="0" hangingPunct="0">
              <a:defRPr>
                <a:solidFill>
                  <a:schemeClr val="tx1"/>
                </a:solidFill>
                <a:latin typeface="SAS Monospace Bold" pitchFamily="49" charset="0"/>
              </a:defRPr>
            </a:lvl3pPr>
            <a:lvl4pPr marL="1600200" indent="-228600" eaLnBrk="0" hangingPunct="0">
              <a:defRPr>
                <a:solidFill>
                  <a:schemeClr val="tx1"/>
                </a:solidFill>
                <a:latin typeface="SAS Monospace Bold" pitchFamily="49" charset="0"/>
              </a:defRPr>
            </a:lvl4pPr>
            <a:lvl5pPr marL="2057400" indent="-228600" eaLnBrk="0" hangingPunct="0">
              <a:defRPr>
                <a:solidFill>
                  <a:schemeClr val="tx1"/>
                </a:solidFill>
                <a:latin typeface="SAS Monospace Bold" pitchFamily="49" charset="0"/>
              </a:defRPr>
            </a:lvl5pPr>
            <a:lvl6pPr marL="2514600" indent="-228600" algn="ctr" eaLnBrk="0" fontAlgn="base" hangingPunct="0">
              <a:spcBef>
                <a:spcPct val="0"/>
              </a:spcBef>
              <a:spcAft>
                <a:spcPct val="0"/>
              </a:spcAft>
              <a:defRPr>
                <a:solidFill>
                  <a:schemeClr val="tx1"/>
                </a:solidFill>
                <a:latin typeface="SAS Monospace Bold" pitchFamily="49" charset="0"/>
              </a:defRPr>
            </a:lvl6pPr>
            <a:lvl7pPr marL="2971800" indent="-228600" algn="ctr" eaLnBrk="0" fontAlgn="base" hangingPunct="0">
              <a:spcBef>
                <a:spcPct val="0"/>
              </a:spcBef>
              <a:spcAft>
                <a:spcPct val="0"/>
              </a:spcAft>
              <a:defRPr>
                <a:solidFill>
                  <a:schemeClr val="tx1"/>
                </a:solidFill>
                <a:latin typeface="SAS Monospace Bold" pitchFamily="49" charset="0"/>
              </a:defRPr>
            </a:lvl7pPr>
            <a:lvl8pPr marL="3429000" indent="-228600" algn="ctr" eaLnBrk="0" fontAlgn="base" hangingPunct="0">
              <a:spcBef>
                <a:spcPct val="0"/>
              </a:spcBef>
              <a:spcAft>
                <a:spcPct val="0"/>
              </a:spcAft>
              <a:defRPr>
                <a:solidFill>
                  <a:schemeClr val="tx1"/>
                </a:solidFill>
                <a:latin typeface="SAS Monospace Bold" pitchFamily="49" charset="0"/>
              </a:defRPr>
            </a:lvl8pPr>
            <a:lvl9pPr marL="3886200" indent="-228600" algn="ctr" eaLnBrk="0" fontAlgn="base" hangingPunct="0">
              <a:spcBef>
                <a:spcPct val="0"/>
              </a:spcBef>
              <a:spcAft>
                <a:spcPct val="0"/>
              </a:spcAft>
              <a:defRPr>
                <a:solidFill>
                  <a:schemeClr val="tx1"/>
                </a:solidFill>
                <a:latin typeface="SAS Monospace Bold" pitchFamily="49" charset="0"/>
              </a:defRPr>
            </a:lvl9pPr>
          </a:lstStyle>
          <a:p>
            <a:pPr eaLnBrk="1" hangingPunct="1">
              <a:defRPr/>
            </a:pPr>
            <a:r>
              <a:rPr lang="en-US" sz="1400" smtClean="0">
                <a:latin typeface="Calibri" pitchFamily="34" charset="0"/>
              </a:rPr>
              <a:t> </a:t>
            </a:r>
            <a:endParaRPr lang="en-US" sz="1400" b="1" i="1" smtClean="0">
              <a:latin typeface="Garamond" pitchFamily="18" charset="0"/>
            </a:endParaRPr>
          </a:p>
          <a:p>
            <a:pPr eaLnBrk="1" hangingPunct="1">
              <a:defRPr/>
            </a:pPr>
            <a:r>
              <a:rPr lang="en-US" sz="1400" b="1" i="1" smtClean="0">
                <a:latin typeface="Garamond" pitchFamily="18" charset="0"/>
              </a:rPr>
              <a:t>Educating and developing exemplary physicians who practice patient-centered health care</a:t>
            </a:r>
            <a:endParaRPr lang="en-US" sz="1400" b="1" i="1" smtClean="0">
              <a:solidFill>
                <a:srgbClr val="2B0007"/>
              </a:solidFill>
              <a:latin typeface="Garamond" pitchFamily="18" charset="0"/>
            </a:endParaRPr>
          </a:p>
        </p:txBody>
      </p:sp>
      <p:pic>
        <p:nvPicPr>
          <p:cNvPr id="1037" name="Picture 5" descr="C:\Users\amber.smalley\Desktop\Gold Seal.tif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3400" y="152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6324600"/>
            <a:ext cx="9144000" cy="533400"/>
          </a:xfrm>
          <a:prstGeom prst="rect">
            <a:avLst/>
          </a:prstGeom>
          <a:gradFill flip="none" rotWithShape="1">
            <a:gsLst>
              <a:gs pos="100000">
                <a:srgbClr val="CDC092">
                  <a:alpha val="0"/>
                </a:srgbClr>
              </a:gs>
              <a:gs pos="47000">
                <a:srgbClr val="CDC09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4262" r:id="rId1"/>
    <p:sldLayoutId id="2147484252" r:id="rId2"/>
    <p:sldLayoutId id="2147484253" r:id="rId3"/>
    <p:sldLayoutId id="2147484254" r:id="rId4"/>
    <p:sldLayoutId id="2147484255" r:id="rId5"/>
    <p:sldLayoutId id="2147484256" r:id="rId6"/>
    <p:sldLayoutId id="2147484257" r:id="rId7"/>
    <p:sldLayoutId id="2147484258" r:id="rId8"/>
    <p:sldLayoutId id="2147484259" r:id="rId9"/>
    <p:sldLayoutId id="2147484260" r:id="rId10"/>
    <p:sldLayoutId id="2147484261"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8.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hyperlink" Target="mailto:medlibrary@med.fsu.ed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theplaidjournal.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6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hyperlink" Target="mailto:nancy.clark@med.fsu.edu"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mailto:terri.johnson@med.fsu.edu"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539635"/>
            <a:ext cx="7772400" cy="1778731"/>
          </a:xfrm>
        </p:spPr>
        <p:txBody>
          <a:bodyPr/>
          <a:lstStyle/>
          <a:p>
            <a:pPr eaLnBrk="1" hangingPunct="1"/>
            <a:r>
              <a:rPr lang="en-US" sz="3600" b="1" dirty="0" smtClean="0">
                <a:solidFill>
                  <a:srgbClr val="800000"/>
                </a:solidFill>
              </a:rPr>
              <a:t>Introduction to the </a:t>
            </a:r>
            <a:br>
              <a:rPr lang="en-US" sz="3600" b="1" dirty="0" smtClean="0">
                <a:solidFill>
                  <a:srgbClr val="800000"/>
                </a:solidFill>
              </a:rPr>
            </a:br>
            <a:r>
              <a:rPr lang="en-US" sz="3600" b="1" dirty="0" smtClean="0">
                <a:solidFill>
                  <a:srgbClr val="800000"/>
                </a:solidFill>
              </a:rPr>
              <a:t>Maguire Medical Library </a:t>
            </a:r>
            <a:br>
              <a:rPr lang="en-US" sz="3600" b="1" dirty="0" smtClean="0">
                <a:solidFill>
                  <a:srgbClr val="800000"/>
                </a:solidFill>
              </a:rPr>
            </a:br>
            <a:r>
              <a:rPr lang="en-US" sz="3600" b="1" dirty="0" smtClean="0">
                <a:solidFill>
                  <a:srgbClr val="800000"/>
                </a:solidFill>
              </a:rPr>
              <a:t>Online and Mobile Resources</a:t>
            </a:r>
          </a:p>
        </p:txBody>
      </p:sp>
      <p:sp>
        <p:nvSpPr>
          <p:cNvPr id="2051" name="Rectangle 3"/>
          <p:cNvSpPr>
            <a:spLocks noGrp="1" noChangeArrowheads="1"/>
          </p:cNvSpPr>
          <p:nvPr>
            <p:ph type="subTitle" idx="1"/>
          </p:nvPr>
        </p:nvSpPr>
        <p:spPr>
          <a:xfrm>
            <a:off x="228600" y="4876800"/>
            <a:ext cx="8686800" cy="1524000"/>
          </a:xfrm>
        </p:spPr>
        <p:txBody>
          <a:bodyPr/>
          <a:lstStyle/>
          <a:p>
            <a:pPr eaLnBrk="1" hangingPunct="1">
              <a:spcBef>
                <a:spcPts val="0"/>
              </a:spcBef>
              <a:buFont typeface="Arial" pitchFamily="34" charset="0"/>
              <a:buNone/>
              <a:defRPr/>
            </a:pPr>
            <a:r>
              <a:rPr lang="en-US" sz="2000" b="1" dirty="0" smtClean="0"/>
              <a:t>, MD</a:t>
            </a:r>
          </a:p>
          <a:p>
            <a:pPr eaLnBrk="1" hangingPunct="1">
              <a:spcBef>
                <a:spcPts val="0"/>
              </a:spcBef>
              <a:buFont typeface="Arial" pitchFamily="34" charset="0"/>
              <a:buNone/>
              <a:defRPr/>
            </a:pPr>
            <a:r>
              <a:rPr lang="en-US" sz="2000" b="1" dirty="0" smtClean="0"/>
              <a:t>Regional Campus Informatics Director</a:t>
            </a:r>
          </a:p>
          <a:p>
            <a:pPr eaLnBrk="1" hangingPunct="1">
              <a:spcBef>
                <a:spcPts val="0"/>
              </a:spcBef>
              <a:buFont typeface="Arial" pitchFamily="34" charset="0"/>
              <a:buNone/>
              <a:defRPr/>
            </a:pPr>
            <a:r>
              <a:rPr lang="en-US" sz="2000" dirty="0" smtClean="0"/>
              <a:t>Nancy Clark, M.Ed. </a:t>
            </a:r>
          </a:p>
          <a:p>
            <a:pPr eaLnBrk="1" hangingPunct="1">
              <a:spcBef>
                <a:spcPts val="0"/>
              </a:spcBef>
              <a:buFont typeface="Arial" pitchFamily="34" charset="0"/>
              <a:buNone/>
              <a:defRPr/>
            </a:pPr>
            <a:r>
              <a:rPr lang="en-US" sz="2000" dirty="0" smtClean="0"/>
              <a:t>Director of Medical Informatics Education</a:t>
            </a:r>
          </a:p>
        </p:txBody>
      </p:sp>
      <p:sp>
        <p:nvSpPr>
          <p:cNvPr id="4100" name="Rectangle 2"/>
          <p:cNvSpPr>
            <a:spLocks noGrp="1" noChangeArrowheads="1"/>
          </p:cNvSpPr>
          <p:nvPr>
            <p:ph type="dt" sz="quarter" idx="10"/>
          </p:nvPr>
        </p:nvSpPr>
        <p:spPr bwMode="auto">
          <a:xfrm>
            <a:off x="457200" y="6381750"/>
            <a:ext cx="29718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SAS Monospace Bold" pitchFamily="49" charset="0"/>
              </a:defRPr>
            </a:lvl1pPr>
            <a:lvl2pPr marL="742950" indent="-285750" eaLnBrk="0" hangingPunct="0">
              <a:defRPr>
                <a:solidFill>
                  <a:schemeClr val="tx1"/>
                </a:solidFill>
                <a:latin typeface="SAS Monospace Bold" pitchFamily="49" charset="0"/>
              </a:defRPr>
            </a:lvl2pPr>
            <a:lvl3pPr marL="1143000" indent="-228600" eaLnBrk="0" hangingPunct="0">
              <a:defRPr>
                <a:solidFill>
                  <a:schemeClr val="tx1"/>
                </a:solidFill>
                <a:latin typeface="SAS Monospace Bold" pitchFamily="49" charset="0"/>
              </a:defRPr>
            </a:lvl3pPr>
            <a:lvl4pPr marL="1600200" indent="-228600" eaLnBrk="0" hangingPunct="0">
              <a:defRPr>
                <a:solidFill>
                  <a:schemeClr val="tx1"/>
                </a:solidFill>
                <a:latin typeface="SAS Monospace Bold" pitchFamily="49" charset="0"/>
              </a:defRPr>
            </a:lvl4pPr>
            <a:lvl5pPr marL="2057400" indent="-228600" eaLnBrk="0" hangingPunct="0">
              <a:defRPr>
                <a:solidFill>
                  <a:schemeClr val="tx1"/>
                </a:solidFill>
                <a:latin typeface="SAS Monospace Bold" pitchFamily="49" charset="0"/>
              </a:defRPr>
            </a:lvl5pPr>
            <a:lvl6pPr marL="2514600" indent="-228600" algn="ctr" eaLnBrk="0" fontAlgn="base" hangingPunct="0">
              <a:spcBef>
                <a:spcPct val="0"/>
              </a:spcBef>
              <a:spcAft>
                <a:spcPct val="0"/>
              </a:spcAft>
              <a:defRPr>
                <a:solidFill>
                  <a:schemeClr val="tx1"/>
                </a:solidFill>
                <a:latin typeface="SAS Monospace Bold" pitchFamily="49" charset="0"/>
              </a:defRPr>
            </a:lvl6pPr>
            <a:lvl7pPr marL="2971800" indent="-228600" algn="ctr" eaLnBrk="0" fontAlgn="base" hangingPunct="0">
              <a:spcBef>
                <a:spcPct val="0"/>
              </a:spcBef>
              <a:spcAft>
                <a:spcPct val="0"/>
              </a:spcAft>
              <a:defRPr>
                <a:solidFill>
                  <a:schemeClr val="tx1"/>
                </a:solidFill>
                <a:latin typeface="SAS Monospace Bold" pitchFamily="49" charset="0"/>
              </a:defRPr>
            </a:lvl7pPr>
            <a:lvl8pPr marL="3429000" indent="-228600" algn="ctr" eaLnBrk="0" fontAlgn="base" hangingPunct="0">
              <a:spcBef>
                <a:spcPct val="0"/>
              </a:spcBef>
              <a:spcAft>
                <a:spcPct val="0"/>
              </a:spcAft>
              <a:defRPr>
                <a:solidFill>
                  <a:schemeClr val="tx1"/>
                </a:solidFill>
                <a:latin typeface="SAS Monospace Bold" pitchFamily="49" charset="0"/>
              </a:defRPr>
            </a:lvl8pPr>
            <a:lvl9pPr marL="3886200" indent="-228600" algn="ctr" eaLnBrk="0" fontAlgn="base" hangingPunct="0">
              <a:spcBef>
                <a:spcPct val="0"/>
              </a:spcBef>
              <a:spcAft>
                <a:spcPct val="0"/>
              </a:spcAft>
              <a:defRPr>
                <a:solidFill>
                  <a:schemeClr val="tx1"/>
                </a:solidFill>
                <a:latin typeface="SAS Monospace Bold" pitchFamily="49" charset="0"/>
              </a:defRPr>
            </a:lvl9pPr>
          </a:lstStyle>
          <a:p>
            <a:pPr eaLnBrk="1" fontAlgn="base" hangingPunct="1">
              <a:spcBef>
                <a:spcPct val="0"/>
              </a:spcBef>
              <a:spcAft>
                <a:spcPct val="0"/>
              </a:spcAft>
            </a:pPr>
            <a:r>
              <a:rPr lang="en-US" b="1" smtClean="0">
                <a:latin typeface="Arial" charset="0"/>
              </a:rPr>
              <a:t>2015</a:t>
            </a:r>
            <a:endParaRPr lang="en-US" b="1" dirty="0" smtClean="0">
              <a:latin typeface="Arial" charset="0"/>
            </a:endParaRPr>
          </a:p>
        </p:txBody>
      </p:sp>
      <p:sp>
        <p:nvSpPr>
          <p:cNvPr id="4102" name="Rectangle 4"/>
          <p:cNvSpPr>
            <a:spLocks noGrp="1" noChangeArrowheads="1"/>
          </p:cNvSpPr>
          <p:nvPr>
            <p:ph type="sldNum" sz="quarter" idx="12"/>
          </p:nvPr>
        </p:nvSpPr>
        <p:spPr bwMode="auto">
          <a:xfrm>
            <a:off x="65532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SAS Monospace Bold" pitchFamily="49" charset="0"/>
              </a:defRPr>
            </a:lvl1pPr>
            <a:lvl2pPr marL="742950" indent="-285750" eaLnBrk="0" hangingPunct="0">
              <a:defRPr>
                <a:solidFill>
                  <a:schemeClr val="tx1"/>
                </a:solidFill>
                <a:latin typeface="SAS Monospace Bold" pitchFamily="49" charset="0"/>
              </a:defRPr>
            </a:lvl2pPr>
            <a:lvl3pPr marL="1143000" indent="-228600" eaLnBrk="0" hangingPunct="0">
              <a:defRPr>
                <a:solidFill>
                  <a:schemeClr val="tx1"/>
                </a:solidFill>
                <a:latin typeface="SAS Monospace Bold" pitchFamily="49" charset="0"/>
              </a:defRPr>
            </a:lvl3pPr>
            <a:lvl4pPr marL="1600200" indent="-228600" eaLnBrk="0" hangingPunct="0">
              <a:defRPr>
                <a:solidFill>
                  <a:schemeClr val="tx1"/>
                </a:solidFill>
                <a:latin typeface="SAS Monospace Bold" pitchFamily="49" charset="0"/>
              </a:defRPr>
            </a:lvl4pPr>
            <a:lvl5pPr marL="2057400" indent="-228600" eaLnBrk="0" hangingPunct="0">
              <a:defRPr>
                <a:solidFill>
                  <a:schemeClr val="tx1"/>
                </a:solidFill>
                <a:latin typeface="SAS Monospace Bold" pitchFamily="49" charset="0"/>
              </a:defRPr>
            </a:lvl5pPr>
            <a:lvl6pPr marL="2514600" indent="-228600" algn="ctr" eaLnBrk="0" fontAlgn="base" hangingPunct="0">
              <a:spcBef>
                <a:spcPct val="0"/>
              </a:spcBef>
              <a:spcAft>
                <a:spcPct val="0"/>
              </a:spcAft>
              <a:defRPr>
                <a:solidFill>
                  <a:schemeClr val="tx1"/>
                </a:solidFill>
                <a:latin typeface="SAS Monospace Bold" pitchFamily="49" charset="0"/>
              </a:defRPr>
            </a:lvl6pPr>
            <a:lvl7pPr marL="2971800" indent="-228600" algn="ctr" eaLnBrk="0" fontAlgn="base" hangingPunct="0">
              <a:spcBef>
                <a:spcPct val="0"/>
              </a:spcBef>
              <a:spcAft>
                <a:spcPct val="0"/>
              </a:spcAft>
              <a:defRPr>
                <a:solidFill>
                  <a:schemeClr val="tx1"/>
                </a:solidFill>
                <a:latin typeface="SAS Monospace Bold" pitchFamily="49" charset="0"/>
              </a:defRPr>
            </a:lvl7pPr>
            <a:lvl8pPr marL="3429000" indent="-228600" algn="ctr" eaLnBrk="0" fontAlgn="base" hangingPunct="0">
              <a:spcBef>
                <a:spcPct val="0"/>
              </a:spcBef>
              <a:spcAft>
                <a:spcPct val="0"/>
              </a:spcAft>
              <a:defRPr>
                <a:solidFill>
                  <a:schemeClr val="tx1"/>
                </a:solidFill>
                <a:latin typeface="SAS Monospace Bold" pitchFamily="49" charset="0"/>
              </a:defRPr>
            </a:lvl8pPr>
            <a:lvl9pPr marL="3886200" indent="-228600" algn="ctr" eaLnBrk="0" fontAlgn="base" hangingPunct="0">
              <a:spcBef>
                <a:spcPct val="0"/>
              </a:spcBef>
              <a:spcAft>
                <a:spcPct val="0"/>
              </a:spcAft>
              <a:defRPr>
                <a:solidFill>
                  <a:schemeClr val="tx1"/>
                </a:solidFill>
                <a:latin typeface="SAS Monospace Bold" pitchFamily="49" charset="0"/>
              </a:defRPr>
            </a:lvl9pPr>
          </a:lstStyle>
          <a:p>
            <a:pPr eaLnBrk="1" fontAlgn="base" hangingPunct="1">
              <a:spcBef>
                <a:spcPct val="0"/>
              </a:spcBef>
              <a:spcAft>
                <a:spcPct val="0"/>
              </a:spcAft>
            </a:pPr>
            <a:fld id="{96CED776-1C47-445F-9EE8-F9515BDCCD73}" type="slidenum">
              <a:rPr lang="en-US" smtClean="0">
                <a:latin typeface="Arial" charset="0"/>
              </a:rPr>
              <a:pPr eaLnBrk="1" fontAlgn="base" hangingPunct="1">
                <a:spcBef>
                  <a:spcPct val="0"/>
                </a:spcBef>
                <a:spcAft>
                  <a:spcPct val="0"/>
                </a:spcAft>
              </a:pPr>
              <a:t>1</a:t>
            </a:fld>
            <a:endParaRPr lang="en-US" smtClean="0">
              <a:latin typeface="Arial" charset="0"/>
            </a:endParaRPr>
          </a:p>
        </p:txBody>
      </p:sp>
      <p:sp>
        <p:nvSpPr>
          <p:cNvPr id="2" name="Footer Placeholder 1"/>
          <p:cNvSpPr>
            <a:spLocks noGrp="1"/>
          </p:cNvSpPr>
          <p:nvPr>
            <p:ph type="ftr" sz="quarter" idx="11"/>
          </p:nvPr>
        </p:nvSpPr>
        <p:spPr/>
        <p:txBody>
          <a:bodyPr/>
          <a:lstStyle/>
          <a:p>
            <a:pPr>
              <a:defRPr/>
            </a:pPr>
            <a:r>
              <a:rPr lang="en-US" smtClean="0"/>
              <a:t>Intro to Medical Library Resources</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143000"/>
            <a:ext cx="8229600" cy="609600"/>
          </a:xfrm>
        </p:spPr>
        <p:txBody>
          <a:bodyPr/>
          <a:lstStyle/>
          <a:p>
            <a:pPr eaLnBrk="1" hangingPunct="1"/>
            <a:r>
              <a:rPr lang="en-US" dirty="0" smtClean="0"/>
              <a:t>Off Campus Access</a:t>
            </a:r>
          </a:p>
        </p:txBody>
      </p:sp>
      <p:sp>
        <p:nvSpPr>
          <p:cNvPr id="4" name="Date Placeholder 3"/>
          <p:cNvSpPr>
            <a:spLocks noGrp="1"/>
          </p:cNvSpPr>
          <p:nvPr>
            <p:ph type="dt" sz="half" idx="10"/>
          </p:nvPr>
        </p:nvSpPr>
        <p:spPr/>
        <p:txBody>
          <a:bodyPr/>
          <a:lstStyle/>
          <a:p>
            <a:pPr>
              <a:defRPr/>
            </a:pPr>
            <a:r>
              <a:rPr lang="en-US" smtClean="0"/>
              <a:t>2015</a:t>
            </a:r>
            <a:endParaRPr lang="en-US"/>
          </a:p>
        </p:txBody>
      </p:sp>
      <p:sp>
        <p:nvSpPr>
          <p:cNvPr id="6" name="Slide Number Placeholder 5"/>
          <p:cNvSpPr>
            <a:spLocks noGrp="1"/>
          </p:cNvSpPr>
          <p:nvPr>
            <p:ph type="sldNum" sz="quarter" idx="12"/>
          </p:nvPr>
        </p:nvSpPr>
        <p:spPr/>
        <p:txBody>
          <a:bodyPr/>
          <a:lstStyle/>
          <a:p>
            <a:pPr>
              <a:defRPr/>
            </a:pPr>
            <a:fld id="{9BDBFF35-CAC7-4F52-A420-C6633D4D6E5E}" type="slidenum">
              <a:rPr lang="en-US"/>
              <a:pPr>
                <a:defRPr/>
              </a:pPr>
              <a:t>10</a:t>
            </a:fld>
            <a:endParaRPr lang="en-US"/>
          </a:p>
        </p:txBody>
      </p:sp>
      <p:pic>
        <p:nvPicPr>
          <p:cNvPr id="2" name="Picture 1"/>
          <p:cNvPicPr>
            <a:picLocks noChangeAspect="1"/>
          </p:cNvPicPr>
          <p:nvPr/>
        </p:nvPicPr>
        <p:blipFill>
          <a:blip r:embed="rId3"/>
          <a:stretch>
            <a:fillRect/>
          </a:stretch>
        </p:blipFill>
        <p:spPr>
          <a:xfrm>
            <a:off x="1181671" y="1752600"/>
            <a:ext cx="6780657" cy="4165664"/>
          </a:xfrm>
          <a:prstGeom prst="rect">
            <a:avLst/>
          </a:prstGeom>
          <a:ln>
            <a:noFill/>
          </a:ln>
          <a:effectLst>
            <a:outerShdw blurRad="292100" dist="139700" dir="2700000" algn="tl" rotWithShape="0">
              <a:srgbClr val="333333">
                <a:alpha val="65000"/>
              </a:srgbClr>
            </a:outerShdw>
          </a:effectLst>
        </p:spPr>
      </p:pic>
      <p:cxnSp>
        <p:nvCxnSpPr>
          <p:cNvPr id="7" name="Straight Arrow Connector 6"/>
          <p:cNvCxnSpPr/>
          <p:nvPr/>
        </p:nvCxnSpPr>
        <p:spPr>
          <a:xfrm flipH="1">
            <a:off x="2438400" y="2895600"/>
            <a:ext cx="1600200" cy="914400"/>
          </a:xfrm>
          <a:prstGeom prst="straightConnector1">
            <a:avLst/>
          </a:prstGeom>
          <a:ln w="57150">
            <a:solidFill>
              <a:srgbClr val="80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347503" y="3429000"/>
            <a:ext cx="3352800" cy="1384995"/>
          </a:xfrm>
          <a:prstGeom prst="rect">
            <a:avLst/>
          </a:prstGeom>
          <a:solidFill>
            <a:srgbClr val="800000"/>
          </a:solidFill>
        </p:spPr>
        <p:txBody>
          <a:bodyPr wrap="square" rtlCol="0">
            <a:spAutoFit/>
          </a:bodyPr>
          <a:lstStyle/>
          <a:p>
            <a:r>
              <a:rPr lang="en-US" sz="2800" dirty="0" smtClean="0">
                <a:solidFill>
                  <a:schemeClr val="bg1"/>
                </a:solidFill>
                <a:latin typeface="+mn-lt"/>
              </a:rPr>
              <a:t>Check </a:t>
            </a:r>
            <a:r>
              <a:rPr lang="en-US" sz="2800" i="1" dirty="0" smtClean="0">
                <a:solidFill>
                  <a:schemeClr val="bg1"/>
                </a:solidFill>
                <a:latin typeface="+mn-lt"/>
              </a:rPr>
              <a:t>College of Medicine Username </a:t>
            </a:r>
            <a:r>
              <a:rPr lang="en-US" sz="2800" dirty="0" smtClean="0">
                <a:solidFill>
                  <a:schemeClr val="bg1"/>
                </a:solidFill>
                <a:latin typeface="+mn-lt"/>
              </a:rPr>
              <a:t>and log in </a:t>
            </a:r>
            <a:endParaRPr lang="en-US" sz="2800" dirty="0">
              <a:solidFill>
                <a:schemeClr val="bg1"/>
              </a:solidFill>
              <a:latin typeface="+mn-lt"/>
            </a:endParaRPr>
          </a:p>
        </p:txBody>
      </p:sp>
      <p:sp>
        <p:nvSpPr>
          <p:cNvPr id="3" name="Footer Placeholder 2"/>
          <p:cNvSpPr>
            <a:spLocks noGrp="1"/>
          </p:cNvSpPr>
          <p:nvPr>
            <p:ph type="ftr" sz="quarter" idx="11"/>
          </p:nvPr>
        </p:nvSpPr>
        <p:spPr/>
        <p:txBody>
          <a:bodyPr/>
          <a:lstStyle/>
          <a:p>
            <a:pPr>
              <a:defRPr/>
            </a:pPr>
            <a:r>
              <a:rPr lang="en-US" smtClean="0"/>
              <a:t>Intro to Medical Library Resources</a:t>
            </a:r>
            <a:endParaRPr lang="en-US"/>
          </a:p>
        </p:txBody>
      </p:sp>
    </p:spTree>
    <p:extLst>
      <p:ext uri="{BB962C8B-B14F-4D97-AF65-F5344CB8AC3E}">
        <p14:creationId xmlns:p14="http://schemas.microsoft.com/office/powerpoint/2010/main" val="2238811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smtClean="0"/>
              <a:t>Username and Password Issue?</a:t>
            </a:r>
          </a:p>
        </p:txBody>
      </p:sp>
      <p:sp>
        <p:nvSpPr>
          <p:cNvPr id="15363" name="Rectangle 5"/>
          <p:cNvSpPr>
            <a:spLocks noGrp="1" noChangeArrowheads="1"/>
          </p:cNvSpPr>
          <p:nvPr>
            <p:ph idx="1"/>
          </p:nvPr>
        </p:nvSpPr>
        <p:spPr>
          <a:xfrm>
            <a:off x="457200" y="2057400"/>
            <a:ext cx="8229600" cy="4068763"/>
          </a:xfrm>
        </p:spPr>
        <p:txBody>
          <a:bodyPr/>
          <a:lstStyle/>
          <a:p>
            <a:pPr eaLnBrk="1" hangingPunct="1"/>
            <a:r>
              <a:rPr lang="en-US" sz="2800" dirty="0"/>
              <a:t>If your user name and password doesn’t work…</a:t>
            </a:r>
          </a:p>
          <a:p>
            <a:pPr eaLnBrk="1" hangingPunct="1"/>
            <a:r>
              <a:rPr lang="en-US" sz="2800" dirty="0" smtClean="0"/>
              <a:t>Regional Campus Faculty: Call your regional campus IT coordinator</a:t>
            </a:r>
          </a:p>
          <a:p>
            <a:pPr eaLnBrk="1" hangingPunct="1"/>
            <a:r>
              <a:rPr lang="en-US" sz="2800" dirty="0" smtClean="0"/>
              <a:t>All others: Call the Central Campus IT Office (850)644-3664 </a:t>
            </a:r>
            <a:br>
              <a:rPr lang="en-US" sz="2800" dirty="0" smtClean="0"/>
            </a:br>
            <a:r>
              <a:rPr lang="en-US" sz="2800" dirty="0"/>
              <a:t>7:30 </a:t>
            </a:r>
            <a:r>
              <a:rPr lang="en-US" sz="2800" dirty="0" smtClean="0"/>
              <a:t>AM </a:t>
            </a:r>
            <a:r>
              <a:rPr lang="en-US" sz="2800" dirty="0"/>
              <a:t>to 6:00 </a:t>
            </a:r>
            <a:r>
              <a:rPr lang="en-US" sz="2800" dirty="0" smtClean="0"/>
              <a:t>PM </a:t>
            </a:r>
            <a:r>
              <a:rPr lang="en-US" sz="2800" dirty="0"/>
              <a:t>Monday </a:t>
            </a:r>
            <a:r>
              <a:rPr lang="en-US" sz="2800" dirty="0" smtClean="0"/>
              <a:t>– Friday</a:t>
            </a:r>
          </a:p>
        </p:txBody>
      </p:sp>
      <p:sp>
        <p:nvSpPr>
          <p:cNvPr id="4" name="Date Placeholder 3"/>
          <p:cNvSpPr>
            <a:spLocks noGrp="1"/>
          </p:cNvSpPr>
          <p:nvPr>
            <p:ph type="dt" sz="quarter" idx="10"/>
          </p:nvPr>
        </p:nvSpPr>
        <p:spPr/>
        <p:txBody>
          <a:bodyPr/>
          <a:lstStyle/>
          <a:p>
            <a:pPr>
              <a:defRPr/>
            </a:pPr>
            <a:r>
              <a:rPr lang="en-US" smtClean="0"/>
              <a:t>2015</a:t>
            </a:r>
            <a:endParaRPr lang="en-US"/>
          </a:p>
        </p:txBody>
      </p:sp>
      <p:sp>
        <p:nvSpPr>
          <p:cNvPr id="5" name="Footer Placeholder 4"/>
          <p:cNvSpPr>
            <a:spLocks noGrp="1"/>
          </p:cNvSpPr>
          <p:nvPr>
            <p:ph type="ftr" sz="quarter" idx="11"/>
          </p:nvPr>
        </p:nvSpPr>
        <p:spPr/>
        <p:txBody>
          <a:bodyPr/>
          <a:lstStyle/>
          <a:p>
            <a:pPr>
              <a:defRPr/>
            </a:pPr>
            <a:r>
              <a:rPr lang="en-US"/>
              <a:t>Intro to Medical Library Resources</a:t>
            </a:r>
          </a:p>
        </p:txBody>
      </p:sp>
      <p:sp>
        <p:nvSpPr>
          <p:cNvPr id="6" name="Slide Number Placeholder 5"/>
          <p:cNvSpPr>
            <a:spLocks noGrp="1"/>
          </p:cNvSpPr>
          <p:nvPr>
            <p:ph type="sldNum" sz="quarter" idx="12"/>
          </p:nvPr>
        </p:nvSpPr>
        <p:spPr/>
        <p:txBody>
          <a:bodyPr/>
          <a:lstStyle/>
          <a:p>
            <a:pPr>
              <a:defRPr/>
            </a:pPr>
            <a:fld id="{773A3993-4F32-41D8-9F20-2203552ECBB1}" type="slidenum">
              <a:rPr lang="en-US"/>
              <a:pPr>
                <a:defRPr/>
              </a:pPr>
              <a:t>11</a:t>
            </a:fld>
            <a:endParaRPr lang="en-US"/>
          </a:p>
        </p:txBody>
      </p:sp>
    </p:spTree>
    <p:extLst>
      <p:ext uri="{BB962C8B-B14F-4D97-AF65-F5344CB8AC3E}">
        <p14:creationId xmlns:p14="http://schemas.microsoft.com/office/powerpoint/2010/main" val="3986820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Alert Regarding Off Campus Access</a:t>
            </a:r>
            <a:endParaRPr lang="en-US" dirty="0"/>
          </a:p>
        </p:txBody>
      </p:sp>
      <p:sp>
        <p:nvSpPr>
          <p:cNvPr id="3" name="Content Placeholder 2"/>
          <p:cNvSpPr>
            <a:spLocks noGrp="1"/>
          </p:cNvSpPr>
          <p:nvPr>
            <p:ph idx="1"/>
          </p:nvPr>
        </p:nvSpPr>
        <p:spPr/>
        <p:txBody>
          <a:bodyPr/>
          <a:lstStyle/>
          <a:p>
            <a:r>
              <a:rPr lang="en-US" dirty="0" smtClean="0"/>
              <a:t>Starting in the Summer of 2016</a:t>
            </a:r>
          </a:p>
          <a:p>
            <a:r>
              <a:rPr lang="en-US" dirty="0" smtClean="0"/>
              <a:t>Must use FSU-ID to log in </a:t>
            </a:r>
          </a:p>
          <a:p>
            <a:pPr lvl="1"/>
            <a:r>
              <a:rPr lang="en-US" dirty="0" smtClean="0"/>
              <a:t>Used for Blackboard and OMNI</a:t>
            </a:r>
          </a:p>
          <a:p>
            <a:r>
              <a:rPr lang="en-US" dirty="0" smtClean="0"/>
              <a:t>If you do not know your FSU-ID and password, contact your regional campus IT support person.</a:t>
            </a:r>
            <a:endParaRPr lang="en-US" dirty="0"/>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6" name="Slide Number Placeholder 5"/>
          <p:cNvSpPr>
            <a:spLocks noGrp="1"/>
          </p:cNvSpPr>
          <p:nvPr>
            <p:ph type="sldNum" sz="quarter" idx="12"/>
          </p:nvPr>
        </p:nvSpPr>
        <p:spPr/>
        <p:txBody>
          <a:bodyPr/>
          <a:lstStyle/>
          <a:p>
            <a:pPr>
              <a:defRPr/>
            </a:pPr>
            <a:fld id="{EA08043D-284B-4688-9F63-BC1C9EB74BCD}" type="slidenum">
              <a:rPr lang="en-US" smtClean="0"/>
              <a:pPr>
                <a:defRPr/>
              </a:pPr>
              <a:t>12</a:t>
            </a:fld>
            <a:endParaRPr lang="en-US"/>
          </a:p>
        </p:txBody>
      </p:sp>
    </p:spTree>
    <p:extLst>
      <p:ext uri="{BB962C8B-B14F-4D97-AF65-F5344CB8AC3E}">
        <p14:creationId xmlns:p14="http://schemas.microsoft.com/office/powerpoint/2010/main" val="728049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Quick Links to Major Resources</a:t>
            </a:r>
            <a:endParaRPr lang="en-US" dirty="0"/>
          </a:p>
        </p:txBody>
      </p:sp>
      <p:sp>
        <p:nvSpPr>
          <p:cNvPr id="8" name="Date Placeholder 1"/>
          <p:cNvSpPr>
            <a:spLocks noGrp="1"/>
          </p:cNvSpPr>
          <p:nvPr>
            <p:ph type="dt" sz="half" idx="10"/>
          </p:nvPr>
        </p:nvSpPr>
        <p:spPr/>
        <p:txBody>
          <a:bodyPr/>
          <a:lstStyle/>
          <a:p>
            <a:pPr>
              <a:defRPr/>
            </a:pPr>
            <a:r>
              <a:rPr lang="en-US" smtClean="0"/>
              <a:t>2015</a:t>
            </a:r>
            <a:endParaRPr lang="en-US"/>
          </a:p>
        </p:txBody>
      </p:sp>
      <p:sp>
        <p:nvSpPr>
          <p:cNvPr id="9" name="Footer Placeholder 2"/>
          <p:cNvSpPr>
            <a:spLocks noGrp="1"/>
          </p:cNvSpPr>
          <p:nvPr>
            <p:ph type="ftr" sz="quarter" idx="11"/>
          </p:nvPr>
        </p:nvSpPr>
        <p:spPr/>
        <p:txBody>
          <a:bodyPr/>
          <a:lstStyle/>
          <a:p>
            <a:pPr>
              <a:defRPr/>
            </a:pPr>
            <a:r>
              <a:rPr lang="en-US"/>
              <a:t>Intro to Medical Library Resources</a:t>
            </a:r>
          </a:p>
        </p:txBody>
      </p:sp>
      <p:sp>
        <p:nvSpPr>
          <p:cNvPr id="10" name="Slide Number Placeholder 3"/>
          <p:cNvSpPr>
            <a:spLocks noGrp="1"/>
          </p:cNvSpPr>
          <p:nvPr>
            <p:ph type="sldNum" sz="quarter" idx="12"/>
          </p:nvPr>
        </p:nvSpPr>
        <p:spPr/>
        <p:txBody>
          <a:bodyPr/>
          <a:lstStyle/>
          <a:p>
            <a:pPr>
              <a:defRPr/>
            </a:pPr>
            <a:fld id="{2FFE925F-ADB9-41D2-A0D0-8669C26A71C8}" type="slidenum">
              <a:rPr lang="en-US"/>
              <a:pPr>
                <a:defRPr/>
              </a:pPr>
              <a:t>13</a:t>
            </a:fld>
            <a:endParaRPr lang="en-US"/>
          </a:p>
        </p:txBody>
      </p:sp>
      <p:sp>
        <p:nvSpPr>
          <p:cNvPr id="5" name="Date Placeholder 1"/>
          <p:cNvSpPr txBox="1">
            <a:spLocks noGrp="1"/>
          </p:cNvSpPr>
          <p:nvPr/>
        </p:nvSpPr>
        <p:spPr bwMode="auto">
          <a:xfrm>
            <a:off x="523875" y="6234113"/>
            <a:ext cx="2133600" cy="476250"/>
          </a:xfrm>
          <a:prstGeom prst="rect">
            <a:avLst/>
          </a:prstGeom>
          <a:noFill/>
          <a:ln>
            <a:miter lim="800000"/>
            <a:headEnd/>
            <a:tailEnd/>
          </a:ln>
        </p:spPr>
        <p:txBody>
          <a:bodyPr/>
          <a:lstStyle/>
          <a:p>
            <a:pPr algn="l">
              <a:defRPr/>
            </a:pPr>
            <a:endParaRPr lang="en-US" sz="1400" b="1" dirty="0">
              <a:solidFill>
                <a:srgbClr val="9C1738"/>
              </a:solidFill>
              <a:effectLst>
                <a:outerShdw blurRad="38100" dist="38100" dir="2700000" algn="tl">
                  <a:srgbClr val="C0C0C0"/>
                </a:outerShdw>
              </a:effectLst>
              <a:latin typeface="Times New Roman" pitchFamily="18" charset="0"/>
            </a:endParaRPr>
          </a:p>
        </p:txBody>
      </p:sp>
      <p:sp>
        <p:nvSpPr>
          <p:cNvPr id="6" name="Footer Placeholder 2"/>
          <p:cNvSpPr txBox="1">
            <a:spLocks noGrp="1"/>
          </p:cNvSpPr>
          <p:nvPr/>
        </p:nvSpPr>
        <p:spPr bwMode="auto">
          <a:xfrm>
            <a:off x="2209800" y="6245225"/>
            <a:ext cx="4572000" cy="476250"/>
          </a:xfrm>
          <a:prstGeom prst="rect">
            <a:avLst/>
          </a:prstGeom>
          <a:noFill/>
          <a:ln>
            <a:miter lim="800000"/>
            <a:headEnd/>
            <a:tailEnd/>
          </a:ln>
        </p:spPr>
        <p:txBody>
          <a:bodyPr/>
          <a:lstStyle/>
          <a:p>
            <a:pPr>
              <a:defRPr/>
            </a:pPr>
            <a:r>
              <a:rPr lang="en-US" sz="1400" b="1">
                <a:solidFill>
                  <a:srgbClr val="9C1738"/>
                </a:solidFill>
                <a:effectLst>
                  <a:outerShdw blurRad="38100" dist="38100" dir="2700000" algn="tl">
                    <a:srgbClr val="C0C0C0"/>
                  </a:outerShdw>
                </a:effectLst>
                <a:latin typeface="Times New Roman" pitchFamily="18" charset="0"/>
              </a:rPr>
              <a:t>Intro to Medical Library Resources</a:t>
            </a:r>
          </a:p>
        </p:txBody>
      </p:sp>
      <p:pic>
        <p:nvPicPr>
          <p:cNvPr id="4" name="Picture 3"/>
          <p:cNvPicPr>
            <a:picLocks noChangeAspect="1"/>
          </p:cNvPicPr>
          <p:nvPr/>
        </p:nvPicPr>
        <p:blipFill rotWithShape="1">
          <a:blip r:embed="rId4"/>
          <a:srcRect l="6666" t="11503" r="7778" b="1653"/>
          <a:stretch/>
        </p:blipFill>
        <p:spPr>
          <a:xfrm>
            <a:off x="1140619" y="2133488"/>
            <a:ext cx="6929438" cy="4161744"/>
          </a:xfrm>
          <a:prstGeom prst="rect">
            <a:avLst/>
          </a:prstGeom>
          <a:ln>
            <a:noFill/>
          </a:ln>
          <a:effectLst>
            <a:outerShdw blurRad="292100" dist="139700" dir="2700000" algn="tl" rotWithShape="0">
              <a:srgbClr val="333333">
                <a:alpha val="65000"/>
              </a:srgbClr>
            </a:outerShdw>
          </a:effectLst>
        </p:spPr>
      </p:pic>
      <p:sp>
        <p:nvSpPr>
          <p:cNvPr id="7" name="Slide Number Placeholder 3"/>
          <p:cNvSpPr txBox="1">
            <a:spLocks noGrp="1"/>
          </p:cNvSpPr>
          <p:nvPr/>
        </p:nvSpPr>
        <p:spPr bwMode="auto">
          <a:xfrm>
            <a:off x="6767513" y="6249988"/>
            <a:ext cx="2133600" cy="476250"/>
          </a:xfrm>
          <a:prstGeom prst="rect">
            <a:avLst/>
          </a:prstGeom>
          <a:noFill/>
          <a:ln>
            <a:miter lim="800000"/>
            <a:headEnd/>
            <a:tailEnd/>
          </a:ln>
        </p:spPr>
        <p:txBody>
          <a:bodyPr/>
          <a:lstStyle/>
          <a:p>
            <a:pPr algn="r">
              <a:defRPr/>
            </a:pPr>
            <a:fld id="{239E3436-BD44-4417-88C9-34F925E9FE78}" type="slidenum">
              <a:rPr lang="en-US" sz="1400" b="1">
                <a:solidFill>
                  <a:srgbClr val="9C1738"/>
                </a:solidFill>
                <a:effectLst>
                  <a:outerShdw blurRad="38100" dist="38100" dir="2700000" algn="tl">
                    <a:srgbClr val="C0C0C0"/>
                  </a:outerShdw>
                </a:effectLst>
                <a:latin typeface="Times New Roman" pitchFamily="18" charset="0"/>
              </a:rPr>
              <a:pPr algn="r">
                <a:defRPr/>
              </a:pPr>
              <a:t>13</a:t>
            </a:fld>
            <a:endParaRPr lang="en-US" sz="1400" b="1">
              <a:solidFill>
                <a:srgbClr val="9C1738"/>
              </a:solidFill>
              <a:effectLst>
                <a:outerShdw blurRad="38100" dist="38100" dir="2700000" algn="tl">
                  <a:srgbClr val="C0C0C0"/>
                </a:outerShdw>
              </a:effectLst>
              <a:latin typeface="Times New Roman" pitchFamily="18" charset="0"/>
            </a:endParaRPr>
          </a:p>
        </p:txBody>
      </p:sp>
      <p:sp>
        <p:nvSpPr>
          <p:cNvPr id="16394" name="AutoShape 7"/>
          <p:cNvSpPr>
            <a:spLocks noChangeArrowheads="1"/>
          </p:cNvSpPr>
          <p:nvPr/>
        </p:nvSpPr>
        <p:spPr bwMode="auto">
          <a:xfrm rot="10800000">
            <a:off x="2438400" y="2514600"/>
            <a:ext cx="995362" cy="322263"/>
          </a:xfrm>
          <a:prstGeom prst="upArrow">
            <a:avLst>
              <a:gd name="adj1" fmla="val 50000"/>
              <a:gd name="adj2" fmla="val 51713"/>
            </a:avLst>
          </a:prstGeom>
          <a:solidFill>
            <a:schemeClr val="accent1"/>
          </a:solidFill>
          <a:ln w="9525">
            <a:solidFill>
              <a:schemeClr val="tx1"/>
            </a:solidFill>
            <a:miter lim="800000"/>
            <a:headEnd/>
            <a:tailEnd/>
          </a:ln>
        </p:spPr>
        <p:txBody>
          <a:bodyPr vert="eaVert" wrap="none" anchor="ctr"/>
          <a:lstStyle/>
          <a:p>
            <a:endParaRPr lang="en-US" sz="1600">
              <a:latin typeface="Arial" charset="0"/>
            </a:endParaRPr>
          </a:p>
        </p:txBody>
      </p:sp>
    </p:spTree>
    <p:custDataLst>
      <p:tags r:id="rId1"/>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1"/>
          <p:cNvSpPr>
            <a:spLocks noGrp="1"/>
          </p:cNvSpPr>
          <p:nvPr>
            <p:ph type="dt" sz="quarter" idx="10"/>
          </p:nvPr>
        </p:nvSpPr>
        <p:spPr/>
        <p:txBody>
          <a:bodyPr/>
          <a:lstStyle/>
          <a:p>
            <a:pPr>
              <a:defRPr/>
            </a:pPr>
            <a:r>
              <a:rPr lang="en-US" smtClean="0"/>
              <a:t>2015</a:t>
            </a:r>
            <a:endParaRPr lang="en-US"/>
          </a:p>
        </p:txBody>
      </p:sp>
      <p:sp>
        <p:nvSpPr>
          <p:cNvPr id="10" name="Footer Placeholder 2"/>
          <p:cNvSpPr>
            <a:spLocks noGrp="1"/>
          </p:cNvSpPr>
          <p:nvPr>
            <p:ph type="ftr" sz="quarter" idx="11"/>
          </p:nvPr>
        </p:nvSpPr>
        <p:spPr/>
        <p:txBody>
          <a:bodyPr/>
          <a:lstStyle/>
          <a:p>
            <a:pPr>
              <a:defRPr/>
            </a:pPr>
            <a:r>
              <a:rPr lang="en-US"/>
              <a:t>Intro to Medical Library Resources</a:t>
            </a:r>
          </a:p>
        </p:txBody>
      </p:sp>
      <p:sp>
        <p:nvSpPr>
          <p:cNvPr id="11" name="Slide Number Placeholder 3"/>
          <p:cNvSpPr>
            <a:spLocks noGrp="1"/>
          </p:cNvSpPr>
          <p:nvPr>
            <p:ph type="sldNum" sz="quarter" idx="12"/>
          </p:nvPr>
        </p:nvSpPr>
        <p:spPr/>
        <p:txBody>
          <a:bodyPr/>
          <a:lstStyle/>
          <a:p>
            <a:pPr>
              <a:defRPr/>
            </a:pPr>
            <a:fld id="{F0959E83-A749-4C19-B35A-ED845A490D96}" type="slidenum">
              <a:rPr lang="en-US"/>
              <a:pPr>
                <a:defRPr/>
              </a:pPr>
              <a:t>14</a:t>
            </a:fld>
            <a:endParaRPr lang="en-US"/>
          </a:p>
        </p:txBody>
      </p:sp>
      <p:sp>
        <p:nvSpPr>
          <p:cNvPr id="17414" name="Rectangle 2"/>
          <p:cNvSpPr>
            <a:spLocks noGrp="1" noChangeArrowheads="1"/>
          </p:cNvSpPr>
          <p:nvPr>
            <p:ph type="title" idx="4294967295"/>
          </p:nvPr>
        </p:nvSpPr>
        <p:spPr>
          <a:xfrm>
            <a:off x="457200" y="838200"/>
            <a:ext cx="8443913" cy="1143000"/>
          </a:xfrm>
        </p:spPr>
        <p:txBody>
          <a:bodyPr/>
          <a:lstStyle/>
          <a:p>
            <a:pPr eaLnBrk="1" hangingPunct="1"/>
            <a:r>
              <a:rPr lang="en-US" dirty="0" smtClean="0"/>
              <a:t>Complete List of Resources</a:t>
            </a:r>
          </a:p>
        </p:txBody>
      </p:sp>
      <p:sp>
        <p:nvSpPr>
          <p:cNvPr id="17415" name="Rectangle 3"/>
          <p:cNvSpPr>
            <a:spLocks noGrp="1" noChangeArrowheads="1"/>
          </p:cNvSpPr>
          <p:nvPr>
            <p:ph type="body" idx="4294967295"/>
          </p:nvPr>
        </p:nvSpPr>
        <p:spPr>
          <a:xfrm>
            <a:off x="457201" y="1775777"/>
            <a:ext cx="5410200" cy="4098925"/>
          </a:xfrm>
        </p:spPr>
        <p:txBody>
          <a:bodyPr/>
          <a:lstStyle/>
          <a:p>
            <a:pPr eaLnBrk="1" hangingPunct="1">
              <a:lnSpc>
                <a:spcPct val="110000"/>
              </a:lnSpc>
              <a:spcBef>
                <a:spcPts val="0"/>
              </a:spcBef>
              <a:spcAft>
                <a:spcPts val="1200"/>
              </a:spcAft>
            </a:pPr>
            <a:r>
              <a:rPr lang="en-US" sz="3600" dirty="0" smtClean="0"/>
              <a:t>Found under Resources &gt; Databases</a:t>
            </a:r>
          </a:p>
          <a:p>
            <a:pPr eaLnBrk="1" hangingPunct="1">
              <a:lnSpc>
                <a:spcPct val="110000"/>
              </a:lnSpc>
              <a:spcBef>
                <a:spcPts val="0"/>
              </a:spcBef>
              <a:spcAft>
                <a:spcPts val="1200"/>
              </a:spcAft>
            </a:pPr>
            <a:r>
              <a:rPr lang="en-US" sz="3600" dirty="0" smtClean="0"/>
              <a:t>Linked in Quick Links</a:t>
            </a:r>
          </a:p>
          <a:p>
            <a:pPr eaLnBrk="1" hangingPunct="1">
              <a:lnSpc>
                <a:spcPct val="110000"/>
              </a:lnSpc>
              <a:spcBef>
                <a:spcPts val="0"/>
              </a:spcBef>
              <a:spcAft>
                <a:spcPts val="1200"/>
              </a:spcAft>
            </a:pPr>
            <a:r>
              <a:rPr lang="en-US" sz="3600" dirty="0" smtClean="0"/>
              <a:t>“Click Here for Full List of Databases”</a:t>
            </a:r>
          </a:p>
        </p:txBody>
      </p:sp>
      <p:pic>
        <p:nvPicPr>
          <p:cNvPr id="2" name="Picture 1"/>
          <p:cNvPicPr>
            <a:picLocks noChangeAspect="1"/>
          </p:cNvPicPr>
          <p:nvPr/>
        </p:nvPicPr>
        <p:blipFill>
          <a:blip r:embed="rId3"/>
          <a:stretch>
            <a:fillRect/>
          </a:stretch>
        </p:blipFill>
        <p:spPr>
          <a:xfrm>
            <a:off x="6217444" y="2286000"/>
            <a:ext cx="2545556" cy="3548677"/>
          </a:xfrm>
          <a:prstGeom prst="rect">
            <a:avLst/>
          </a:prstGeom>
          <a:ln>
            <a:noFill/>
          </a:ln>
          <a:effectLst>
            <a:outerShdw blurRad="292100" dist="139700" dir="2700000" algn="tl" rotWithShape="0">
              <a:srgbClr val="333333">
                <a:alpha val="65000"/>
              </a:srgbClr>
            </a:outerShdw>
          </a:effectLst>
        </p:spPr>
      </p:pic>
      <p:sp>
        <p:nvSpPr>
          <p:cNvPr id="17420" name="AutoShape 7"/>
          <p:cNvSpPr>
            <a:spLocks noChangeArrowheads="1"/>
          </p:cNvSpPr>
          <p:nvPr/>
        </p:nvSpPr>
        <p:spPr bwMode="auto">
          <a:xfrm rot="5400000">
            <a:off x="5627687" y="2579687"/>
            <a:ext cx="995363" cy="1008063"/>
          </a:xfrm>
          <a:prstGeom prst="upArrow">
            <a:avLst>
              <a:gd name="adj1" fmla="val 50000"/>
              <a:gd name="adj2" fmla="val 25319"/>
            </a:avLst>
          </a:prstGeom>
          <a:solidFill>
            <a:schemeClr val="accent1"/>
          </a:solidFill>
          <a:ln w="9525">
            <a:solidFill>
              <a:schemeClr val="tx1"/>
            </a:solidFill>
            <a:miter lim="800000"/>
            <a:headEnd/>
            <a:tailEnd/>
          </a:ln>
        </p:spPr>
        <p:txBody>
          <a:bodyPr vert="eaVert" wrap="none" anchor="ctr"/>
          <a:lstStyle/>
          <a:p>
            <a:endParaRPr lang="en-US" sz="160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454066" y="1047639"/>
            <a:ext cx="8229600" cy="609600"/>
          </a:xfrm>
        </p:spPr>
        <p:txBody>
          <a:bodyPr/>
          <a:lstStyle/>
          <a:p>
            <a:pPr eaLnBrk="1" hangingPunct="1"/>
            <a:r>
              <a:rPr lang="en-US" dirty="0" smtClean="0"/>
              <a:t>Mobile Friendly Website</a:t>
            </a:r>
          </a:p>
        </p:txBody>
      </p:sp>
      <p:sp>
        <p:nvSpPr>
          <p:cNvPr id="13316" name="Rectangle 3"/>
          <p:cNvSpPr>
            <a:spLocks noGrp="1" noChangeArrowheads="1"/>
          </p:cNvSpPr>
          <p:nvPr>
            <p:ph idx="1"/>
          </p:nvPr>
        </p:nvSpPr>
        <p:spPr>
          <a:xfrm>
            <a:off x="2836172" y="3053326"/>
            <a:ext cx="5926828" cy="3044441"/>
          </a:xfrm>
        </p:spPr>
        <p:txBody>
          <a:bodyPr/>
          <a:lstStyle/>
          <a:p>
            <a:pPr eaLnBrk="1" hangingPunct="1">
              <a:tabLst>
                <a:tab pos="4683125" algn="l"/>
              </a:tabLst>
            </a:pPr>
            <a:r>
              <a:rPr lang="en-US" dirty="0" smtClean="0"/>
              <a:t>Ever-increasing </a:t>
            </a:r>
            <a:r>
              <a:rPr lang="en-US" dirty="0"/>
              <a:t>number of resources in mobile </a:t>
            </a:r>
            <a:r>
              <a:rPr lang="en-US" dirty="0" smtClean="0"/>
              <a:t>friendly format</a:t>
            </a:r>
            <a:endParaRPr lang="en-US" dirty="0"/>
          </a:p>
          <a:p>
            <a:pPr eaLnBrk="1" hangingPunct="1">
              <a:tabLst>
                <a:tab pos="4683125" algn="l"/>
              </a:tabLst>
            </a:pPr>
            <a:r>
              <a:rPr lang="en-US" dirty="0" smtClean="0"/>
              <a:t>Use on smartphone to access many mobile friendly resources</a:t>
            </a:r>
            <a:endParaRPr lang="en-US" dirty="0"/>
          </a:p>
          <a:p>
            <a:pPr eaLnBrk="1" hangingPunct="1">
              <a:tabLst>
                <a:tab pos="4683125" algn="l"/>
              </a:tabLst>
            </a:pPr>
            <a:endParaRPr lang="en-US" dirty="0" smtClean="0"/>
          </a:p>
          <a:p>
            <a:pPr eaLnBrk="1" hangingPunct="1">
              <a:tabLst>
                <a:tab pos="4683125" algn="l"/>
              </a:tabLst>
            </a:pPr>
            <a:endParaRPr lang="en-US" dirty="0" smtClean="0"/>
          </a:p>
          <a:p>
            <a:pPr eaLnBrk="1" hangingPunct="1">
              <a:tabLst>
                <a:tab pos="4683125" algn="l"/>
              </a:tabLst>
            </a:pPr>
            <a:endParaRPr lang="en-US" dirty="0" smtClean="0"/>
          </a:p>
          <a:p>
            <a:pPr eaLnBrk="1" hangingPunct="1">
              <a:tabLst>
                <a:tab pos="4683125" algn="l"/>
              </a:tabLst>
            </a:pPr>
            <a:endParaRPr lang="en-US" dirty="0" smtClean="0"/>
          </a:p>
        </p:txBody>
      </p:sp>
      <p:sp>
        <p:nvSpPr>
          <p:cNvPr id="6" name="Date Placeholder 3"/>
          <p:cNvSpPr>
            <a:spLocks noGrp="1"/>
          </p:cNvSpPr>
          <p:nvPr>
            <p:ph type="dt" sz="quarter" idx="10"/>
          </p:nvPr>
        </p:nvSpPr>
        <p:spPr/>
        <p:txBody>
          <a:bodyPr/>
          <a:lstStyle/>
          <a:p>
            <a:pPr>
              <a:defRPr/>
            </a:pPr>
            <a:r>
              <a:rPr lang="en-US" smtClean="0"/>
              <a:t>2015</a:t>
            </a:r>
            <a:endParaRPr lang="en-US"/>
          </a:p>
        </p:txBody>
      </p:sp>
      <p:sp>
        <p:nvSpPr>
          <p:cNvPr id="7" name="Footer Placeholder 4"/>
          <p:cNvSpPr>
            <a:spLocks noGrp="1"/>
          </p:cNvSpPr>
          <p:nvPr>
            <p:ph type="ftr" sz="quarter" idx="11"/>
          </p:nvPr>
        </p:nvSpPr>
        <p:spPr/>
        <p:txBody>
          <a:bodyPr/>
          <a:lstStyle/>
          <a:p>
            <a:pPr>
              <a:defRPr/>
            </a:pPr>
            <a:r>
              <a:rPr lang="en-US"/>
              <a:t>Intro to Medical Library Resources</a:t>
            </a:r>
          </a:p>
        </p:txBody>
      </p:sp>
      <p:sp>
        <p:nvSpPr>
          <p:cNvPr id="8" name="Slide Number Placeholder 5"/>
          <p:cNvSpPr>
            <a:spLocks noGrp="1"/>
          </p:cNvSpPr>
          <p:nvPr>
            <p:ph type="sldNum" sz="quarter" idx="12"/>
          </p:nvPr>
        </p:nvSpPr>
        <p:spPr/>
        <p:txBody>
          <a:bodyPr/>
          <a:lstStyle/>
          <a:p>
            <a:pPr>
              <a:defRPr/>
            </a:pPr>
            <a:fld id="{25A408C8-80B6-45DE-81F0-B5026564F106}" type="slidenum">
              <a:rPr lang="en-US"/>
              <a:pPr>
                <a:defRPr/>
              </a:pPr>
              <a:t>15</a:t>
            </a:fld>
            <a:endParaRPr lang="en-US" dirty="0"/>
          </a:p>
        </p:txBody>
      </p:sp>
      <p:pic>
        <p:nvPicPr>
          <p:cNvPr id="11" name="Picture 10"/>
          <p:cNvPicPr>
            <a:picLocks noChangeAspect="1"/>
          </p:cNvPicPr>
          <p:nvPr/>
        </p:nvPicPr>
        <p:blipFill rotWithShape="1">
          <a:blip r:embed="rId4"/>
          <a:srcRect b="82130"/>
          <a:stretch/>
        </p:blipFill>
        <p:spPr>
          <a:xfrm>
            <a:off x="376852" y="1705366"/>
            <a:ext cx="8306814" cy="1352485"/>
          </a:xfrm>
          <a:prstGeom prst="rect">
            <a:avLst/>
          </a:prstGeom>
          <a:ln>
            <a:noFill/>
          </a:ln>
          <a:effectLst>
            <a:outerShdw blurRad="292100" dist="139700" dir="2700000" algn="tl" rotWithShape="0">
              <a:srgbClr val="333333">
                <a:alpha val="65000"/>
              </a:srgbClr>
            </a:outerShdw>
          </a:effectLst>
        </p:spPr>
      </p:pic>
      <p:sp>
        <p:nvSpPr>
          <p:cNvPr id="13320" name="AutoShape 5"/>
          <p:cNvSpPr>
            <a:spLocks noChangeArrowheads="1"/>
          </p:cNvSpPr>
          <p:nvPr/>
        </p:nvSpPr>
        <p:spPr bwMode="auto">
          <a:xfrm rot="10800000">
            <a:off x="5258731" y="2524415"/>
            <a:ext cx="990600" cy="660400"/>
          </a:xfrm>
          <a:prstGeom prst="rightArrow">
            <a:avLst>
              <a:gd name="adj1" fmla="val 50000"/>
              <a:gd name="adj2" fmla="val 37500"/>
            </a:avLst>
          </a:prstGeom>
          <a:solidFill>
            <a:srgbClr val="FFFF00"/>
          </a:solidFill>
          <a:ln w="9525" algn="ctr">
            <a:solidFill>
              <a:srgbClr val="000000"/>
            </a:solidFill>
            <a:miter lim="800000"/>
            <a:headEnd/>
            <a:tailEnd/>
          </a:ln>
        </p:spPr>
        <p:txBody>
          <a:bodyPr/>
          <a:lstStyle/>
          <a:p>
            <a:endParaRPr lang="en-US"/>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4066" y="1657239"/>
            <a:ext cx="2582159" cy="458333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17085911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2" y="990600"/>
            <a:ext cx="8229600" cy="609600"/>
          </a:xfrm>
        </p:spPr>
        <p:txBody>
          <a:bodyPr/>
          <a:lstStyle/>
          <a:p>
            <a:r>
              <a:rPr lang="en-US" dirty="0" smtClean="0"/>
              <a:t>Off Campus Access</a:t>
            </a:r>
            <a:endParaRPr lang="en-US" dirty="0"/>
          </a:p>
        </p:txBody>
      </p:sp>
      <p:sp>
        <p:nvSpPr>
          <p:cNvPr id="3" name="Content Placeholder 2"/>
          <p:cNvSpPr>
            <a:spLocks noGrp="1"/>
          </p:cNvSpPr>
          <p:nvPr>
            <p:ph idx="1"/>
          </p:nvPr>
        </p:nvSpPr>
        <p:spPr>
          <a:xfrm>
            <a:off x="457200" y="1828800"/>
            <a:ext cx="5105400" cy="4953000"/>
          </a:xfrm>
        </p:spPr>
        <p:txBody>
          <a:bodyPr/>
          <a:lstStyle/>
          <a:p>
            <a:r>
              <a:rPr lang="en-US" dirty="0" smtClean="0"/>
              <a:t>Uses Remote Access just like regular library website.</a:t>
            </a:r>
          </a:p>
          <a:p>
            <a:r>
              <a:rPr lang="en-US" dirty="0" smtClean="0"/>
              <a:t>Will ask when you try to open a resource</a:t>
            </a:r>
          </a:p>
          <a:p>
            <a:r>
              <a:rPr lang="en-US" dirty="0" smtClean="0"/>
              <a:t>Log in with </a:t>
            </a:r>
            <a:r>
              <a:rPr lang="en-US" dirty="0" err="1" smtClean="0"/>
              <a:t>CoM</a:t>
            </a:r>
            <a:r>
              <a:rPr lang="en-US" dirty="0" smtClean="0"/>
              <a:t> username and password</a:t>
            </a:r>
          </a:p>
          <a:p>
            <a:r>
              <a:rPr lang="en-US" dirty="0" smtClean="0"/>
              <a:t>When asked, tell it to remember your password</a:t>
            </a:r>
            <a:endParaRPr lang="en-US" dirty="0"/>
          </a:p>
        </p:txBody>
      </p:sp>
      <p:sp>
        <p:nvSpPr>
          <p:cNvPr id="4" name="Date Placeholder 3"/>
          <p:cNvSpPr>
            <a:spLocks noGrp="1"/>
          </p:cNvSpPr>
          <p:nvPr>
            <p:ph type="dt" sz="half" idx="10"/>
          </p:nvPr>
        </p:nvSpPr>
        <p:spPr/>
        <p:txBody>
          <a:bodyPr/>
          <a:lstStyle/>
          <a:p>
            <a:pPr>
              <a:defRPr/>
            </a:pPr>
            <a:r>
              <a:rPr lang="en-US" smtClean="0"/>
              <a:t>2015</a:t>
            </a:r>
            <a:endParaRPr lang="en-US"/>
          </a:p>
        </p:txBody>
      </p:sp>
      <p:sp>
        <p:nvSpPr>
          <p:cNvPr id="5" name="Slide Number Placeholder 4"/>
          <p:cNvSpPr>
            <a:spLocks noGrp="1"/>
          </p:cNvSpPr>
          <p:nvPr>
            <p:ph type="sldNum" sz="quarter" idx="12"/>
          </p:nvPr>
        </p:nvSpPr>
        <p:spPr/>
        <p:txBody>
          <a:bodyPr/>
          <a:lstStyle/>
          <a:p>
            <a:pPr>
              <a:defRPr/>
            </a:pPr>
            <a:fld id="{740245CD-CB1F-4D74-A234-7313FBC3414C}" type="slidenum">
              <a:rPr lang="en-US" smtClean="0"/>
              <a:pPr>
                <a:defRPr/>
              </a:pPr>
              <a:t>16</a:t>
            </a:fld>
            <a:endParaRPr lang="en-US"/>
          </a:p>
        </p:txBody>
      </p:sp>
      <p:sp>
        <p:nvSpPr>
          <p:cNvPr id="6" name="Footer Placeholder 5"/>
          <p:cNvSpPr>
            <a:spLocks noGrp="1"/>
          </p:cNvSpPr>
          <p:nvPr>
            <p:ph type="ftr" sz="quarter" idx="11"/>
          </p:nvPr>
        </p:nvSpPr>
        <p:spPr/>
        <p:txBody>
          <a:bodyPr/>
          <a:lstStyle/>
          <a:p>
            <a:pPr>
              <a:defRPr/>
            </a:pPr>
            <a:r>
              <a:rPr lang="en-US" smtClean="0"/>
              <a:t>Intro to Medical Library Resources</a:t>
            </a: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778" y="1620406"/>
            <a:ext cx="2785543" cy="49443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712771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5"/>
          <p:cNvSpPr>
            <a:spLocks noGrp="1"/>
          </p:cNvSpPr>
          <p:nvPr>
            <p:ph type="title"/>
          </p:nvPr>
        </p:nvSpPr>
        <p:spPr/>
        <p:txBody>
          <a:bodyPr/>
          <a:lstStyle/>
          <a:p>
            <a:pPr eaLnBrk="1" hangingPunct="1"/>
            <a:r>
              <a:rPr lang="en-US" smtClean="0"/>
              <a:t>Search Tools </a:t>
            </a:r>
          </a:p>
        </p:txBody>
      </p:sp>
      <p:sp>
        <p:nvSpPr>
          <p:cNvPr id="2" name="Date Placeholder 1"/>
          <p:cNvSpPr>
            <a:spLocks noGrp="1"/>
          </p:cNvSpPr>
          <p:nvPr>
            <p:ph type="dt" sz="quarter" idx="10"/>
          </p:nvPr>
        </p:nvSpPr>
        <p:spPr/>
        <p:txBody>
          <a:bodyPr/>
          <a:lstStyle/>
          <a:p>
            <a:pPr>
              <a:defRPr/>
            </a:pPr>
            <a:r>
              <a:rPr lang="en-US" smtClean="0"/>
              <a:t>2015</a:t>
            </a:r>
            <a:endParaRPr lang="en-US" dirty="0"/>
          </a:p>
        </p:txBody>
      </p:sp>
      <p:sp>
        <p:nvSpPr>
          <p:cNvPr id="3" name="Footer Placeholder 2"/>
          <p:cNvSpPr>
            <a:spLocks noGrp="1"/>
          </p:cNvSpPr>
          <p:nvPr>
            <p:ph type="ftr" sz="quarter" idx="11"/>
          </p:nvPr>
        </p:nvSpPr>
        <p:spPr/>
        <p:txBody>
          <a:bodyPr/>
          <a:lstStyle/>
          <a:p>
            <a:pPr>
              <a:defRPr/>
            </a:pPr>
            <a:r>
              <a:rPr lang="en-US"/>
              <a:t>Intro to Medical Library Resources</a:t>
            </a:r>
          </a:p>
        </p:txBody>
      </p:sp>
      <p:sp>
        <p:nvSpPr>
          <p:cNvPr id="4" name="Slide Number Placeholder 3"/>
          <p:cNvSpPr>
            <a:spLocks noGrp="1"/>
          </p:cNvSpPr>
          <p:nvPr>
            <p:ph type="sldNum" sz="quarter" idx="12"/>
          </p:nvPr>
        </p:nvSpPr>
        <p:spPr/>
        <p:txBody>
          <a:bodyPr/>
          <a:lstStyle/>
          <a:p>
            <a:pPr>
              <a:defRPr/>
            </a:pPr>
            <a:fld id="{80BE1E9B-2960-4D04-BB79-3E65DBEB38EA}" type="slidenum">
              <a:rPr lang="en-US"/>
              <a:pPr>
                <a:defRPr/>
              </a:pPr>
              <a:t>17</a:t>
            </a:fld>
            <a:endParaRPr lang="en-US"/>
          </a:p>
        </p:txBody>
      </p:sp>
      <p:pic>
        <p:nvPicPr>
          <p:cNvPr id="5" name="Picture 4"/>
          <p:cNvPicPr>
            <a:picLocks noChangeAspect="1"/>
          </p:cNvPicPr>
          <p:nvPr/>
        </p:nvPicPr>
        <p:blipFill>
          <a:blip r:embed="rId3"/>
          <a:stretch>
            <a:fillRect/>
          </a:stretch>
        </p:blipFill>
        <p:spPr>
          <a:xfrm>
            <a:off x="228600" y="2209800"/>
            <a:ext cx="8669980" cy="3200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1143000" y="685800"/>
            <a:ext cx="7640638" cy="1143000"/>
          </a:xfrm>
        </p:spPr>
        <p:txBody>
          <a:bodyPr/>
          <a:lstStyle/>
          <a:p>
            <a:pPr algn="r" eaLnBrk="1" hangingPunct="1"/>
            <a:r>
              <a:rPr lang="en-US" sz="4000" dirty="0" smtClean="0"/>
              <a:t>Get Quick Training  </a:t>
            </a:r>
          </a:p>
        </p:txBody>
      </p:sp>
      <p:sp>
        <p:nvSpPr>
          <p:cNvPr id="6" name="Date Placeholder 2"/>
          <p:cNvSpPr>
            <a:spLocks noGrp="1"/>
          </p:cNvSpPr>
          <p:nvPr>
            <p:ph type="dt" sz="quarter" idx="10"/>
          </p:nvPr>
        </p:nvSpPr>
        <p:spPr/>
        <p:txBody>
          <a:bodyPr/>
          <a:lstStyle/>
          <a:p>
            <a:pPr>
              <a:defRPr/>
            </a:pPr>
            <a:r>
              <a:rPr lang="en-US" smtClean="0"/>
              <a:t>2015</a:t>
            </a:r>
            <a:endParaRPr lang="en-US"/>
          </a:p>
        </p:txBody>
      </p:sp>
      <p:sp>
        <p:nvSpPr>
          <p:cNvPr id="7" name="Footer Placeholder 3"/>
          <p:cNvSpPr>
            <a:spLocks noGrp="1"/>
          </p:cNvSpPr>
          <p:nvPr>
            <p:ph type="ftr" sz="quarter" idx="11"/>
          </p:nvPr>
        </p:nvSpPr>
        <p:spPr/>
        <p:txBody>
          <a:bodyPr/>
          <a:lstStyle/>
          <a:p>
            <a:pPr>
              <a:defRPr/>
            </a:pPr>
            <a:r>
              <a:rPr lang="en-US"/>
              <a:t>Intro to Medical Library Resources</a:t>
            </a:r>
          </a:p>
        </p:txBody>
      </p:sp>
      <p:sp>
        <p:nvSpPr>
          <p:cNvPr id="8" name="Slide Number Placeholder 4"/>
          <p:cNvSpPr>
            <a:spLocks noGrp="1"/>
          </p:cNvSpPr>
          <p:nvPr>
            <p:ph type="sldNum" sz="quarter" idx="12"/>
          </p:nvPr>
        </p:nvSpPr>
        <p:spPr/>
        <p:txBody>
          <a:bodyPr/>
          <a:lstStyle/>
          <a:p>
            <a:pPr>
              <a:defRPr/>
            </a:pPr>
            <a:fld id="{258C2CBA-2701-43BF-92C7-5C41E57A796E}" type="slidenum">
              <a:rPr lang="en-US"/>
              <a:pPr>
                <a:defRPr/>
              </a:pPr>
              <a:t>18</a:t>
            </a:fld>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1519238"/>
            <a:ext cx="2187121" cy="4690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9" name="Oval 5"/>
          <p:cNvSpPr>
            <a:spLocks noChangeArrowheads="1"/>
          </p:cNvSpPr>
          <p:nvPr/>
        </p:nvSpPr>
        <p:spPr bwMode="auto">
          <a:xfrm>
            <a:off x="228599" y="4724399"/>
            <a:ext cx="1828801" cy="559633"/>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45720" rIns="45720" anchor="ctr"/>
          <a:lstStyle/>
          <a:p>
            <a:endParaRPr lang="en-US"/>
          </a:p>
        </p:txBody>
      </p:sp>
      <p:pic>
        <p:nvPicPr>
          <p:cNvPr id="2" name="Picture 1"/>
          <p:cNvPicPr>
            <a:picLocks noChangeAspect="1"/>
          </p:cNvPicPr>
          <p:nvPr/>
        </p:nvPicPr>
        <p:blipFill rotWithShape="1">
          <a:blip r:embed="rId4"/>
          <a:srcRect r="28930"/>
          <a:stretch/>
        </p:blipFill>
        <p:spPr>
          <a:xfrm>
            <a:off x="2957946" y="1787803"/>
            <a:ext cx="5533996" cy="41529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Getting Help From a Librarian</a:t>
            </a:r>
          </a:p>
        </p:txBody>
      </p:sp>
      <p:sp>
        <p:nvSpPr>
          <p:cNvPr id="24579" name="Rectangle 3"/>
          <p:cNvSpPr>
            <a:spLocks noGrp="1" noChangeArrowheads="1"/>
          </p:cNvSpPr>
          <p:nvPr>
            <p:ph idx="1"/>
          </p:nvPr>
        </p:nvSpPr>
        <p:spPr>
          <a:xfrm>
            <a:off x="457200" y="2077243"/>
            <a:ext cx="8229600" cy="4144963"/>
          </a:xfrm>
        </p:spPr>
        <p:txBody>
          <a:bodyPr/>
          <a:lstStyle/>
          <a:p>
            <a:pPr eaLnBrk="1" hangingPunct="1"/>
            <a:r>
              <a:rPr lang="en-US" sz="2800" dirty="0" smtClean="0"/>
              <a:t>Contact us </a:t>
            </a:r>
            <a:endParaRPr lang="en-US" sz="2400" dirty="0" smtClean="0"/>
          </a:p>
          <a:p>
            <a:pPr eaLnBrk="1" hangingPunct="1"/>
            <a:r>
              <a:rPr lang="en-US" sz="2800" dirty="0" smtClean="0"/>
              <a:t>E-mail </a:t>
            </a:r>
            <a:r>
              <a:rPr lang="en-US" sz="2800" dirty="0" smtClean="0">
                <a:hlinkClick r:id="rId3"/>
              </a:rPr>
              <a:t>medlibrary@med.fsu.edu</a:t>
            </a:r>
            <a:endParaRPr lang="en-US" sz="2800" dirty="0" smtClean="0"/>
          </a:p>
          <a:p>
            <a:pPr eaLnBrk="1" hangingPunct="1"/>
            <a:r>
              <a:rPr lang="en-US" sz="2800" dirty="0" smtClean="0"/>
              <a:t>Call</a:t>
            </a:r>
            <a:endParaRPr lang="en-US" sz="2800" b="1" dirty="0" smtClean="0"/>
          </a:p>
          <a:p>
            <a:pPr lvl="1" eaLnBrk="1" hangingPunct="1"/>
            <a:r>
              <a:rPr lang="en-US" sz="2400" dirty="0" smtClean="0"/>
              <a:t>Voice: 850-644-3883</a:t>
            </a:r>
          </a:p>
          <a:p>
            <a:pPr lvl="1" eaLnBrk="1" hangingPunct="1"/>
            <a:r>
              <a:rPr lang="en-US" sz="2400" dirty="0" smtClean="0"/>
              <a:t>Fax: 644-9942 </a:t>
            </a:r>
          </a:p>
          <a:p>
            <a:pPr marL="457200" lvl="1" indent="-457200" eaLnBrk="1" hangingPunct="1">
              <a:buFont typeface="Wingdings" panose="05000000000000000000" pitchFamily="2" charset="2"/>
              <a:buChar char="§"/>
            </a:pPr>
            <a:r>
              <a:rPr lang="en-US" dirty="0" smtClean="0"/>
              <a:t>Interlibrary loan under Request Materials</a:t>
            </a:r>
          </a:p>
        </p:txBody>
      </p:sp>
      <p:sp>
        <p:nvSpPr>
          <p:cNvPr id="5" name="Date Placeholder 4"/>
          <p:cNvSpPr>
            <a:spLocks noGrp="1"/>
          </p:cNvSpPr>
          <p:nvPr>
            <p:ph type="dt" sz="half" idx="10"/>
          </p:nvPr>
        </p:nvSpPr>
        <p:spPr/>
        <p:txBody>
          <a:bodyPr/>
          <a:lstStyle/>
          <a:p>
            <a:pPr>
              <a:defRPr/>
            </a:pPr>
            <a:r>
              <a:rPr lang="en-US" smtClean="0"/>
              <a:t>2015</a:t>
            </a:r>
            <a:endParaRPr lang="en-US"/>
          </a:p>
        </p:txBody>
      </p:sp>
      <p:sp>
        <p:nvSpPr>
          <p:cNvPr id="6" name="Footer Placeholder 5"/>
          <p:cNvSpPr>
            <a:spLocks noGrp="1"/>
          </p:cNvSpPr>
          <p:nvPr>
            <p:ph type="ftr" sz="quarter" idx="11"/>
          </p:nvPr>
        </p:nvSpPr>
        <p:spPr/>
        <p:txBody>
          <a:bodyPr/>
          <a:lstStyle/>
          <a:p>
            <a:pPr>
              <a:defRPr/>
            </a:pPr>
            <a:r>
              <a:rPr lang="en-US"/>
              <a:t>Intro to Medical Library Resources</a:t>
            </a:r>
          </a:p>
        </p:txBody>
      </p:sp>
      <p:sp>
        <p:nvSpPr>
          <p:cNvPr id="7" name="Slide Number Placeholder 6"/>
          <p:cNvSpPr>
            <a:spLocks noGrp="1"/>
          </p:cNvSpPr>
          <p:nvPr>
            <p:ph type="sldNum" sz="quarter" idx="12"/>
          </p:nvPr>
        </p:nvSpPr>
        <p:spPr/>
        <p:txBody>
          <a:bodyPr/>
          <a:lstStyle/>
          <a:p>
            <a:pPr>
              <a:defRPr/>
            </a:pPr>
            <a:fld id="{605C3914-20F7-4359-9661-CA746E4B64C9}" type="slidenum">
              <a:rPr lang="en-US"/>
              <a:pPr>
                <a:defRPr/>
              </a:pPr>
              <a:t>19</a:t>
            </a:fld>
            <a:endParaRPr lang="en-US"/>
          </a:p>
        </p:txBody>
      </p:sp>
      <p:pic>
        <p:nvPicPr>
          <p:cNvPr id="3" name="Picture 2"/>
          <p:cNvPicPr>
            <a:picLocks noChangeAspect="1"/>
          </p:cNvPicPr>
          <p:nvPr/>
        </p:nvPicPr>
        <p:blipFill>
          <a:blip r:embed="rId4"/>
          <a:stretch>
            <a:fillRect/>
          </a:stretch>
        </p:blipFill>
        <p:spPr>
          <a:xfrm>
            <a:off x="695325" y="4956174"/>
            <a:ext cx="7753350" cy="1438275"/>
          </a:xfrm>
          <a:prstGeom prst="rect">
            <a:avLst/>
          </a:prstGeom>
        </p:spPr>
      </p:pic>
    </p:spTree>
    <p:extLst>
      <p:ext uri="{BB962C8B-B14F-4D97-AF65-F5344CB8AC3E}">
        <p14:creationId xmlns:p14="http://schemas.microsoft.com/office/powerpoint/2010/main" val="246425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8"/>
          <p:cNvSpPr>
            <a:spLocks noGrp="1" noChangeArrowheads="1"/>
          </p:cNvSpPr>
          <p:nvPr>
            <p:ph type="title"/>
          </p:nvPr>
        </p:nvSpPr>
        <p:spPr/>
        <p:txBody>
          <a:bodyPr/>
          <a:lstStyle/>
          <a:p>
            <a:pPr eaLnBrk="1" hangingPunct="1"/>
            <a:r>
              <a:rPr lang="en-US" smtClean="0"/>
              <a:t>Handouts</a:t>
            </a:r>
          </a:p>
        </p:txBody>
      </p:sp>
      <p:sp>
        <p:nvSpPr>
          <p:cNvPr id="5123" name="Rectangle 9"/>
          <p:cNvSpPr>
            <a:spLocks noGrp="1" noChangeArrowheads="1"/>
          </p:cNvSpPr>
          <p:nvPr>
            <p:ph idx="1"/>
          </p:nvPr>
        </p:nvSpPr>
        <p:spPr/>
        <p:txBody>
          <a:bodyPr/>
          <a:lstStyle/>
          <a:p>
            <a:pPr eaLnBrk="1" hangingPunct="1"/>
            <a:r>
              <a:rPr lang="en-US" dirty="0" smtClean="0"/>
              <a:t>PowerPoint slides</a:t>
            </a:r>
          </a:p>
          <a:p>
            <a:pPr eaLnBrk="1" hangingPunct="1"/>
            <a:r>
              <a:rPr lang="en-US" dirty="0" smtClean="0"/>
              <a:t>Syllabus</a:t>
            </a:r>
          </a:p>
          <a:p>
            <a:pPr eaLnBrk="1" hangingPunct="1"/>
            <a:r>
              <a:rPr lang="en-US" dirty="0" smtClean="0"/>
              <a:t>Evaluations</a:t>
            </a:r>
          </a:p>
        </p:txBody>
      </p:sp>
      <p:sp>
        <p:nvSpPr>
          <p:cNvPr id="4" name="Date Placeholder 3"/>
          <p:cNvSpPr>
            <a:spLocks noGrp="1"/>
          </p:cNvSpPr>
          <p:nvPr>
            <p:ph type="dt" sz="quarter" idx="10"/>
          </p:nvPr>
        </p:nvSpPr>
        <p:spPr/>
        <p:txBody>
          <a:bodyPr/>
          <a:lstStyle/>
          <a:p>
            <a:pPr>
              <a:defRPr/>
            </a:pPr>
            <a:r>
              <a:rPr lang="en-US" smtClean="0"/>
              <a:t>2015</a:t>
            </a:r>
            <a:endParaRPr lang="en-US"/>
          </a:p>
        </p:txBody>
      </p:sp>
      <p:sp>
        <p:nvSpPr>
          <p:cNvPr id="5" name="Footer Placeholder 4"/>
          <p:cNvSpPr>
            <a:spLocks noGrp="1"/>
          </p:cNvSpPr>
          <p:nvPr>
            <p:ph type="ftr" sz="quarter" idx="11"/>
          </p:nvPr>
        </p:nvSpPr>
        <p:spPr/>
        <p:txBody>
          <a:bodyPr/>
          <a:lstStyle/>
          <a:p>
            <a:pPr>
              <a:defRPr/>
            </a:pPr>
            <a:r>
              <a:rPr lang="en-US"/>
              <a:t>Intro to Medical Library Resources</a:t>
            </a:r>
          </a:p>
        </p:txBody>
      </p:sp>
      <p:sp>
        <p:nvSpPr>
          <p:cNvPr id="6" name="Slide Number Placeholder 5"/>
          <p:cNvSpPr>
            <a:spLocks noGrp="1"/>
          </p:cNvSpPr>
          <p:nvPr>
            <p:ph type="sldNum" sz="quarter" idx="12"/>
          </p:nvPr>
        </p:nvSpPr>
        <p:spPr/>
        <p:txBody>
          <a:bodyPr/>
          <a:lstStyle/>
          <a:p>
            <a:pPr>
              <a:defRPr/>
            </a:pPr>
            <a:fld id="{71A80181-9DA9-4836-8409-663DC3B1B467}" type="slidenum">
              <a:rPr lang="en-US"/>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1"/>
          <p:cNvSpPr>
            <a:spLocks noGrp="1"/>
          </p:cNvSpPr>
          <p:nvPr>
            <p:ph type="dt" sz="quarter" idx="10"/>
          </p:nvPr>
        </p:nvSpPr>
        <p:spPr/>
        <p:txBody>
          <a:bodyPr/>
          <a:lstStyle/>
          <a:p>
            <a:pPr>
              <a:defRPr/>
            </a:pPr>
            <a:r>
              <a:rPr lang="en-US" smtClean="0"/>
              <a:t>2015</a:t>
            </a:r>
            <a:endParaRPr lang="en-US"/>
          </a:p>
        </p:txBody>
      </p:sp>
      <p:sp>
        <p:nvSpPr>
          <p:cNvPr id="11" name="Slide Number Placeholder 3"/>
          <p:cNvSpPr>
            <a:spLocks noGrp="1"/>
          </p:cNvSpPr>
          <p:nvPr>
            <p:ph type="sldNum" sz="quarter" idx="12"/>
          </p:nvPr>
        </p:nvSpPr>
        <p:spPr/>
        <p:txBody>
          <a:bodyPr/>
          <a:lstStyle/>
          <a:p>
            <a:pPr>
              <a:defRPr/>
            </a:pPr>
            <a:fld id="{03BC8531-9A8C-4BA4-BA0E-B5EBA974DCE2}" type="slidenum">
              <a:rPr lang="en-US"/>
              <a:pPr>
                <a:defRPr/>
              </a:pPr>
              <a:t>20</a:t>
            </a:fld>
            <a:endParaRPr lang="en-US"/>
          </a:p>
        </p:txBody>
      </p:sp>
      <p:sp>
        <p:nvSpPr>
          <p:cNvPr id="28677" name="Rectangle 2"/>
          <p:cNvSpPr>
            <a:spLocks noGrp="1" noChangeArrowheads="1"/>
          </p:cNvSpPr>
          <p:nvPr>
            <p:ph type="title" idx="4294967295"/>
          </p:nvPr>
        </p:nvSpPr>
        <p:spPr>
          <a:xfrm>
            <a:off x="486295" y="877888"/>
            <a:ext cx="7745412" cy="1143000"/>
          </a:xfrm>
        </p:spPr>
        <p:txBody>
          <a:bodyPr/>
          <a:lstStyle/>
          <a:p>
            <a:pPr eaLnBrk="1" hangingPunct="1"/>
            <a:r>
              <a:rPr lang="en-US" dirty="0" smtClean="0"/>
              <a:t>Finding </a:t>
            </a:r>
            <a:r>
              <a:rPr lang="en-US" dirty="0" err="1" smtClean="0"/>
              <a:t>eJournals</a:t>
            </a:r>
            <a:endParaRPr lang="en-US" dirty="0" smtClean="0"/>
          </a:p>
        </p:txBody>
      </p:sp>
      <p:pic>
        <p:nvPicPr>
          <p:cNvPr id="5" name="Picture 4"/>
          <p:cNvPicPr>
            <a:picLocks noChangeAspect="1"/>
          </p:cNvPicPr>
          <p:nvPr/>
        </p:nvPicPr>
        <p:blipFill>
          <a:blip r:embed="rId3"/>
          <a:stretch>
            <a:fillRect/>
          </a:stretch>
        </p:blipFill>
        <p:spPr>
          <a:xfrm>
            <a:off x="541598" y="1769133"/>
            <a:ext cx="3149686" cy="4367212"/>
          </a:xfrm>
          <a:prstGeom prst="rect">
            <a:avLst/>
          </a:prstGeom>
          <a:ln>
            <a:noFill/>
          </a:ln>
          <a:effectLst>
            <a:outerShdw blurRad="292100" dist="139700" dir="2700000" algn="tl" rotWithShape="0">
              <a:srgbClr val="333333">
                <a:alpha val="65000"/>
              </a:srgbClr>
            </a:outerShdw>
          </a:effectLst>
        </p:spPr>
      </p:pic>
      <p:sp>
        <p:nvSpPr>
          <p:cNvPr id="28683" name="Oval 5"/>
          <p:cNvSpPr>
            <a:spLocks noChangeArrowheads="1"/>
          </p:cNvSpPr>
          <p:nvPr/>
        </p:nvSpPr>
        <p:spPr bwMode="auto">
          <a:xfrm>
            <a:off x="522548" y="2895600"/>
            <a:ext cx="2457450" cy="533400"/>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45720" rIns="45720" anchor="ctr"/>
          <a:lstStyle/>
          <a:p>
            <a:endParaRPr lang="en-US" sz="1600">
              <a:latin typeface="Arial" charset="0"/>
            </a:endParaRPr>
          </a:p>
        </p:txBody>
      </p:sp>
      <p:sp>
        <p:nvSpPr>
          <p:cNvPr id="2" name="Footer Placeholder 1"/>
          <p:cNvSpPr>
            <a:spLocks noGrp="1"/>
          </p:cNvSpPr>
          <p:nvPr>
            <p:ph type="ftr" sz="quarter" idx="11"/>
          </p:nvPr>
        </p:nvSpPr>
        <p:spPr/>
        <p:txBody>
          <a:bodyPr/>
          <a:lstStyle/>
          <a:p>
            <a:pPr>
              <a:defRPr/>
            </a:pPr>
            <a:r>
              <a:rPr lang="en-US" smtClean="0"/>
              <a:t>Intro to Medical Library Resources</a:t>
            </a:r>
            <a:endParaRPr lang="en-US"/>
          </a:p>
        </p:txBody>
      </p:sp>
      <p:pic>
        <p:nvPicPr>
          <p:cNvPr id="6" name="Picture 5"/>
          <p:cNvPicPr>
            <a:picLocks noChangeAspect="1"/>
          </p:cNvPicPr>
          <p:nvPr/>
        </p:nvPicPr>
        <p:blipFill>
          <a:blip r:embed="rId4"/>
          <a:stretch>
            <a:fillRect/>
          </a:stretch>
        </p:blipFill>
        <p:spPr>
          <a:xfrm>
            <a:off x="3985058" y="2205038"/>
            <a:ext cx="4701742" cy="37113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487438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93725" y="1143000"/>
            <a:ext cx="8229600" cy="609600"/>
          </a:xfrm>
        </p:spPr>
        <p:txBody>
          <a:bodyPr/>
          <a:lstStyle/>
          <a:p>
            <a:pPr eaLnBrk="1" hangingPunct="1"/>
            <a:r>
              <a:rPr lang="en-US" dirty="0" smtClean="0"/>
              <a:t>Topic Searching all </a:t>
            </a:r>
            <a:r>
              <a:rPr lang="en-US" dirty="0" err="1" smtClean="0"/>
              <a:t>eJournals</a:t>
            </a:r>
            <a:endParaRPr lang="en-US" dirty="0" smtClean="0"/>
          </a:p>
        </p:txBody>
      </p:sp>
      <p:sp>
        <p:nvSpPr>
          <p:cNvPr id="29699" name="Rectangle 3"/>
          <p:cNvSpPr>
            <a:spLocks noGrp="1" noChangeArrowheads="1"/>
          </p:cNvSpPr>
          <p:nvPr>
            <p:ph idx="1"/>
          </p:nvPr>
        </p:nvSpPr>
        <p:spPr>
          <a:xfrm>
            <a:off x="588963" y="1798638"/>
            <a:ext cx="7869237" cy="2392362"/>
          </a:xfrm>
        </p:spPr>
        <p:txBody>
          <a:bodyPr/>
          <a:lstStyle/>
          <a:p>
            <a:pPr eaLnBrk="1" hangingPunct="1"/>
            <a:r>
              <a:rPr lang="en-US" dirty="0" err="1" smtClean="0"/>
              <a:t>Pubmed</a:t>
            </a:r>
            <a:r>
              <a:rPr lang="en-US" dirty="0" smtClean="0"/>
              <a:t> searches linked to full text</a:t>
            </a:r>
          </a:p>
          <a:p>
            <a:pPr eaLnBrk="1" hangingPunct="1"/>
            <a:r>
              <a:rPr lang="en-US" dirty="0" smtClean="0"/>
              <a:t>See tutorial on </a:t>
            </a:r>
            <a:r>
              <a:rPr lang="en-US" dirty="0" err="1" smtClean="0"/>
              <a:t>Pubmed</a:t>
            </a:r>
            <a:r>
              <a:rPr lang="en-US" dirty="0" smtClean="0"/>
              <a:t> searching</a:t>
            </a:r>
          </a:p>
          <a:p>
            <a:pPr eaLnBrk="1" hangingPunct="1"/>
            <a:r>
              <a:rPr lang="en-US" dirty="0" err="1" smtClean="0"/>
              <a:t>Find@FSU</a:t>
            </a:r>
            <a:r>
              <a:rPr lang="en-US" dirty="0" smtClean="0"/>
              <a:t> button in abstract view linked to full text article or interlibrary loan</a:t>
            </a:r>
          </a:p>
        </p:txBody>
      </p:sp>
      <p:sp>
        <p:nvSpPr>
          <p:cNvPr id="6" name="Date Placeholder 3"/>
          <p:cNvSpPr>
            <a:spLocks noGrp="1"/>
          </p:cNvSpPr>
          <p:nvPr>
            <p:ph type="dt" sz="quarter" idx="10"/>
          </p:nvPr>
        </p:nvSpPr>
        <p:spPr/>
        <p:txBody>
          <a:bodyPr/>
          <a:lstStyle/>
          <a:p>
            <a:pPr>
              <a:defRPr/>
            </a:pPr>
            <a:r>
              <a:rPr lang="en-US" smtClean="0"/>
              <a:t>2015</a:t>
            </a:r>
            <a:endParaRPr lang="en-US"/>
          </a:p>
        </p:txBody>
      </p:sp>
      <p:sp>
        <p:nvSpPr>
          <p:cNvPr id="7" name="Footer Placeholder 4"/>
          <p:cNvSpPr>
            <a:spLocks noGrp="1"/>
          </p:cNvSpPr>
          <p:nvPr>
            <p:ph type="ftr" sz="quarter" idx="11"/>
          </p:nvPr>
        </p:nvSpPr>
        <p:spPr/>
        <p:txBody>
          <a:bodyPr/>
          <a:lstStyle/>
          <a:p>
            <a:pPr>
              <a:defRPr/>
            </a:pPr>
            <a:r>
              <a:rPr lang="en-US"/>
              <a:t>Intro to Medical Library Resources</a:t>
            </a:r>
          </a:p>
        </p:txBody>
      </p:sp>
      <p:sp>
        <p:nvSpPr>
          <p:cNvPr id="8" name="Slide Number Placeholder 5"/>
          <p:cNvSpPr>
            <a:spLocks noGrp="1"/>
          </p:cNvSpPr>
          <p:nvPr>
            <p:ph type="sldNum" sz="quarter" idx="12"/>
          </p:nvPr>
        </p:nvSpPr>
        <p:spPr/>
        <p:txBody>
          <a:bodyPr/>
          <a:lstStyle/>
          <a:p>
            <a:pPr>
              <a:defRPr/>
            </a:pPr>
            <a:fld id="{C6988E8D-836C-4775-9A5E-4FE896D43243}" type="slidenum">
              <a:rPr lang="en-US"/>
              <a:pPr>
                <a:defRPr/>
              </a:pPr>
              <a:t>21</a:t>
            </a:fld>
            <a:endParaRPr lang="en-US"/>
          </a:p>
        </p:txBody>
      </p:sp>
      <p:pic>
        <p:nvPicPr>
          <p:cNvPr id="2" name="Picture 1"/>
          <p:cNvPicPr>
            <a:picLocks noChangeAspect="1"/>
          </p:cNvPicPr>
          <p:nvPr/>
        </p:nvPicPr>
        <p:blipFill>
          <a:blip r:embed="rId3"/>
          <a:stretch>
            <a:fillRect/>
          </a:stretch>
        </p:blipFill>
        <p:spPr>
          <a:xfrm>
            <a:off x="1046162" y="4168233"/>
            <a:ext cx="7324725" cy="255324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Find@FSU</a:t>
            </a:r>
            <a:r>
              <a:rPr lang="en-US" dirty="0" smtClean="0"/>
              <a:t> Button</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dirty="0" smtClean="0"/>
              <a:t>When </a:t>
            </a:r>
            <a:r>
              <a:rPr lang="en-US" dirty="0"/>
              <a:t>full text is not available, the link will direct the user to interlibrary loan options. </a:t>
            </a:r>
          </a:p>
          <a:p>
            <a:endParaRPr lang="en-US" dirty="0"/>
          </a:p>
        </p:txBody>
      </p:sp>
      <p:sp>
        <p:nvSpPr>
          <p:cNvPr id="4" name="Date Placeholder 3"/>
          <p:cNvSpPr>
            <a:spLocks noGrp="1"/>
          </p:cNvSpPr>
          <p:nvPr>
            <p:ph type="dt" sz="half" idx="10"/>
          </p:nvPr>
        </p:nvSpPr>
        <p:spPr/>
        <p:txBody>
          <a:bodyPr/>
          <a:lstStyle/>
          <a:p>
            <a:pPr>
              <a:defRPr/>
            </a:pPr>
            <a:r>
              <a:rPr lang="en-US" smtClean="0"/>
              <a:t>2015</a:t>
            </a:r>
            <a:endParaRPr lang="en-US"/>
          </a:p>
        </p:txBody>
      </p:sp>
      <p:sp>
        <p:nvSpPr>
          <p:cNvPr id="5" name="Footer Placeholder 4"/>
          <p:cNvSpPr>
            <a:spLocks noGrp="1"/>
          </p:cNvSpPr>
          <p:nvPr>
            <p:ph type="ftr" sz="quarter" idx="11"/>
          </p:nvPr>
        </p:nvSpPr>
        <p:spPr/>
        <p:txBody>
          <a:bodyPr/>
          <a:lstStyle/>
          <a:p>
            <a:pPr>
              <a:defRPr/>
            </a:pPr>
            <a:r>
              <a:rPr lang="en-US" smtClean="0"/>
              <a:t>Intro to Medical Library Resources</a:t>
            </a:r>
            <a:endParaRPr lang="en-US"/>
          </a:p>
        </p:txBody>
      </p:sp>
      <p:sp>
        <p:nvSpPr>
          <p:cNvPr id="6" name="Slide Number Placeholder 5"/>
          <p:cNvSpPr>
            <a:spLocks noGrp="1"/>
          </p:cNvSpPr>
          <p:nvPr>
            <p:ph type="sldNum" sz="quarter" idx="12"/>
          </p:nvPr>
        </p:nvSpPr>
        <p:spPr/>
        <p:txBody>
          <a:bodyPr/>
          <a:lstStyle/>
          <a:p>
            <a:pPr>
              <a:defRPr/>
            </a:pPr>
            <a:fld id="{588F510A-5210-4112-A032-29039C48EE69}" type="slidenum">
              <a:rPr lang="en-US" smtClean="0"/>
              <a:pPr>
                <a:defRPr/>
              </a:pPr>
              <a:t>22</a:t>
            </a:fld>
            <a:endParaRPr lang="en-US"/>
          </a:p>
        </p:txBody>
      </p:sp>
      <p:pic>
        <p:nvPicPr>
          <p:cNvPr id="9" name="Picture 8"/>
          <p:cNvPicPr>
            <a:picLocks noChangeAspect="1"/>
          </p:cNvPicPr>
          <p:nvPr/>
        </p:nvPicPr>
        <p:blipFill rotWithShape="1">
          <a:blip r:embed="rId3"/>
          <a:srcRect l="873" t="51632"/>
          <a:stretch/>
        </p:blipFill>
        <p:spPr>
          <a:xfrm>
            <a:off x="228600" y="4267200"/>
            <a:ext cx="8651550" cy="1371600"/>
          </a:xfrm>
          <a:prstGeom prst="rect">
            <a:avLst/>
          </a:prstGeom>
          <a:ln>
            <a:noFill/>
          </a:ln>
          <a:effectLst>
            <a:outerShdw blurRad="292100" dist="139700" dir="2700000" algn="tl" rotWithShape="0">
              <a:srgbClr val="333333">
                <a:alpha val="65000"/>
              </a:srgbClr>
            </a:outerShdw>
          </a:effectLst>
        </p:spPr>
      </p:pic>
      <p:sp>
        <p:nvSpPr>
          <p:cNvPr id="8" name="Right Arrow 7"/>
          <p:cNvSpPr/>
          <p:nvPr/>
        </p:nvSpPr>
        <p:spPr>
          <a:xfrm rot="16200000">
            <a:off x="7722646" y="5277102"/>
            <a:ext cx="997737" cy="9305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5263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pPr eaLnBrk="1" hangingPunct="1"/>
            <a:r>
              <a:rPr lang="en-US" sz="4000" dirty="0" smtClean="0"/>
              <a:t>When Article Not There…</a:t>
            </a:r>
          </a:p>
        </p:txBody>
      </p:sp>
      <p:sp>
        <p:nvSpPr>
          <p:cNvPr id="441347" name="Rectangle 3"/>
          <p:cNvSpPr>
            <a:spLocks noGrp="1" noChangeArrowheads="1"/>
          </p:cNvSpPr>
          <p:nvPr>
            <p:ph idx="1"/>
          </p:nvPr>
        </p:nvSpPr>
        <p:spPr>
          <a:xfrm>
            <a:off x="304800" y="2042795"/>
            <a:ext cx="8839200" cy="4175760"/>
          </a:xfrm>
        </p:spPr>
        <p:txBody>
          <a:bodyPr/>
          <a:lstStyle/>
          <a:p>
            <a:pPr marL="609600" indent="-609600" eaLnBrk="1" hangingPunct="1">
              <a:lnSpc>
                <a:spcPct val="90000"/>
              </a:lnSpc>
              <a:buFont typeface="Wingdings" pitchFamily="2" charset="2"/>
              <a:buNone/>
            </a:pPr>
            <a:r>
              <a:rPr lang="en-US" dirty="0" err="1" smtClean="0"/>
              <a:t>Pubmed</a:t>
            </a:r>
            <a:r>
              <a:rPr lang="en-US" dirty="0" smtClean="0"/>
              <a:t> Linked to full text?  No…</a:t>
            </a:r>
          </a:p>
          <a:p>
            <a:pPr marL="609600" indent="-609600" eaLnBrk="1" hangingPunct="1">
              <a:lnSpc>
                <a:spcPct val="90000"/>
              </a:lnSpc>
              <a:buFont typeface="Wingdings" pitchFamily="2" charset="2"/>
              <a:buAutoNum type="arabicPeriod"/>
            </a:pPr>
            <a:r>
              <a:rPr lang="en-US" dirty="0" smtClean="0"/>
              <a:t>Search </a:t>
            </a:r>
            <a:r>
              <a:rPr lang="en-US" b="1" dirty="0" smtClean="0"/>
              <a:t>Google Scholar </a:t>
            </a:r>
            <a:r>
              <a:rPr lang="en-US" dirty="0" smtClean="0"/>
              <a:t>for Title first</a:t>
            </a:r>
          </a:p>
          <a:p>
            <a:pPr marL="609600" indent="-609600" eaLnBrk="1" hangingPunct="1">
              <a:lnSpc>
                <a:spcPct val="90000"/>
              </a:lnSpc>
              <a:buFont typeface="Wingdings" pitchFamily="2" charset="2"/>
              <a:buAutoNum type="arabicPeriod"/>
            </a:pPr>
            <a:r>
              <a:rPr lang="en-US" dirty="0" smtClean="0"/>
              <a:t>Then request an Interlibrary loan for title not owned by FSU </a:t>
            </a:r>
          </a:p>
          <a:p>
            <a:pPr marL="609600" indent="-609600" eaLnBrk="1" hangingPunct="1">
              <a:lnSpc>
                <a:spcPct val="90000"/>
              </a:lnSpc>
              <a:buFont typeface="Wingdings" pitchFamily="2" charset="2"/>
              <a:buAutoNum type="arabicPeriod"/>
            </a:pPr>
            <a:r>
              <a:rPr lang="en-US" dirty="0" smtClean="0"/>
              <a:t>Contact</a:t>
            </a:r>
            <a:r>
              <a:rPr lang="en-US" dirty="0" smtClean="0">
                <a:hlinkClick r:id=""/>
              </a:rPr>
              <a:t> MedLibrary@med.fsu.edu</a:t>
            </a:r>
            <a:r>
              <a:rPr lang="en-US" dirty="0" smtClean="0"/>
              <a:t> </a:t>
            </a:r>
          </a:p>
        </p:txBody>
      </p:sp>
      <p:sp>
        <p:nvSpPr>
          <p:cNvPr id="6" name="Slide Number Placeholder 5"/>
          <p:cNvSpPr>
            <a:spLocks noGrp="1"/>
          </p:cNvSpPr>
          <p:nvPr>
            <p:ph type="sldNum" sz="quarter" idx="12"/>
          </p:nvPr>
        </p:nvSpPr>
        <p:spPr/>
        <p:txBody>
          <a:bodyPr/>
          <a:lstStyle/>
          <a:p>
            <a:pPr>
              <a:defRPr/>
            </a:pPr>
            <a:fld id="{71E08AF4-3639-44E1-A636-9A04C74A8ACB}" type="slidenum">
              <a:rPr lang="en-US"/>
              <a:pPr>
                <a:defRPr/>
              </a:pPr>
              <a:t>23</a:t>
            </a:fld>
            <a:endParaRPr lang="en-US"/>
          </a:p>
        </p:txBody>
      </p:sp>
      <p:sp>
        <p:nvSpPr>
          <p:cNvPr id="3" name="Footer Placeholder 2"/>
          <p:cNvSpPr>
            <a:spLocks noGrp="1"/>
          </p:cNvSpPr>
          <p:nvPr>
            <p:ph type="ftr" sz="quarter" idx="11"/>
          </p:nvPr>
        </p:nvSpPr>
        <p:spPr/>
        <p:txBody>
          <a:bodyPr/>
          <a:lstStyle/>
          <a:p>
            <a:pPr>
              <a:defRPr/>
            </a:pPr>
            <a:r>
              <a:rPr lang="en-US" smtClean="0"/>
              <a:t>Intro to Medical Library Resources</a:t>
            </a:r>
            <a:endParaRPr lang="en-US"/>
          </a:p>
        </p:txBody>
      </p:sp>
      <p:sp>
        <p:nvSpPr>
          <p:cNvPr id="4" name="Date Placeholder 3"/>
          <p:cNvSpPr>
            <a:spLocks noGrp="1"/>
          </p:cNvSpPr>
          <p:nvPr>
            <p:ph type="dt" sz="half" idx="10"/>
          </p:nvPr>
        </p:nvSpPr>
        <p:spPr/>
        <p:txBody>
          <a:bodyPr/>
          <a:lstStyle/>
          <a:p>
            <a:pPr>
              <a:defRPr/>
            </a:pPr>
            <a:r>
              <a:rPr lang="en-US" smtClean="0"/>
              <a:t>2015</a:t>
            </a:r>
            <a:endParaRPr lang="en-US"/>
          </a:p>
        </p:txBody>
      </p:sp>
      <p:pic>
        <p:nvPicPr>
          <p:cNvPr id="2" name="Picture 1"/>
          <p:cNvPicPr>
            <a:picLocks noChangeAspect="1"/>
          </p:cNvPicPr>
          <p:nvPr/>
        </p:nvPicPr>
        <p:blipFill>
          <a:blip r:embed="rId3"/>
          <a:stretch>
            <a:fillRect/>
          </a:stretch>
        </p:blipFill>
        <p:spPr>
          <a:xfrm>
            <a:off x="1752600" y="4722508"/>
            <a:ext cx="5562600" cy="19608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146168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1347">
                                            <p:txEl>
                                              <p:pRg st="0" end="0"/>
                                            </p:txEl>
                                          </p:spTgt>
                                        </p:tgtEl>
                                        <p:attrNameLst>
                                          <p:attrName>style.visibility</p:attrName>
                                        </p:attrNameLst>
                                      </p:cBhvr>
                                      <p:to>
                                        <p:strVal val="visible"/>
                                      </p:to>
                                    </p:set>
                                    <p:animEffect transition="in" filter="fade">
                                      <p:cBhvr>
                                        <p:cTn id="7" dur="1000"/>
                                        <p:tgtEl>
                                          <p:spTgt spid="441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1347">
                                            <p:txEl>
                                              <p:pRg st="1" end="1"/>
                                            </p:txEl>
                                          </p:spTgt>
                                        </p:tgtEl>
                                        <p:attrNameLst>
                                          <p:attrName>style.visibility</p:attrName>
                                        </p:attrNameLst>
                                      </p:cBhvr>
                                      <p:to>
                                        <p:strVal val="visible"/>
                                      </p:to>
                                    </p:set>
                                    <p:animEffect transition="in" filter="fade">
                                      <p:cBhvr>
                                        <p:cTn id="12" dur="1000"/>
                                        <p:tgtEl>
                                          <p:spTgt spid="4413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1347">
                                            <p:txEl>
                                              <p:pRg st="2" end="2"/>
                                            </p:txEl>
                                          </p:spTgt>
                                        </p:tgtEl>
                                        <p:attrNameLst>
                                          <p:attrName>style.visibility</p:attrName>
                                        </p:attrNameLst>
                                      </p:cBhvr>
                                      <p:to>
                                        <p:strVal val="visible"/>
                                      </p:to>
                                    </p:set>
                                    <p:animEffect transition="in" filter="fade">
                                      <p:cBhvr>
                                        <p:cTn id="17" dur="1000"/>
                                        <p:tgtEl>
                                          <p:spTgt spid="4413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1347">
                                            <p:txEl>
                                              <p:pRg st="3" end="3"/>
                                            </p:txEl>
                                          </p:spTgt>
                                        </p:tgtEl>
                                        <p:attrNameLst>
                                          <p:attrName>style.visibility</p:attrName>
                                        </p:attrNameLst>
                                      </p:cBhvr>
                                      <p:to>
                                        <p:strVal val="visible"/>
                                      </p:to>
                                    </p:set>
                                    <p:animEffect transition="in" filter="fade">
                                      <p:cBhvr>
                                        <p:cTn id="22" dur="1000"/>
                                        <p:tgtEl>
                                          <p:spTgt spid="4413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4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56507"/>
            <a:ext cx="8534400" cy="609600"/>
          </a:xfrm>
        </p:spPr>
        <p:txBody>
          <a:bodyPr/>
          <a:lstStyle/>
          <a:p>
            <a:r>
              <a:rPr lang="en-US" dirty="0" smtClean="0"/>
              <a:t>New CoM Published Journal  - PLAID </a:t>
            </a:r>
            <a:endParaRPr lang="en-US" dirty="0"/>
          </a:p>
        </p:txBody>
      </p:sp>
      <p:sp>
        <p:nvSpPr>
          <p:cNvPr id="4" name="Date Placeholder 3"/>
          <p:cNvSpPr>
            <a:spLocks noGrp="1"/>
          </p:cNvSpPr>
          <p:nvPr>
            <p:ph type="dt" sz="half" idx="10"/>
          </p:nvPr>
        </p:nvSpPr>
        <p:spPr/>
        <p:txBody>
          <a:bodyPr/>
          <a:lstStyle/>
          <a:p>
            <a:pPr>
              <a:defRPr/>
            </a:pPr>
            <a:r>
              <a:rPr lang="en-US" smtClean="0"/>
              <a:t>2015</a:t>
            </a:r>
            <a:endParaRPr lang="en-US"/>
          </a:p>
        </p:txBody>
      </p:sp>
      <p:sp>
        <p:nvSpPr>
          <p:cNvPr id="5" name="Footer Placeholder 4"/>
          <p:cNvSpPr>
            <a:spLocks noGrp="1"/>
          </p:cNvSpPr>
          <p:nvPr>
            <p:ph type="ftr" sz="quarter" idx="11"/>
          </p:nvPr>
        </p:nvSpPr>
        <p:spPr/>
        <p:txBody>
          <a:bodyPr/>
          <a:lstStyle/>
          <a:p>
            <a:pPr>
              <a:defRPr/>
            </a:pPr>
            <a:r>
              <a:rPr lang="en-US" smtClean="0"/>
              <a:t>Intro to Medical Library Resources</a:t>
            </a:r>
            <a:endParaRPr lang="en-US"/>
          </a:p>
        </p:txBody>
      </p:sp>
      <p:sp>
        <p:nvSpPr>
          <p:cNvPr id="6" name="Slide Number Placeholder 5"/>
          <p:cNvSpPr>
            <a:spLocks noGrp="1"/>
          </p:cNvSpPr>
          <p:nvPr>
            <p:ph type="sldNum" sz="quarter" idx="12"/>
          </p:nvPr>
        </p:nvSpPr>
        <p:spPr/>
        <p:txBody>
          <a:bodyPr/>
          <a:lstStyle/>
          <a:p>
            <a:pPr>
              <a:defRPr/>
            </a:pPr>
            <a:fld id="{588F510A-5210-4112-A032-29039C48EE69}" type="slidenum">
              <a:rPr lang="en-US" smtClean="0"/>
              <a:pPr>
                <a:defRPr/>
              </a:pPr>
              <a:t>24</a:t>
            </a:fld>
            <a:endParaRPr lang="en-US"/>
          </a:p>
        </p:txBody>
      </p:sp>
      <p:sp>
        <p:nvSpPr>
          <p:cNvPr id="8" name="Content Placeholder 7"/>
          <p:cNvSpPr>
            <a:spLocks noGrp="1"/>
          </p:cNvSpPr>
          <p:nvPr>
            <p:ph idx="1"/>
          </p:nvPr>
        </p:nvSpPr>
        <p:spPr>
          <a:xfrm>
            <a:off x="457200" y="1981200"/>
            <a:ext cx="4495800" cy="4144963"/>
          </a:xfrm>
        </p:spPr>
        <p:txBody>
          <a:bodyPr/>
          <a:lstStyle/>
          <a:p>
            <a:r>
              <a:rPr lang="en-US" sz="2800" dirty="0">
                <a:latin typeface="Arial" charset="0"/>
              </a:rPr>
              <a:t>PLAID is an open access, peer-reviewed, interdisciplinary research journal focused </a:t>
            </a:r>
            <a:r>
              <a:rPr lang="en-US" sz="2800" dirty="0" smtClean="0">
                <a:latin typeface="Arial" charset="0"/>
              </a:rPr>
              <a:t>on people </a:t>
            </a:r>
            <a:r>
              <a:rPr lang="en-US" sz="2800" dirty="0">
                <a:latin typeface="Arial" charset="0"/>
              </a:rPr>
              <a:t>living with and inspired by diabetes. </a:t>
            </a:r>
            <a:r>
              <a:rPr lang="en-US" sz="2800" dirty="0">
                <a:latin typeface="Arial" charset="0"/>
                <a:hlinkClick r:id="rId3"/>
              </a:rPr>
              <a:t>http://</a:t>
            </a:r>
            <a:r>
              <a:rPr lang="en-US" sz="2800" dirty="0" smtClean="0">
                <a:latin typeface="Arial" charset="0"/>
                <a:hlinkClick r:id="rId3"/>
              </a:rPr>
              <a:t>theplaidjournal.com/</a:t>
            </a:r>
            <a:r>
              <a:rPr lang="en-US" sz="2800" dirty="0" smtClean="0">
                <a:latin typeface="Arial" charset="0"/>
              </a:rPr>
              <a:t> </a:t>
            </a:r>
            <a:endParaRPr lang="en-US" sz="2800" dirty="0"/>
          </a:p>
        </p:txBody>
      </p:sp>
      <p:pic>
        <p:nvPicPr>
          <p:cNvPr id="3" name="Picture 2"/>
          <p:cNvPicPr>
            <a:picLocks noChangeAspect="1"/>
          </p:cNvPicPr>
          <p:nvPr/>
        </p:nvPicPr>
        <p:blipFill>
          <a:blip r:embed="rId4"/>
          <a:stretch>
            <a:fillRect/>
          </a:stretch>
        </p:blipFill>
        <p:spPr>
          <a:xfrm>
            <a:off x="5215232" y="1981200"/>
            <a:ext cx="3195343" cy="41449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44867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2015</a:t>
            </a:r>
            <a:endParaRPr lang="en-US"/>
          </a:p>
        </p:txBody>
      </p:sp>
      <p:sp>
        <p:nvSpPr>
          <p:cNvPr id="5" name="Footer Placeholder 4"/>
          <p:cNvSpPr>
            <a:spLocks noGrp="1"/>
          </p:cNvSpPr>
          <p:nvPr>
            <p:ph type="ftr" sz="quarter" idx="11"/>
          </p:nvPr>
        </p:nvSpPr>
        <p:spPr/>
        <p:txBody>
          <a:bodyPr/>
          <a:lstStyle/>
          <a:p>
            <a:pPr>
              <a:defRPr/>
            </a:pPr>
            <a:r>
              <a:rPr lang="en-US" smtClean="0"/>
              <a:t>Intro to Medical Library Resources</a:t>
            </a:r>
            <a:endParaRPr lang="en-US"/>
          </a:p>
        </p:txBody>
      </p:sp>
      <p:sp>
        <p:nvSpPr>
          <p:cNvPr id="6" name="Slide Number Placeholder 5"/>
          <p:cNvSpPr>
            <a:spLocks noGrp="1"/>
          </p:cNvSpPr>
          <p:nvPr>
            <p:ph type="sldNum" sz="quarter" idx="12"/>
          </p:nvPr>
        </p:nvSpPr>
        <p:spPr/>
        <p:txBody>
          <a:bodyPr/>
          <a:lstStyle/>
          <a:p>
            <a:pPr>
              <a:defRPr/>
            </a:pPr>
            <a:fld id="{588F510A-5210-4112-A032-29039C48EE69}" type="slidenum">
              <a:rPr lang="en-US" smtClean="0"/>
              <a:pPr>
                <a:defRPr/>
              </a:pPr>
              <a:t>25</a:t>
            </a:fld>
            <a:endParaRPr lang="en-US"/>
          </a:p>
        </p:txBody>
      </p:sp>
      <p:pic>
        <p:nvPicPr>
          <p:cNvPr id="7" name="Picture 6"/>
          <p:cNvPicPr>
            <a:picLocks noChangeAspect="1"/>
          </p:cNvPicPr>
          <p:nvPr/>
        </p:nvPicPr>
        <p:blipFill>
          <a:blip r:embed="rId3"/>
          <a:stretch>
            <a:fillRect/>
          </a:stretch>
        </p:blipFill>
        <p:spPr>
          <a:xfrm>
            <a:off x="685800" y="188000"/>
            <a:ext cx="7772400" cy="65334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4463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BrowZine</a:t>
            </a:r>
            <a:endParaRPr lang="en-US" dirty="0"/>
          </a:p>
        </p:txBody>
      </p:sp>
      <p:sp>
        <p:nvSpPr>
          <p:cNvPr id="7" name="Content Placeholder 6"/>
          <p:cNvSpPr>
            <a:spLocks noGrp="1"/>
          </p:cNvSpPr>
          <p:nvPr>
            <p:ph idx="1"/>
          </p:nvPr>
        </p:nvSpPr>
        <p:spPr>
          <a:xfrm>
            <a:off x="381000" y="1952625"/>
            <a:ext cx="4495800" cy="4800600"/>
          </a:xfrm>
        </p:spPr>
        <p:txBody>
          <a:bodyPr/>
          <a:lstStyle/>
          <a:p>
            <a:r>
              <a:rPr lang="en-US" dirty="0" smtClean="0"/>
              <a:t>Journal e-reader</a:t>
            </a:r>
          </a:p>
          <a:p>
            <a:r>
              <a:rPr lang="en-US" dirty="0" smtClean="0"/>
              <a:t>Select most FSU COM Journals to read</a:t>
            </a:r>
          </a:p>
          <a:p>
            <a:r>
              <a:rPr lang="en-US" dirty="0" smtClean="0"/>
              <a:t>Use online, tablet and phone; sync your bookshelves</a:t>
            </a:r>
            <a:endParaRPr lang="en-US" dirty="0" smtClean="0"/>
          </a:p>
          <a:p>
            <a:r>
              <a:rPr lang="en-US" dirty="0" smtClean="0"/>
              <a:t>Allows </a:t>
            </a:r>
            <a:r>
              <a:rPr lang="en-US" dirty="0" smtClean="0"/>
              <a:t>saving articles to read offline</a:t>
            </a:r>
          </a:p>
          <a:p>
            <a:endParaRPr lang="en-US" dirty="0"/>
          </a:p>
        </p:txBody>
      </p:sp>
      <p:sp>
        <p:nvSpPr>
          <p:cNvPr id="5" name="Slide Number Placeholder 4"/>
          <p:cNvSpPr>
            <a:spLocks noGrp="1"/>
          </p:cNvSpPr>
          <p:nvPr>
            <p:ph type="sldNum" sz="quarter" idx="12"/>
          </p:nvPr>
        </p:nvSpPr>
        <p:spPr/>
        <p:txBody>
          <a:bodyPr/>
          <a:lstStyle/>
          <a:p>
            <a:pPr>
              <a:defRPr/>
            </a:pPr>
            <a:fld id="{8A54B2EB-78FC-482D-88C9-B133E0156BB6}" type="slidenum">
              <a:rPr lang="en-US" smtClean="0"/>
              <a:pPr>
                <a:defRPr/>
              </a:pPr>
              <a:t>26</a:t>
            </a:fld>
            <a:endParaRPr lang="en-US"/>
          </a:p>
        </p:txBody>
      </p:sp>
      <p:sp>
        <p:nvSpPr>
          <p:cNvPr id="8" name="AutoShape 2" descr="data:image/jpeg;base64,/9j/4AAQSkZJRgABAQAAAQABAAD/2wCEAAkGBxQSEhUUExQSFBUXFRcWGRcYFRceGBkcFBUXGBgYExgYHCghGBsmHBQVITEhJSkrLi4uFx8zODMsNygtLiwBCgoKDg0OGxAQGi8kICQsLDQwNzQsLCw0LDAwLCwsNC8sLDQsLC00NC4sLCwsLCw0LCwsLCwsLCwsLCwsLCwvLP/AABEIAOEA4QMBEQACEQEDEQH/xAAcAAACAwEBAQEAAAAAAAAAAAAABQMEBgIBBwj/xABFEAABAwEFBAcFBQcDAgcAAAABAAIRAwQFEiExBkFRYRMiMnGBkaFCUrHB0SNicoLwBxQzkqKy4UNT8RYXFTRUg5TC0v/EABsBAQACAwEBAAAAAAAAAAAAAAABBAIDBQYH/8QAQBEAAQMCAgYJAwMCBQQCAwAAAQACAwQRITEFEkFRYXETIoGRobHB0fAGMuEUQvEjUhUkYnKyM0OS4oLCNFOi/9oADAMBAAIRAxEAPwD7iiJdft+ULHSNW0VAxug3ucfdY0ZuPId+ilrS42Cxc4NFyvju0n7XrTVJbZGizs3OcA6qeectZ3Qe9WWwAZqo+pP7VhbbfVprT0tor1J3OqvI8ATAW4NaMgq5kccyl8LJYIhERCIiEREIiIRFbt1jbTDCHtfibJjUEyRkc9I9VVp53SlwcwtsbDj8PzNXaulbC1ha8OuLm2zs5W+WVZtMkEgEgamNO/hofJWVTsuYUqEQiIhERCIiEREIiIREQiIhERCIiEREIiuWS869L+FWrU/wVHt/tIWJaDmFmHuGRWz2e/avbKBAr4bVT+9DagH3XtGf5gZ4hanQNOS3MqXD7l9j2X2ps9vp46D8xGOm7Kown3m8OYkGDnkqzmFuauMe14uE7WKzQiJdtBfNOx2d9eqeqwaDVxOTWt5kwP8AClrS42Cxc4NFyvzbtPtBWt9c1qx4hjAerTb7rPmd5V5jQ0WC50kheblKcKyWtGFERhREYURGFERhREYUREIiebNWyhTxtr4nNqlrS3CDTAaQ5tR5BxEh3stjKc84WLgTktcgcclSdbarOlwljG1gWvFNrQ1zZnC0RLW6ZchOaYHsVt0EsUbXn7XDDHP15/wqDWSYGZ4DVZEgC5WgC+AXr6ZBggg8CIKgEEXCkgjArzCpUIwoiIREYURGFERhREYURGFERhREYURGFERhRFcui8qtlqtrUHllRuh3Eb2uHtNO8KHAOFismOLTcL9H7F7TMvCzCs0YXg4ajPceBmBxaZBB4HiCFSezVNl0o3h4uE+WCzXw/wDbVfpq2ptlaepQAc4caj2zn+FhAH43K1A2wuqVS+51V85hb1WRCIiEREIiIRE7u3ZatWYKksY05guJkjjABy71xqvTlNTyGKxc4bh+QupT6InmYJMADvU1TZJwyFezE8C+D8CsG6dYc4ZAP9t/VZP0Q8ZSN717bbjY1oxtqWZ8AdIT0lnedJL2jFSJPGR3LbT6RErj0bg8bvteOw527FWmopIh12245jvVNtYUKb6NSiC92YdIILXAQWuEyMiQQYzXYinY5h1cfneCsoqlkUDonMuTt4fjYn+y9ms7qAypueZx4gC6ZOUHdELNtrL0WhoaR1MMAXHO9ieXsqth2cp1KtZ9R+CyUXGTOpgSxp4DIE66AZmRwtLaSdTOEFO3WlfkN3E+PiTgMeXJSNdO/Wf/AEmHDHgMBysB2AKxU2zZR+zsdnYxugLgZd+Vuc95JXOb9PPn/qVsxJ4ZDtOHcAFrOlGx9WnYAPPs/KlpbYtqHo7bZ24TqcJMcyx0mOYMrW/6efEOloZTccc+0WHYRbetrdKtf1KmPDl6FKtrNnm2fDVonFRfpnOEkSM97SNCuhobSrqq8MwtI3PZfZlsI2hVdI0IgtJH9h8PwdiQ2azl7g0AkkgADUk6ALtSyNjaXONgPBV6OmEz+ubNGdszuaOJ2bsScAVqrsuqlTnqNtFUZOk/YUzvbJBxuHIHT2VxiK2u+x3RR7/3O48B2jtW6oqqCgcS5uu8/tvcN4X22327kjvu7OhIOJpxlxgNgNzGQEnLP0Xca3VaBe64sFWKhziG2/KWQpVhEIiIREQiIhERCIiEREIiIRFr/wBlt+myW5gJinXIovG6XH7N3eHECeDnLVK27VugfqutvX6HVNdBflq/bT01pr1ZnHWqO8HPJHpAV9uAAXMebuJVKFKxRCIiEREIi6pUS5wa0EuJgAbyUUHBa6zbPU6dMG11SWj2MZFNs7hvJ7o8ViI2tcXAC522x71rdO9wDATb5sUVS9Lvbk2zF444G/FzsSnFRqv3rqzW6xH+E+vZCfGmZ99hLmkd8LRPTRzf9RoPmORzHYVuinnh+w/OWSpX3YCymHQx1KSWvp50pJ1ZmeiJ3sza7dBAWEcT43Z3558jv4H7htuLrY6Zkgysd2zs3csuSf1/2fGjYG2794dReLP0j2PYJxPAwsY4EFhMhucmSNJhbhL1rLcxjoh0jXWNvnJJ9p6nRWayWVuQ6IVngb3P0nxx+nBcPRLOmqqirdnrFo4Afi3irNaejhigG65+d6Y3SGWGwC1BjXVquTSd2InCJ1AwtLjGpynSKNb0mk9ImjLiI2Z222tc87mw3DFWYNWkpOntdzsvnLEqiL/Nsp1qdpbTltJ9Sm8CC1zBIGZOvLuznK5/hYoJY5aUnFwa4HEEHb2fnC2OkVv6pj2TAYAkHcQrdDrXO7H7M4Sfu1er65KpJZmnm6m3Ptbj4YqyzraLOtsvbsOHskFyNADnE4Gjtv3gH2Kf33aEjQDLUr00kAlcNf7Rs3njwGwb8dgXBfWvhj6OL7je3DefS+7AZlWDbq1c9HZmFjBkA3KB953s9w9VZFzktNFol878G67tu4fP4CsN2fptztNYl3utJJ8zJI8Ajixn3FeyovpW4vIewYDv/hWGNsjOzQxc3Z/3ErUamMZBd+L6cpmD7G9t3eak/e6H/pqcfhZ/+VH6tv8AarP+B09rajf/ABC5c2yPydRw8wI/sMqRUxnMWVab6dp3j/pt7Or5WVWts3SqZ0Kufuu/UjyK2tLH/aVwav6Y1cYiRzxHePykNtsFSi7DUaW8DuPcd6EEZrzNRSzU7tWVtvI8iq8KFXRCIiEREIi8zGYyO4jcd0Ii+1/9zGcR6Kp0RV7pgvjEK0qKIREQiIhERCIrN2Wh1Oq1zG4nAwGwTOIRAAznNTeyhwBGK2tDZipaCKlseW8KTI6o4EmQDxiTzWsv3Kk6oDcGBN6Wy9kaI6Fp5uLifUrHWK0mokO1V7XshZH6MNM8WOd8HSPRA4qRUyDakVo2dtFkxOs7hWpnt0yO0N4czR+W8Z8lmHXVhtQx+DsEtvG+a7qDmMr1zZ34WvoveXdGWZtYC6SGdXKImIOikNF72VwPcRqkrzap2P8Adqu51mYPFhdiHgXLkaHb0Zni2iRx7CBZX6863Ryb2Dwz8052etFK12T9zquwvb2DlJAMtLZ1ImCOC5Ok4p6Ct/XQi7Tn3WN+eYO9XqJ8VTT/AKaQ2Iy9LclDT2Bfi61ZuCdQ04j4HIHxK2P+qotTqRnW4kW78/AKG6DfrdZ4tyxUe1t5020m2ShBa2MRBkdXRs7zOZPEd6z0LQzOmdW1I6xy7dttmGA4dix0lUxtjFNDkM+zZ6lUbtuo1mgvOCgyTOhefad8p3AADeV6oDC5yWrROhX1Tukfg0954DhvO/Lhfq24Nb0dEdGwcNTznd8VTlqtjMAvpNHo6KnYGgDDZs/KS2686dLUy7gNfHgq7QXLRX6bpqPqk6ztw9dg8+CSV9oXnsgN9T6/RbQwBeWqPqask/6dmDlc95w8FXN6Vj7RWYaNy5jtL1zs5nd9vJdsvWsPaPiB9E1BuWcem69mUpPOx8wr1m2g99vi36FYGPcu3SfVTwbVLLje32PuFpLJewqMwuitTOoOo8dQe9ZtnezB2IXfMNFpKEmMgg/MRmD3JXed2hnXpkupkxn2mE7n/I/o2Q5rhdq8DpfQ0lC7WGLDt3c/Q9hxzXQi4iIREQiIhERCIu8KKUYURe4URWLHZQ6o1lRxpgkAmJieIkR37lqne6Nhc0XI2IMVHaabQ9wY4ObJwnPMTlqAZhZRlxaC4WO1FrthLsABruEmS1nIDtOHM6eB4o5UKyXHUC2IctbjZUhisNfN8WynVqMFZnUOjaYnCQCHQ9meREwTHqpDhtFvnNdOOnicwOAv3/hVbPthaW9osqDm2D5tj4LZqhHUkZywW92UttK20i6cNRpIewOBLc8jpmCN/eNy4eka+opZQA0auy98d+35mt9Po2GRh1nG6V7W7LdqowdYiHR7Y4OG54IBB4gTyt0Gko6nq5O3ey1SQyUh6xuzfu5rJWG0xQpuLcTrLaA8CS3q1DIzj/dYJ+SavRV5OyVv/wDTP/U+C6gdr0o3sd4O/wDZLr3tTa1UvbTZSaQ2KbWtDWw0SBhAkYsWZziJJK6QwCpuxOStXdZK9oy6Sp0YyJc9xb3Bs5lYMpog7WawA77BJKh4Fi4nhcp/Z7loMEYA48XZ+mg8ArQaFTMjii9s2ATABHV3Hh5KtW4R3uvb/SWk6iSoMEnWGqSDtba23cb27rLF33fWGadI56F3Dk3nzVCOO/WcunpnTpaTBTHHa7dwHqdmzHJVYborVsw1xB9o5DzOvgrbYy5eEnrYYj13Y95Tyz7KOHacweZ+S3CFc1+mI9gPgrP/AE2Ro5vkVn0S1/4uza0+CgrXG9vsh34TPpqoMZW+PSML9tufyyW1LGOC1lqvB6rtpvpOxMMH0PIjetbmK7SVstNIJIjY+fA7wtFdl4Co07jEOadM9x4grRd0ZuF9HoayDStOWuHBw9uB2KjaaWFxG7UdytseHC6+d6W0a6gqDEcQcWnePcZHv2qPCs1zEYURGFERhRFJChSiEReQiJxs9ddO1VQypWdTcdBgnHGZDX4snQDqPPRQ5xGKsU0DJXapdbsz5H8Kztlc3QViWYeiIaAA4SzCwNwubMjszO+eKhrrhba2n6OQluWHZhZM9jLxb0fQkgOaSWj3g4zlzBlSV5+tjIdr7FpXVg0EuIaBmSTAEcSdFrcLEFVGdbqjMr5/e9fFXqVnDC0hzWh2Rd9ngEDWDqTpE74BguDxqtxy7MbrtwRmJgDlVs1yWioJZSeRxMNB7sREqyGOOQVuOjnkF2sPl52Wyu/aq0WSmynXsnUY0NxsIEBogEgS2fELhVegeke6RriCcccfH+VZInhb/UZh83XC0V1bU2a1/ZtcWvcOw8Q4/hIJBPcZXGloKmjIl3bRj37ViXxzNLDtWLv+7eitD2js12PYeGMDGx3iWsPiV6KWQSwR1Ddha7/6uHcT3Ln6PLmvfTOzsR6tPeB3pZs3cZry97R0YbIxPDA/rhpzJBLQSQS3fAkZx0NtlP7db8LX1rK2nTbhYKYBwgAktIIJDmEkzoZMnct7M7Kq8YaxFkutto6MAxJJyHz7vqsJ5hE25Xe0V9NVFb13nUbvIuTyGHiR2rIbT3w7Km3tuygajFkAOLj+tVztd07tZ2QyC7dYKfQ8JpaU9dwu9xzt6egxzN11cmzLaY6SvDn64TGFnfucfQeqvxxAYuXzqs0m+Q9HBgN+08t3n5Jv+/hxw02vqH7oyHedy2625aqXQ1TUGzR6nt3dpCmZTtJ/0QO+o35KetuXZZ9IVRGOH/j7lc1qtWmCalFwaNS1zXeY3JcjMKrVfS9XA0vOQ5ehJ8FzTvGmfaA78vio1guK+hnabat+WKSXnUa+oS3TLPieP64LW43OC7lFG+OENfn5KoWrFWlXANN4e3dqOI3hansuF0tGV7qOobKMtvEbR7cbJneo6gcNxB8Dl8wfBaInWdZe2+p6Zs9EJhmwgjkcD6HsVNmYVxfOCF1CKEQiIhEXcKFKIREQiKax2h1J7aje00yO+MihxWTHljg4ZharZnZxlZuN/Xc7rSSd+fieZXn6/SMjJC1hsAsGMdI44pXtRc4s7wWaE6ToRnl+tyu6NrHTtIfmEsQS0pPUqudk5zncAST5SumoDGjILY7P3Ayi3pawGOMUGMNMDOTuxc93qrTIwBcr0NFQNib0kufl+fJX6e0FRtSnVZQbWo55EnE4hpLYmA0Th1nI5hYyFzhZqqVOmAXFrMt+/l8uqF422vZy813UgThcyhmS5ryZh7QMOGD2xnlmVUpdIicXZiBhlZS3SM8Z69jw/I9khvWgwtbaKEtBdmBkWOGYIjTw5EaqzK1pbrDI5rXVxRuYKiHAE4jcfnpbNNbZehtFCnVd/Ep1KYceLmuAxeLXDxlc1tMIqd8Qy61uRGXfdcdshGkGO3gX7D+E1um76mOo5kAFxa0mMPRNyotAghzejwkCD2gVtnrYKZg6Q4nYM/natjmSPedXYmr7K4Nb02EsFVsYAAAHB3SQGgZ5M3awlJXw1B/p3BxwO3xK6+iKESSnpbEtBLRvPcOfZjgl/wC0ypYmMZVoVGOeJBYxwLQ0DKY7LsUDiZPBVpi6RwaTivV0FZVUsEslS06oFxcWJcTgBvB7gsBs3ZB1rXW1M4J3DQuA4nQcu9dCFgaLr5lpeslqZjEDdzjd3E525D5kmMiqOlrEsog9Vg7TyOHzO71W3PE5LqaM0VBBH09QbN8XHc3hvPwNqPS4RnQsdLd0kYzzDSQPPNcmfTTGuLKdhkI/tFwOZ9rr0X6qcMAYGws2Xz7sB3480ptt6VqdQtbaBVaIhwYyDIB0jw13K7TVMksQe9pYTsOxc2TSlXHIQ2bWG+zbHw9VzWv+q5jmEM6wIkAzBEHfEqx0htZZSabqJInRuAxFr2OR7UqZTJMAEngBJ8gtTntaLuNhxwXJYxzzqsBJ4C69LC05g9xBH+VDXtcLtNxwxR8bmGzwQeIIV++a9B5Z0FI0g2m1rutILoDnQC0OkPc9uIudIa3TRSARmjrHJLXMlSsVPX/8u7lTPoFTOD+1fSY3dJoK7v8A9Z8Bb0VGxOlqttK+cOGKsQpWKIREQiKSEUohERCIiEROLp2gqUG4QA7hnEfVc2p0ayd+ve29YgEG4KXWu1vquc55kudiPCQIEeGXgrccUcIDW7Bb1810KXRlVVDXiZcb8APGyv7MWQPrAnRgxePs+ufgrkDQ511uoqN4qS2VtizMHfs9012wtxDW0ge11ndwOQ8TP8q2TusLKzpaYtaIhtxPL55KKzX4zo20sT2sbmGnsgkAGInPL9SsWuYvMuZJa2aQ2yoXGXuc50Ay4z2utAG4dZaNVrcgrjmgYcApqBiz1Z0c5gb3tMujwhbW4RnsVmO4pZL5EttzGJ8EWd32D2+9UaB5SfgFrzFlyXN/zDXbmn2X06467egY0AEMGGDMiN2RBheV0uHsqna4wOXK3C38roU7wYwprdVljsUABp5ACM1QjkeJGubmDh8+XVunLumZqZ3Fu9fG73BqPpUAc3EE/XwAcfBeqpmaziexeh+sK8RARjJo1j5NHn4JjbHtc4UxlSpgSB93KB6NHM8l0XEXtsC8BoqmBvNLtxO+3Di4+my69pWlzntLWg1DDaYjq0xoAwHKeZ0110qzRGoOo77d393Dlv38s+xJWW/qm1wMNzANw3/Mzhqhs3SpUjVtBNR0S97i4+DYzPxXSighhbq2wHcOQXn5qiondrNOfeeZKw9QCThkNkxOsTlPgqptfBdNoNhrZq9dtloup1TWfUZUwj93a1vVqOJcCHHCYEhomRvWDjqi5y9FmwBx1Rns5qveNToyaTTk04XEe07RxPIGQByVKlHStFQ8YnEf6RsA4kYk7eS6UlmyilY6zbgOO83sSeAxsMhZQdJkRu3DgeS3D79bavVaT0XSQ0Dg1ttUXGJz7d+SA+RG5XOkOpqbF4DUGtrLmFgpRe7sFAjeQG+evoCqYOs66+i116PQrYnfcWtb2nE+qp3aOqrLcl8+fmrsLNYIhERCIu8KhSjCiIwoiMKIiEUHJELW3EXXptKyMgmjpnC8bWDDA4m/WscD28cQVoNlMukO/q//AGPzV2kFgVnS1DaiRzmg2DWNF8yADieJVbacTWB+4Pi5RUfeuVpYf1xyHmVRu2pTZVY6qw1KYMuYDGIRpO7OFWOWC5osDirBaKr39HRmmHHAC4y1knA1zi7rQIGZJ5rY0k5i6iSrhit0oHDO/h84qra3OJhww4cg0CAO7671DnE5rJ1R04DgRbZbIfNu1FlPWYNweD4kj6DyUs+4LS5tgTwWpsDzjyJGR0P64q1LEx7bPaCOIurWgoRLWtDsQASeOHuQp9orc7oQwEwSASTmRBJnlMZLgyaPZE4zG2sTgBgGjh7+C9/ovRsbakzuAvsAGDdmHG23wWIuvrWmtU9xuEToCcp/pd5q7Sts2/DzXgfqmY1FY5m99uxmB8VIygCMnjni6pnukzqc574W23FVdYjC3cp7DanUKmINaXDLPdxgg+ua2RyGN17LVPC2dliSBw9VqaW11Ms62Jp4RPkR84Vxs8eZwK5UlHOOq0gjfe3zxWT6dnSF/RhzC4nASQIO6WnJUS4axNsF12sd0YbrY4YprfVooB9PAHg0RTAAIdTMEPcJPWmSROcwlUwPjczgRwxCxo3ObI2TC17nfgfwkl92bDaHb2vPSNO4h+eXiSFzNGzdJTtG1o1SNxGC6+kIejndud1hxBxURp5K/YKs+ole0Me8kDIEkgdiKbVK0lWbNRkzuCrVEwYNUZleg+n9FmqnErx1GnvOwep7tqT35aMbw0aD1O/9d6iNtm4rbp/SIq59Rh6jMOZ2n0HadqtWOnDVZC847NWMKlYowoiMKIu4RSiEREIiIREybTo9C/FjNUYcGHDg+90m+dIjmrj2NDLixsMVVa4k2N8SlgH1VBuBIXp9J/5mmhqxu1HcCMu/HwTW4K2F5b7w9W/4JVumdZ1t6raJlDZSw/uHiPhV2/LPjaHDVvqDr9fNb6iPWbcbFf0pTGSPXbm3yUl1XfZKtENL4ruGpcQQ7cAOyRpzK8xU1FZFKXBt2Dhs8154AEKtc2TCN+Mz5Bd2PEXXndKH+sOXqVUvp0vHJvxJ/XisZM1c0U3+kTx9FTsrCXtgEmRkORWsytj67zYBdUROk6jBclaa7B9pEycJ0z3jfv8ABXTI5zb6thxwPd72PBdD6fY2OsI1gTqnLEZt2+1xxVjbO7qlAUhUbhxYiMwdAJGW/Nc6pkDwLL3+iaiOcvLDe1vVYa5X9R5yDnVHObJAEtDdSctHuIneB3LZHg1fK6r+rVl5yt/ycT6JzddzOqEEwKciSCDOeYBadfgqlTWNgc1trknZkOJPLG2fIYq/S0bqhrn3sANuZ5DbjhfK+GJwTylYabTIaCeJzPhOngvHVGlKqc9Z9huGA+c7r2VNoqlpwA1lzvOJ+crKclUcSbldECyq2myMf2mg89D5hXIK6ohPUeeWY7lVn0fTzj+owc8j35pNbLD0eYMt4nUd/wBV7rQ2mIqlnRv6rx3Hl7ea8RpjQ0tI7pGdZh7xz9D2YYXoUbxbHRVxLJlrh2mTw4t/We6hVUsglNRTGzjmNjvz8wVikqojEKepF2DIjNv4/ixGVgWFrs6dRrx6+MLWNKuZhNE4HvHorTdBCbGnma4ccD22v5BBsbW5vcO5Zf4g+XCFh7fnqrMegaeDr1kwA3DC/bn3C6XXneYAwsyH604LfDTlp15DcqK/TYdH+moxqsyvkSNwGwb9p4bVdis5cZKtgXXnXGwsnDWws1qXsKURCIiERSQoREIiIRFas921HiWtMcTAHhOqzDHHIK9Bo6pmGsxmG84eas0riqlwGHFOQAcAZOQzOWpCwkjk1erYH5fwVkaInj60jbixycAcuPyygva5q1mdhrU3MdrnBESRq0kbjvWNtYXC10VQ6na5srCYn4O9wcrj5sIpsdBBGRGYUtdY8VrlpXRf1YHazBiCNn+4Zg88DsWgs1qxtnzHArrxPD23C9DS1DZ4w8dvApbb7JhOJumuW7mOSp1EGr1hkuLpCg6MmSMdXbw/Hkurrqat8fr8lqiOxeQ0vFg2Qcvb1XF6M6wPER5H/KSjFbNEvBjc3cfP+F2+n0dAR2qup+7rA78vNcNj/wBTXOB+2LL/AHb+zEBeskj/AE1C0j7pc/8Abu7cL9ydbFPBtlnnQu9QCR6gL0sx1oC7guJRyGGow2gjvCcftUtJfVa32aZwgc3NDie/KPBcl7bMBX0f6bjDGE7XC/cbL57sbYulqhhbiDG1HkZ5wIbkMz1jTy4TuWFTMYoXPGYGHNeIp6XpKroztNjyC3lVjRTGFnRnEWYQTHUAxSDpBc2M+PBeMneXtLzcOJxxOO+/hZe3hjDCGDFoAtgMN1uwG6V0bc17y1uYAzO7Xdx71nPo+SCESyYEnL39lrp9IR1E7oo8Q0Z9uz37rp/YrEAASJJz7l6PRmjY4oxI8XcccdiymmJNhkrD6IORAK60kUcjdV7QRyWkPIyKRXrYw2Rq1wP+R8F5OupzQTB8WRxHC2z5sVh0LKxoEl8L5GwNwRiPmKxFps0yOGXkvWAhwBG1fP3NLHFp2G3cl77O5uijEKcDmuHB6XKANC6o2Aky5AFJcmdKiAFktZXcKVCIREQiIhEXcKFKIREQiLUXba31BJZA96cj3CFbY4u2L22j6yaoZrOjsN98+Qt+OKY0apaZGRBBB4EbwtUtMJHteSerfb8G9WJ6Rsz2ucThfC+BvhiMsr96r3jfTXOmrUDnQAd5yyg4R8VsBYwWC0OraKmGprDkLn3SK1us79MTDxDcvELW7o3Li1E2j5DrRksdvAPl7WVGlULHZGR4wfNRFIY3XC5sNS6CXWBvv4pg2sCJC6rHteLhephmZMzWYcPmBVV9KDibu3fRVZaUg60fcuJpHQzZWHoxgcx7e38Ke0N6RmWuo7+C0OGsF4KAuoqkskw2H3+cVNetOaTCPZjyIj6LyGipdWtlY79xPeD/ACvpul4daije3Jtu4i3nZUrrtpo1adQa03tfHHC4EjxiPFezpiHtMZXjphquEgW12+pipjqNMtcGVWni0tBkeEqg9p6OxzC+haCnFoyMjcd+XosJso3DVrnQjfwDyT8guLpSOWZsccQuST4C3qucx0FDWVMk7g1rTt/1EutbbhbBPrxthe2C90REk6DgJ5BbKTQj2PbJUSXtkM/E7uS4Fd9WMlY+KjhOOZy8ADnjt7FQu+lgdIcCCIPy+Ct6VoXVFPaPEg3CraE04ymqgKlpYHC19nPLf5reWN4exrhw8iNQttNMJYmuH8HaF7WTquI+WU2Bb7rDWVTa27HU7Oyrk5suLi0zAIGHv3zwyXI0pDJUajGDb3JS6SijMhfhYd/DysvmhzzXXAAFgvHOcXEuOZXhapWK8wBEXsIiIREQiIhERCIiERSQilEIi6pNGIYtJE905oM8VsiDDI0PyuL8r4rQV70psHV6x3Aaee5WjK0ZL1s+l6aFtmHWOwDLvy+ZKhVqPqCajsDPdGXn/lcOr0sdfooRrO8B7/MVXFPUVbOlq5Ojj3ZX7/W/JRB9JujcXhPxVIw6TmxLtXtt5XKgVGh6fBrNfsv/AMrDuXYtzPcPk36rA6Kqz/3fFyyGm6EYCE9zfdei00jq0DvaPksf0OkY/tkv/wDI+qn/ABHRcv3xW5tHpddMpUj2TB7/AJFbI6/SlKbubccr+IW6CLRpdrQSapOy+fY5RWigW8xx+q9To3TMFaNUdV+4+m/z4K9JCWY7FHSq4Ty3/wCF0pIg/muFpfQ8WkI8cHjI+h4eWY4taZDmRqCIXzfS8L6SuLxhc6w9fHwXQ0JeWgFNUDrMGo4csiOBbax9kltVmLDG7ceP+V6Ogr2ztEjMxmN34K8zpDR76Z5jfkcjv/I2+y0dxW/paPQPzdTBDedMmQPylzvAjgupUNDh0jcj5qxoOoLQ6nccRiPnDBLqVhbSMb3GXHeYkNHl8SuU6f8ATwST52wHgPM48lR0wRpjTbKcdUG2t2Nu7wBA7F5ebJZ3EH5fNcXRM0klQ6SV17i3bnYdgPDwXotM00VPSMgp2Wsb2GQA6pJ7XDieQJCpjoMhemBsbheSkiErSx4uE3oXxUokFpkEAwVWnpP6nSRO1Sc9oPMeosrehdLSxQdBMNcMJA2EDgd3Aq5V2uqEZNaDxj6k/BajHVHDXaOQN/E2Xb/xanGIjcTxIA8BdJbwvCpXLekcSGiGjgJJ85JW2GnbHje53nNcqqrZKg44C97DLd24fi1yqkKwqaIREQiIhERCIiEREIiIREQiLuFClEIiIRFLZmiZOjRP0VKue/UEcf3PNuQ2nuXR0ZHH0jppcWxi/M7B2lc1ahcZP/C3U9PHAzUYPzzVerq5aqTXkPIbBy+YriFvVZesYSQACSdABJPcFBIAuUThlgZTA6VoDzuc4k8sNOnn/MQua6okkceiPV3gAd7nYdwKWU37iSJFPCOLmU2D+rG4LQaloNi+54FzvLVCxKgLWty6Vg5NwO9G0wpLDLiYiedx4l62xVU8P/ScR2m3deyq2imzUOP8jgP8Lt0lbUR2bKwkcwSPftN+K6VPpmUG0rbjeLX7svJRWW0YTyOv1W/SdBHpGCzSNYfadx3HgfyvR0lVG467DcbUyeA8Z5gr54DNRzH9rhmulNBFUR6jxcFL8DqL21G54TI+Yd3iR4r2Oi9Kx1AMb8Ccx6heI0jouagkE8eIBwPo7nlfLkVcvqriHSU94Dx+UyWnyIWxsQfHLTv2E35HEH2Xm31XRaWZUsyJuO3Ye+xXrKgqM5OHxXl4GmJzoHHVc1wLScrjYeBGX5X0eqd0rW1TGl7HNLXgYusbYgbS0gggY43GIsVpspB62Q4/QL1zBrNDjh3HyXz+apa1xZGC5w4EdpuBZc13yeWgUudcqaWAxR2dmTc8yo4WKsohERCIiEREIiIREQiIhERCIiEREIi7hQpRCIiERWLKwGQd8Hy/5C5mk5XQtbKzMXHK+3wK7WhYWVDnwvyNjzDScO8hT16DcJgAQJXJotIz9M1r3XBNu9d3SWiab9O5zGhpaCRbhjiq1lsrqj2sYJc4wPqeW9emllbEwvdkF4kC+C0lksUONGzmC3KtaIzneylw/XeuLNOC0TVAz+1nq5Z22BRsrNa7orIwPf7VV2feS7f8O9b4aKerIdObDY0Yfx5rTI9rBcq1VsFGkOktdXGfvEhs8GMGv6yXdipIKduAA+d5VD9RJKbRhLq+29CllRpZeDB4BoPyWRqGj7Qtgo3uxe71VT/uI7/bZ5uWP6k7ln+hbvUjNqqFY4a1mE8WlpPmYI81sbPZ2LbFWIqGrik/oOId87FZoWSlVk2WpMa0nGHD8M5+cjmqmkqGLSDLjB4yPoeHl4Hs0X1HNSv6OtZhvHqPa3JVqjSCQ4QdCCvCywy00mq8WcPlx7r20UkVTEHsIc1w5g/NoXtmpjCWbpkcuP6711qfSr+ka933Wsf9Q9/xyXgvqL6eEbTLCOp/xO/l5eKqUqXRkt9knLkformlKRtREKiHG3l7hZfS+mi2T9JObE+e8c9vHmVzbaU58NVU0NVarjC7biOe5dz6hotZgqG5jA8th7D4HgqcL0a8itbcV20X2f7Vgc4nECOE+04QRoMhxXArat7JnajiCLAbuOHkUBG1Zm3Nb0j8AIbiIAOoAXagL+jbrm5tihUELaiIREQiIhERCIiEREIiIREQiKSEUohERCIvWmDIWuWJkrCx4uCtsEz4ZBJGbEKSpWJEZKnT6MggfrtuTx2LoVemampj6N1gDnYHHxKaXJWFKlWqgjpSG0qY3y+ZI8h5KKxhlljjP24l3Z88VzW4AlMr4H7tZ6dnp9t+TiNTpi8yQO5UqJprKl0zshl6d2fNHkNavKtWnd9mLjBcf6nHQfhGfgOJXrMIWcVxQXVUthl5BfNrwvOraahJJcSY+gaNw5Lnue55uV2GRtjbYZK/ZtkbQ4YjTf4wD5Eytggedi1GqiBtrL11y4DDmlp4EQfVYFtsCtgeHC4K9ZYMJkKQbFWIal8TtYLmlYiHY8bmmZGEwR3FXYKTpBruNuS6UND+qaZZT92xaGxXsKxFGuWippTq6Yj7lQbjz3zx1qV9FFUjopDjsdu4H5jzVCOWbQ05dCdaM/c31G4j5hl64EEg5OBgjgV4WpppKaQxyCxHy4Xvqaphq4RJGbtcPgI8wpHjGM9V1dGV5iNnZHP3+ey+cfUehTSSiWHBp+07j/afThyKgbwK0aSpf0swkj+04t4fNi9d9P6VbpOkLJfvb1Xjfx7fNe0KdMNfOIGMBORHX3gZGYBV509RM6IssQetbEfbgQTjtO7Fcl1LDTmVj7gjq3wP3ZEDDYMdyqNJYZa4jgRIJHyXVP8AVbZzRxviAfW3wrlmNrfuOGzeRv4X7TwIUeXD1Wyzt/h881jrR/2+OPlbwQWoHY2OaOYLazcR5c/Q+WS8hZrWiEREIiIREQiIhERCIiERdwoUohERCIiEREIisXc0dNSn/cZ/cFpqb9C+39p8kGa1F4U8Vspk6Npl3iHEfMeSq/TrQWnn6BVdIP1YjxwWJ/aPbC+0MojRrAfF5z9A1desdd9ljo1gEZdvPknmxFzMo0unfGIgkE+y0ankTBz4eK3U0QDdcqvXTlz+ib/JVkbVucSaNlr1qQJGNo1jXC2M+6Z7lP6gn7WkhYGkDRZ7wDuTClWoW6lLTIkt0h9Nw1a4HNrhwK2dSZvzBabyUz/liFlLVZzTe5jtQfMbiFz3tLXWK7McgkaHBQuYrkFZ0bdUi67NJpLoY9Rzb2yVa12MOz3qnI7XcXHaufLKZHl52phZbWarOtnWpNzO+pTHxc31C1VVMyth1H/cMj88eHFZaNrnaNqL/wDaecRuO9WaVSYIXinNfBKWuFiM172tpo66mdEcnDA7jsPzZgunjNdxn+ZpXQHEgazezYvmWial2j9JNe7AE6j+02v2Gyr2huYPL4f8qNDykxOj4+f8HtXsNPwgTMlI/ab9hFvFwvwRYbGa1RtNpaHOIAxGASTAE8eS7mAGC8ybuNzmV5arNge5sgwYBBBBB0IwkjMQdVBdbYs2x3uSbD3UQb81i43APEfO5SwEOc07j4C/mAuYWxakQiIhERCIiEREIiIREQiKSEREIiIREQiIhEQ3IyNRmoIuLFFoLHefS12kjCejLe8yHGOWSx0RSimc5t73VHSIJhvuIWY20shFta86PptjvYSCPLD5q1VttJfeFOjXgwkbitJVY6rd7mUs3dCWgDeW5YfGI8VZA14LN3Kk4iOru7K9+9YTZxtoNamGPqgh4GHE6AA7rBzZybrI71QiL9cAErr1AjEbnOAyWvZW6O9nNZ2a1IdIBpja1zg488LY/MroOrUWG0LlluvRax/acOS521cG1KLt7g9p/KWkf3lYVgsQVt0Y67XN5fPBL25qmukiFKKB7SxzajMnNMj6HkRl4o1xabhQ9ge0tdkVZpuDXw3sPGNnIHVvgQR4Ll6dpA+MVDNlr8jl3Hq9y9V9N1rnxGCQ9ZuHzmMVaXM0dKWuY7cfngvKfVNMGVsgH7gHd4t5glR2jT9d6u0UPRVkrBkPfDwXoayq/U6Lp5jm4C/O2PiFCKmYwmHDgc+RELvPadUHVwXloGOY9+s+9zgNyGt1yyGZ5ZxPmQPFaXC+IzV5jrAgi4+Y+PivFAab3JQvFrNFvE+mHZz2IhZrWiEREIiIREQiIhERCIiERdwoUohERCIiEREIiIRECqaZD26tM9/EeIkLJji1wcFhJGJGFh2p/eFlZbKLXNIntMdwOhDvgRy5LpyMbOy47FwIZX0spDhwPzyWc/8AEa1icZZLT2mEwDG9js8+eaotkfAbELryQxVbdZpx3+4Vk7eUyOrScHn3iPlmfRbjWjY3FVW6KdfrOw4KzsvdtQ1X2quCHvBDQRBgxLiN2QAA4TyWdNE7WMj8ytddUMDRDFkPn8pDtxeQqWtlNuYotIJ+88guHgGt8ZVesk1n2GxXNGxFsRef3eQ+FW7OOqFXV1SwiLwtRFXqiGj7tQEdz8j6tH8xWZAfC+M7Q7xB9QruinmOtaR+4eWPur7DkvJ6PYXOa3e72Wr6weP1YO6MeblxUGQXoQy1XM/fq+X8LTSSX0VTM3dJ/wAz+VCKIBnerzp3FgYclpETQ/X2qzRtLmtc1phroxDjHetK3te5oLRkVDCLBXP/AAqrhxuYWM95/VB/Dizd3NlRdTYqnClQiEREIiIREQiIhERCIu4UKUQiIhERCIiEREIikFlc4ZNce4E/BEslzLzq2R5IGNhPWYcvFp3H9d22Gd0RwyVappGVAxwO/wB0+se1VkrCHPDDvZVAHqeqfNdFtVC8Ym3NcZ9BUxG4F+I+XVxtay0hjBs7B7zQz4tUh8DcQR4LAxVb8C1x53Wf2g23a1pbZ5LjljIyH4Qcye/LvVeatFrR96vU2i3X1pst3usnc1lL34jJkzJ57yucF2jgLLXMZAWSwXsIiIRFFXZkfD+4FYySakb3f6T5K1QN1qqP/d6FSUzkuVoaAmQO3Y9+S431TVCSrktwb3Z+N10Quy8APcRtPoB6LdRXFNG07B5ku9V6ymSQACScgAJJ5ADVYqytRdWxj3DHaHdEzUiRij7xOTPGe4LEuWYZvU1pvuzWXq2Okxzxl0rhPkT1neg70sTmlwMll7bbKlZ2Oo9z3cTu5AaAcgslgcVXhERCIiEREIiIREQiIhEUkIpRCIiEREIiIREQiIhEU1S1VCILy4cHw8eT5Ciym6RW662PMmk3vYS300UWU3VezXHnFOs5n3XjI+OiiyyuE8u/YQVCOlGAnR7c2HvG79ZqFKYWzZOpZBJaHM99un5hq34c1kCsCCqULJYohERCIuXtVLSDrQlo22HzsBVyilbA8zu/Y0ntyA7SQuGBdCjh/TwY5n5ZeHIdWVIbe9zifElN7muOpaXdQQ0HrPPZHIcTyHotZK9Y1uwLVmpZbtENHSVoz0x/mOlNvL4rHErPBqyt8X3VtJ65hm5jcmjv948z6LICyxJJSyFKhAEoi9wIi8woiIREQiIhERCIiERdwoUohERCIiEREIiIREQiIhERhRF5gRFYstrfS7Di3lu8QckS9loLr2sLcqgEb408tR4T3LHVWYcpLxuOlaGmrZCJ1dSG/wDBwPLTu0QHeoLdyypaslivIRFw87kZT9JIHu+1vifx5rh6UrT/APjx7bX9vFPtndnulHS1TgojMkmMUawdzeJ8uWyaXWNgrujaH9Oy7vuOfDh7ppa78fU+wsNMhgEYmiDH3dzBzOfctNt66N9ygsextR2dWo1m8gdZ3OTkJ55prJqprQ2csbO1iqHm8/BkDzUXKnVCnFssVHRtBp5NaXegJTFTgFxU2yoN7PSO/C2B/UQmqVGsEhvTaJlWfs6//wAl4H8kELIBQSs9UicgQOZn1gKViuYREQiIhERCIiERSQoUohERCIiEREIiIREQiKxY7vqVf4bHO5gZeLjkEulk8sextV2dRzWDgOsfHQDzUaynVTqy7IUG9rHUPMmP6AB5lRdZaoTKlc1NnZoAcwyn8cUqLpZd1LGf9t3lTI/vn0RSlxsbA+WgMeM+qCx+W8tIBcOcEIiSbTXfjBrNAD2x0gGjgchUA9D+icgViQsuQs22vjkq07pA20Yu45bhxPzFNdnroa8uq1TFGnm4nefd+veBvWUkpdgMlXotHMg67sXb/b3zWgrUzaYNX7KztjDT0Lo0L405NH+TpyXRtdMrPIaG0mNpt4kR4hgz8TChZKK1XZUqf67h+QEeUwihI7fsvaDpUFUcCSD4A5eqyBUEFIrXd9Sl/EpubzIy8DoVN1jZV4REQiIhERCIiEREIiIREQiKzbKGCo9nuvc3+VxHyRSoYREQiIhERCImtz7P1bRBAws98jL8o9r4c1F0AWzsGytClmWh5HtPz/p7IUXWVlftNro0Wy9zQ3cSWhvcHOIaoUpHattbO3s1GSPdY958CcLfUoiWV9tqLtTaXcsTKY/ok+qIqjtprI7tWZx59O8lEXdG+7EexVtllPEOxM8QCSR4IicU70fgmt0dtswOdej/ABaX3qlNubSNZbmIlEViuwFocHCqxzSWvERVpkddpjLGG55doCfZciLDfuZ6XoxmceEecT3b1ndYWWrsVl6TCxkdDSzE5NcRrVqHhMx4ngsVlZN5o0gHvLTwfVcGM/8AaaZJ74M8VClcnaezN/1Wn8NCoR5jIoi6btRZj/qt8aNREVije9mfpUo9wqAHydCIrvRAjI5Hjp56FES217O0H9qk2eLer/bE+Km6iyTXhsawtmi5wdweQWnlIEjvzS6jVWRtVlfScWVGlrhuPxB0I5hZXUWUUIiIREQiIIRQtf8A9Hu4KLrKyq7b3f0doxgdWqMX5hAcPgfEoEKz2FFCIRFw94EcSYAGZJOgAGZPJSBdZNYXGwC2Nw7P06TRVtmEE5tpuIyHF49p33d3fpiVJbYq3ee3NmpZNc0nm4NHr1v6VIY45BbWQSP+1pPYshem3rqnZqOA4Uqbp/nfmO8ELPonbbDtWz9I8fcQOZCzFqvMPOIsqvdxe5s+JLiU6MbXDxToIxnIOy59FWdbTupNHfU+jU1Wf3eCakA/ef8Ax/K4Nrd/ts/nP0TVj3nuTVp/7j3flcm8HD/Rae6p9Qp1I/7vBZCOnP8A3Lf/ABKkZelP26VQcxBHxTob5OCkUgd9j2nwTq4bfT6QPs9cMqbs8JPKHdocswsXRPbmFqkppY/uavoty5gw0MxHE+mOw2pOVakNzXHJ7ec73F2taEoFgJtLw3LKJPstww5x/KCO96lRtUl/XsaLMFLCxrfbfGFpGjiDk5/f1WwIBIlACclk1pcbAL51br4Dnlxq1az95AJP8x3LZ0LtuCsikkAu6zeZVQ2+odGn8zx8BKajBm7wUdHCM5O4FeG0VvufzO+iWj4qP8vvd3D3XnTVuNPzf9EtHx8E/wAt/q8FYsd6WikZpuLD9yq9vnlmoszeUtTn9x7h7rTXZ+0m108qtMVRzLMXgW4fUFTqN2OToojlIO0ELT2H9qFjePtmV6B3l1Mub4OZJ9E6I7LHtU/pXn7SDyITxlusNubgbWoVd4aHjGOYEhzSsC1wzC1Phe37mlZbajZ02RvShxdSmCSM2ToXkZYd2LKMuKDFawwuNgkTSDoixXWFFCabNXd01oY2Ja043dzTMHvMDxQqQvqaxWSoX1djbRSNN2R1a73XDQ/I8iURfMLZZHUnljxDhr9RxHNSsUnvS3dGMvNZsDf3Fb4GxEnpDYeaWWW/6zCTRlrjl0gaMcHUNcQS0chCzLmblYdNAMA0kdw9+9cvFasZqOe8n3nErHpSMhZa/wBW8fYA3kPVTUbqdwA8FiXuOZWl80j/ALnE9qssuniVitSmbdLVKKQXW3giL03a3giKN10sO5EVarcY3KES22XIeE/HzWbXubkVviqJI/tKbbJbTVrHUa2oTUoaEOkuZIiWnXDxHBZEtfssfNby+OcYjVdwyK2F97aWem2q+zltWtUjAJBiAILgPZBlxzEmFiI/7slrbBY3fgNua+bVKNa0vx1nOqu4u7I5NaMgFkZdjcAs31ZA1Yhqjx70ys9zHetapkkm5VyndTQihTC728ERe/uDeCIuXXc3giKJ90tKIq77n4FQipWi5SdQD4LIPcMitrJpGfa4rmlarXZxFKvXY2Iw43FkcCx0tPksukvmAVu/VE/e0Hsse8KlSvOu12QZO8BuEO/KOqDzAHOVnrRuzut3SU0gs8EePjn3rZWIGphDQS50AAakncFpXOX0/Zm5hZqecGo7N5+DRyHxJWKlOEUoREuvi56dpbDxDh2XjtD6jkiL59fex1Vhzb0jfeYCfNuo9RzUqEmpXexu4IisNpAIi6woiMKIjCiIwoiMKIjCiIwoi8LERVLRd4dnvRFALs4oivUbOGjIIilwoiMKIjCiIwoiMKIjCiIwoiMKIuH0QdYRFbsOyFSuQW08I95whvhvPgiLf7P7OU7KJHWqRm8j0aNw9VClOkRCIhEQiIRFk9sNfBEWNUqEIiERCIhEQiIREIiERCIvEReoiERCIhEQiIREIiERCItNsj2296hFuEUoREIiERf/2Q=="/>
          <p:cNvSpPr>
            <a:spLocks noChangeAspect="1" noChangeArrowheads="1"/>
          </p:cNvSpPr>
          <p:nvPr/>
        </p:nvSpPr>
        <p:spPr bwMode="auto">
          <a:xfrm>
            <a:off x="155575" y="-1790700"/>
            <a:ext cx="37433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a1.mzstatic.com/us/r30/Purple4/v4/c9/e4/8e/c9e48e8a-176e-442e-1043-2169e87de666/mzl.jihpmtk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9904" y="1206075"/>
            <a:ext cx="776287" cy="7762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hirdiron.com/wp-content/uploads/2012/12/BrowZine-iPad-Screenshots-in-Mockup-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1982362"/>
            <a:ext cx="3202171" cy="4459872"/>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a:defRPr/>
            </a:pPr>
            <a:r>
              <a:rPr lang="en-US" smtClean="0"/>
              <a:t>2015</a:t>
            </a:r>
            <a:endParaRPr lang="en-US"/>
          </a:p>
        </p:txBody>
      </p:sp>
      <p:sp>
        <p:nvSpPr>
          <p:cNvPr id="3" name="Footer Placeholder 2"/>
          <p:cNvSpPr>
            <a:spLocks noGrp="1"/>
          </p:cNvSpPr>
          <p:nvPr>
            <p:ph type="ftr" sz="quarter" idx="11"/>
          </p:nvPr>
        </p:nvSpPr>
        <p:spPr/>
        <p:txBody>
          <a:bodyPr/>
          <a:lstStyle/>
          <a:p>
            <a:pPr>
              <a:defRPr/>
            </a:pPr>
            <a:r>
              <a:rPr lang="en-US" smtClean="0"/>
              <a:t>Intro to Medical Library Resources</a:t>
            </a:r>
            <a:endParaRPr lang="en-US"/>
          </a:p>
        </p:txBody>
      </p:sp>
    </p:spTree>
    <p:extLst>
      <p:ext uri="{BB962C8B-B14F-4D97-AF65-F5344CB8AC3E}">
        <p14:creationId xmlns:p14="http://schemas.microsoft.com/office/powerpoint/2010/main" val="42841974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Rectangle 2"/>
          <p:cNvSpPr>
            <a:spLocks noGrp="1" noChangeArrowheads="1"/>
          </p:cNvSpPr>
          <p:nvPr>
            <p:ph type="title"/>
          </p:nvPr>
        </p:nvSpPr>
        <p:spPr/>
        <p:txBody>
          <a:bodyPr/>
          <a:lstStyle/>
          <a:p>
            <a:pPr eaLnBrk="1" hangingPunct="1"/>
            <a:r>
              <a:rPr lang="en-US" dirty="0" smtClean="0"/>
              <a:t>Finding eBooks</a:t>
            </a:r>
          </a:p>
        </p:txBody>
      </p:sp>
      <p:sp>
        <p:nvSpPr>
          <p:cNvPr id="2" name="Content Placeholder 1"/>
          <p:cNvSpPr>
            <a:spLocks noGrp="1"/>
          </p:cNvSpPr>
          <p:nvPr>
            <p:ph sz="half" idx="1"/>
          </p:nvPr>
        </p:nvSpPr>
        <p:spPr/>
        <p:txBody>
          <a:bodyPr/>
          <a:lstStyle/>
          <a:p>
            <a:endParaRPr lang="en-US"/>
          </a:p>
        </p:txBody>
      </p:sp>
      <p:sp>
        <p:nvSpPr>
          <p:cNvPr id="3" name="Content Placeholder 2"/>
          <p:cNvSpPr>
            <a:spLocks noGrp="1"/>
          </p:cNvSpPr>
          <p:nvPr>
            <p:ph sz="half" idx="2"/>
          </p:nvPr>
        </p:nvSpPr>
        <p:spPr/>
        <p:txBody>
          <a:bodyPr/>
          <a:lstStyle/>
          <a:p>
            <a:r>
              <a:rPr lang="en-US" dirty="0" smtClean="0"/>
              <a:t>Using FSU Main Library  system</a:t>
            </a:r>
          </a:p>
          <a:p>
            <a:r>
              <a:rPr lang="en-US" dirty="0" smtClean="0"/>
              <a:t>Search for a title</a:t>
            </a:r>
          </a:p>
          <a:p>
            <a:r>
              <a:rPr lang="en-US" dirty="0" smtClean="0"/>
              <a:t>Currently browsing by specialty is not possible</a:t>
            </a:r>
          </a:p>
          <a:p>
            <a:r>
              <a:rPr lang="en-US" dirty="0" smtClean="0"/>
              <a:t>Watch for a new process</a:t>
            </a:r>
            <a:endParaRPr lang="en-US" dirty="0"/>
          </a:p>
        </p:txBody>
      </p:sp>
      <p:sp>
        <p:nvSpPr>
          <p:cNvPr id="9" name="Date Placeholder 1"/>
          <p:cNvSpPr>
            <a:spLocks noGrp="1"/>
          </p:cNvSpPr>
          <p:nvPr>
            <p:ph type="dt" sz="half" idx="10"/>
          </p:nvPr>
        </p:nvSpPr>
        <p:spPr/>
        <p:txBody>
          <a:bodyPr/>
          <a:lstStyle/>
          <a:p>
            <a:pPr>
              <a:defRPr/>
            </a:pPr>
            <a:r>
              <a:rPr lang="en-US" smtClean="0"/>
              <a:t>2015</a:t>
            </a:r>
            <a:endParaRPr lang="en-US"/>
          </a:p>
        </p:txBody>
      </p:sp>
      <p:pic>
        <p:nvPicPr>
          <p:cNvPr id="4" name="Picture 3"/>
          <p:cNvPicPr>
            <a:picLocks noChangeAspect="1"/>
          </p:cNvPicPr>
          <p:nvPr/>
        </p:nvPicPr>
        <p:blipFill>
          <a:blip r:embed="rId3"/>
          <a:stretch>
            <a:fillRect/>
          </a:stretch>
        </p:blipFill>
        <p:spPr>
          <a:xfrm>
            <a:off x="509587" y="1884217"/>
            <a:ext cx="3148013" cy="4345145"/>
          </a:xfrm>
          <a:prstGeom prst="rect">
            <a:avLst/>
          </a:prstGeom>
        </p:spPr>
      </p:pic>
      <p:sp>
        <p:nvSpPr>
          <p:cNvPr id="11" name="Slide Number Placeholder 3"/>
          <p:cNvSpPr>
            <a:spLocks noGrp="1"/>
          </p:cNvSpPr>
          <p:nvPr>
            <p:ph type="sldNum" sz="quarter" idx="12"/>
          </p:nvPr>
        </p:nvSpPr>
        <p:spPr/>
        <p:txBody>
          <a:bodyPr/>
          <a:lstStyle/>
          <a:p>
            <a:pPr>
              <a:defRPr/>
            </a:pPr>
            <a:fld id="{CACBF983-DEE3-4B20-B264-9B78CDBED2B4}" type="slidenum">
              <a:rPr lang="en-US"/>
              <a:pPr>
                <a:defRPr/>
              </a:pPr>
              <a:t>27</a:t>
            </a:fld>
            <a:endParaRPr lang="en-US"/>
          </a:p>
        </p:txBody>
      </p:sp>
      <p:sp>
        <p:nvSpPr>
          <p:cNvPr id="25611" name="Oval 5"/>
          <p:cNvSpPr>
            <a:spLocks noChangeArrowheads="1"/>
          </p:cNvSpPr>
          <p:nvPr/>
        </p:nvSpPr>
        <p:spPr bwMode="auto">
          <a:xfrm>
            <a:off x="838200" y="3303821"/>
            <a:ext cx="1752600" cy="609600"/>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45720" rIns="45720" anchor="ctr"/>
          <a:lstStyle/>
          <a:p>
            <a:endParaRPr lang="en-US" sz="1600">
              <a:latin typeface="Arial" charset="0"/>
            </a:endParaRPr>
          </a:p>
        </p:txBody>
      </p:sp>
      <p:sp>
        <p:nvSpPr>
          <p:cNvPr id="6" name="Rectangle 5"/>
          <p:cNvSpPr/>
          <p:nvPr/>
        </p:nvSpPr>
        <p:spPr>
          <a:xfrm>
            <a:off x="4079319" y="5405577"/>
            <a:ext cx="4185761" cy="707886"/>
          </a:xfrm>
          <a:prstGeom prst="rect">
            <a:avLst/>
          </a:prstGeom>
          <a:noFill/>
        </p:spPr>
        <p:txBody>
          <a:bodyPr wrap="none" lIns="91440" tIns="45720" rIns="91440" bIns="45720">
            <a:spAutoFit/>
          </a:bodyPr>
          <a:lstStyle/>
          <a:p>
            <a:pPr algn="ctr"/>
            <a:r>
              <a:rPr lang="en-US" sz="4000" b="1" cap="none" spc="0" dirty="0" smtClean="0">
                <a:ln w="6600">
                  <a:solidFill>
                    <a:schemeClr val="accent2"/>
                  </a:solidFill>
                  <a:prstDash val="solid"/>
                </a:ln>
                <a:solidFill>
                  <a:srgbClr val="FFFFFF"/>
                </a:solidFill>
                <a:effectLst>
                  <a:outerShdw dist="38100" dir="2700000" algn="tl" rotWithShape="0">
                    <a:schemeClr val="accent2"/>
                  </a:outerShdw>
                </a:effectLst>
              </a:rPr>
              <a:t>In Transition</a:t>
            </a:r>
            <a:endParaRPr lang="en-US" sz="4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Footer Placeholder 4"/>
          <p:cNvSpPr>
            <a:spLocks noGrp="1"/>
          </p:cNvSpPr>
          <p:nvPr>
            <p:ph type="ftr" sz="quarter" idx="11"/>
          </p:nvPr>
        </p:nvSpPr>
        <p:spPr/>
        <p:txBody>
          <a:bodyPr/>
          <a:lstStyle/>
          <a:p>
            <a:pPr>
              <a:defRPr/>
            </a:pPr>
            <a:r>
              <a:rPr lang="en-US" smtClean="0"/>
              <a:t>Intro to Medical Library Resources</a:t>
            </a:r>
            <a:endParaRPr lang="en-US"/>
          </a:p>
        </p:txBody>
      </p:sp>
    </p:spTree>
    <p:extLst>
      <p:ext uri="{BB962C8B-B14F-4D97-AF65-F5344CB8AC3E}">
        <p14:creationId xmlns:p14="http://schemas.microsoft.com/office/powerpoint/2010/main" val="5859761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eBook Search Page</a:t>
            </a:r>
            <a:endParaRPr lang="en-US" dirty="0"/>
          </a:p>
        </p:txBody>
      </p:sp>
      <p:sp>
        <p:nvSpPr>
          <p:cNvPr id="6" name="Content Placeholder 5"/>
          <p:cNvSpPr>
            <a:spLocks noGrp="1"/>
          </p:cNvSpPr>
          <p:nvPr>
            <p:ph idx="1"/>
          </p:nvPr>
        </p:nvSpPr>
        <p:spPr/>
        <p:txBody>
          <a:bodyPr/>
          <a:lstStyle/>
          <a:p>
            <a:endParaRPr lang="en-US"/>
          </a:p>
        </p:txBody>
      </p:sp>
      <p:sp>
        <p:nvSpPr>
          <p:cNvPr id="2" name="Date Placeholder 1"/>
          <p:cNvSpPr>
            <a:spLocks noGrp="1"/>
          </p:cNvSpPr>
          <p:nvPr>
            <p:ph type="dt" sz="half" idx="10"/>
          </p:nvPr>
        </p:nvSpPr>
        <p:spPr/>
        <p:txBody>
          <a:bodyPr/>
          <a:lstStyle/>
          <a:p>
            <a:pPr>
              <a:defRPr/>
            </a:pPr>
            <a:r>
              <a:rPr lang="en-US" smtClean="0"/>
              <a:t>2015</a:t>
            </a:r>
            <a:endParaRPr lang="en-US"/>
          </a:p>
        </p:txBody>
      </p:sp>
      <p:sp>
        <p:nvSpPr>
          <p:cNvPr id="4" name="Slide Number Placeholder 3"/>
          <p:cNvSpPr>
            <a:spLocks noGrp="1"/>
          </p:cNvSpPr>
          <p:nvPr>
            <p:ph type="sldNum" sz="quarter" idx="12"/>
          </p:nvPr>
        </p:nvSpPr>
        <p:spPr/>
        <p:txBody>
          <a:bodyPr/>
          <a:lstStyle/>
          <a:p>
            <a:pPr>
              <a:defRPr/>
            </a:pPr>
            <a:fld id="{D348E9D8-50C7-4442-B865-14992FB4F176}" type="slidenum">
              <a:rPr lang="en-US" smtClean="0"/>
              <a:pPr>
                <a:defRPr/>
              </a:pPr>
              <a:t>28</a:t>
            </a:fld>
            <a:endParaRPr lang="en-US"/>
          </a:p>
        </p:txBody>
      </p:sp>
      <p:pic>
        <p:nvPicPr>
          <p:cNvPr id="7" name="Picture 6"/>
          <p:cNvPicPr>
            <a:picLocks noChangeAspect="1"/>
          </p:cNvPicPr>
          <p:nvPr/>
        </p:nvPicPr>
        <p:blipFill>
          <a:blip r:embed="rId3"/>
          <a:stretch>
            <a:fillRect/>
          </a:stretch>
        </p:blipFill>
        <p:spPr>
          <a:xfrm>
            <a:off x="178593" y="1981200"/>
            <a:ext cx="8786813" cy="4223633"/>
          </a:xfrm>
          <a:prstGeom prst="rect">
            <a:avLst/>
          </a:prstGeom>
          <a:ln>
            <a:noFill/>
          </a:ln>
          <a:effectLst>
            <a:outerShdw blurRad="292100" dist="139700" dir="2700000" algn="tl" rotWithShape="0">
              <a:srgbClr val="333333">
                <a:alpha val="65000"/>
              </a:srgbClr>
            </a:outerShdw>
          </a:effectLst>
        </p:spPr>
      </p:pic>
      <p:sp>
        <p:nvSpPr>
          <p:cNvPr id="9" name="&quot;No&quot; Symbol 8"/>
          <p:cNvSpPr/>
          <p:nvPr/>
        </p:nvSpPr>
        <p:spPr>
          <a:xfrm flipH="1">
            <a:off x="1104900" y="4800600"/>
            <a:ext cx="1371600" cy="1219200"/>
          </a:xfrm>
          <a:prstGeom prst="noSmoking">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4087079" y="3084658"/>
            <a:ext cx="4599721" cy="584775"/>
          </a:xfrm>
          <a:prstGeom prst="rect">
            <a:avLst/>
          </a:prstGeom>
          <a:solidFill>
            <a:srgbClr val="800000"/>
          </a:solidFill>
        </p:spPr>
        <p:txBody>
          <a:bodyPr wrap="none" rtlCol="0">
            <a:spAutoFit/>
          </a:bodyPr>
          <a:lstStyle/>
          <a:p>
            <a:r>
              <a:rPr lang="en-US" sz="3200" dirty="0" smtClean="0">
                <a:solidFill>
                  <a:srgbClr val="E3DED3"/>
                </a:solidFill>
                <a:latin typeface="+mn-lt"/>
              </a:rPr>
              <a:t>Change to “Title Contains”</a:t>
            </a:r>
            <a:endParaRPr lang="en-US" sz="3200" dirty="0">
              <a:solidFill>
                <a:srgbClr val="E3DED3"/>
              </a:solidFill>
              <a:latin typeface="+mn-lt"/>
            </a:endParaRPr>
          </a:p>
        </p:txBody>
      </p:sp>
      <p:cxnSp>
        <p:nvCxnSpPr>
          <p:cNvPr id="12" name="Straight Arrow Connector 11"/>
          <p:cNvCxnSpPr/>
          <p:nvPr/>
        </p:nvCxnSpPr>
        <p:spPr>
          <a:xfrm flipH="1">
            <a:off x="1676400" y="3200400"/>
            <a:ext cx="2514600" cy="609600"/>
          </a:xfrm>
          <a:prstGeom prst="straightConnector1">
            <a:avLst/>
          </a:prstGeom>
          <a:ln w="76200">
            <a:solidFill>
              <a:srgbClr val="800000"/>
            </a:solidFill>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pPr>
              <a:defRPr/>
            </a:pPr>
            <a:r>
              <a:rPr lang="en-US" smtClean="0"/>
              <a:t>Intro to Medical Library Resources</a:t>
            </a:r>
            <a:endParaRPr lang="en-US"/>
          </a:p>
        </p:txBody>
      </p:sp>
      <p:sp>
        <p:nvSpPr>
          <p:cNvPr id="11" name="Rectangle 10"/>
          <p:cNvSpPr/>
          <p:nvPr/>
        </p:nvSpPr>
        <p:spPr>
          <a:xfrm>
            <a:off x="5105400" y="4953000"/>
            <a:ext cx="37338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0397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1141413"/>
            <a:ext cx="8229600" cy="609600"/>
          </a:xfrm>
        </p:spPr>
        <p:txBody>
          <a:bodyPr/>
          <a:lstStyle/>
          <a:p>
            <a:pPr eaLnBrk="1" hangingPunct="1"/>
            <a:r>
              <a:rPr lang="en-US" sz="4000" dirty="0" smtClean="0"/>
              <a:t>Subject Guides</a:t>
            </a:r>
          </a:p>
        </p:txBody>
      </p:sp>
      <p:sp>
        <p:nvSpPr>
          <p:cNvPr id="49155" name="Content Placeholder 1"/>
          <p:cNvSpPr>
            <a:spLocks noGrp="1"/>
          </p:cNvSpPr>
          <p:nvPr>
            <p:ph idx="1"/>
          </p:nvPr>
        </p:nvSpPr>
        <p:spPr>
          <a:xfrm>
            <a:off x="457200" y="1751013"/>
            <a:ext cx="8229600" cy="4144963"/>
          </a:xfrm>
        </p:spPr>
        <p:txBody>
          <a:bodyPr/>
          <a:lstStyle/>
          <a:p>
            <a:pPr eaLnBrk="1" hangingPunct="1"/>
            <a:r>
              <a:rPr lang="en-US" sz="2800" dirty="0" smtClean="0"/>
              <a:t>Links to pertinent textbooks, journals and medical web sites for each specialty. </a:t>
            </a:r>
          </a:p>
          <a:p>
            <a:pPr eaLnBrk="1" hangingPunct="1"/>
            <a:r>
              <a:rPr lang="en-US" sz="2800" dirty="0" smtClean="0"/>
              <a:t>Replacing Course Pages – with curriculum revision</a:t>
            </a:r>
          </a:p>
        </p:txBody>
      </p:sp>
      <p:sp>
        <p:nvSpPr>
          <p:cNvPr id="4" name="Date Placeholder 3"/>
          <p:cNvSpPr>
            <a:spLocks noGrp="1"/>
          </p:cNvSpPr>
          <p:nvPr>
            <p:ph type="dt" sz="quarter" idx="10"/>
          </p:nvPr>
        </p:nvSpPr>
        <p:spPr/>
        <p:txBody>
          <a:bodyPr/>
          <a:lstStyle/>
          <a:p>
            <a:pPr>
              <a:defRPr/>
            </a:pPr>
            <a:r>
              <a:rPr lang="en-US" smtClean="0"/>
              <a:t>2015</a:t>
            </a:r>
            <a:endParaRPr lang="en-US"/>
          </a:p>
        </p:txBody>
      </p:sp>
      <p:sp>
        <p:nvSpPr>
          <p:cNvPr id="5" name="Footer Placeholder 4"/>
          <p:cNvSpPr>
            <a:spLocks noGrp="1"/>
          </p:cNvSpPr>
          <p:nvPr>
            <p:ph type="ftr" sz="quarter" idx="11"/>
          </p:nvPr>
        </p:nvSpPr>
        <p:spPr/>
        <p:txBody>
          <a:bodyPr/>
          <a:lstStyle/>
          <a:p>
            <a:pPr>
              <a:defRPr/>
            </a:pPr>
            <a:r>
              <a:rPr lang="en-US"/>
              <a:t>Intro to Medical Library Resources</a:t>
            </a:r>
          </a:p>
        </p:txBody>
      </p:sp>
      <p:sp>
        <p:nvSpPr>
          <p:cNvPr id="6" name="Slide Number Placeholder 5"/>
          <p:cNvSpPr>
            <a:spLocks noGrp="1"/>
          </p:cNvSpPr>
          <p:nvPr>
            <p:ph type="sldNum" sz="quarter" idx="12"/>
          </p:nvPr>
        </p:nvSpPr>
        <p:spPr/>
        <p:txBody>
          <a:bodyPr/>
          <a:lstStyle/>
          <a:p>
            <a:pPr>
              <a:defRPr/>
            </a:pPr>
            <a:fld id="{8AB1C4B4-76D6-49F8-BD49-53E1EB0034FC}" type="slidenum">
              <a:rPr lang="en-US"/>
              <a:pPr>
                <a:defRPr/>
              </a:pPr>
              <a:t>29</a:t>
            </a:fld>
            <a:endParaRPr lang="en-US"/>
          </a:p>
        </p:txBody>
      </p:sp>
      <p:pic>
        <p:nvPicPr>
          <p:cNvPr id="2" name="Picture 1"/>
          <p:cNvPicPr>
            <a:picLocks noChangeAspect="1"/>
          </p:cNvPicPr>
          <p:nvPr/>
        </p:nvPicPr>
        <p:blipFill rotWithShape="1">
          <a:blip r:embed="rId3"/>
          <a:srcRect r="24613"/>
          <a:stretch/>
        </p:blipFill>
        <p:spPr>
          <a:xfrm>
            <a:off x="3676649" y="3461516"/>
            <a:ext cx="5105401" cy="3092636"/>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stretch>
            <a:fillRect/>
          </a:stretch>
        </p:blipFill>
        <p:spPr>
          <a:xfrm>
            <a:off x="552450" y="3461516"/>
            <a:ext cx="2305050" cy="3143250"/>
          </a:xfrm>
          <a:prstGeom prst="rect">
            <a:avLst/>
          </a:prstGeom>
          <a:ln>
            <a:noFill/>
          </a:ln>
          <a:effectLst>
            <a:outerShdw blurRad="292100" dist="139700" dir="2700000" algn="tl" rotWithShape="0">
              <a:srgbClr val="333333">
                <a:alpha val="65000"/>
              </a:srgbClr>
            </a:outerShdw>
          </a:effectLst>
        </p:spPr>
      </p:pic>
      <p:cxnSp>
        <p:nvCxnSpPr>
          <p:cNvPr id="8" name="Straight Arrow Connector 7"/>
          <p:cNvCxnSpPr/>
          <p:nvPr/>
        </p:nvCxnSpPr>
        <p:spPr>
          <a:xfrm>
            <a:off x="2190750" y="4724400"/>
            <a:ext cx="1333499" cy="0"/>
          </a:xfrm>
          <a:prstGeom prst="straightConnector1">
            <a:avLst/>
          </a:prstGeom>
          <a:ln w="69850">
            <a:solidFill>
              <a:srgbClr val="8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5512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Objectives for Session</a:t>
            </a:r>
          </a:p>
        </p:txBody>
      </p:sp>
      <p:sp>
        <p:nvSpPr>
          <p:cNvPr id="6147" name="Rectangle 3"/>
          <p:cNvSpPr>
            <a:spLocks noGrp="1" noChangeArrowheads="1"/>
          </p:cNvSpPr>
          <p:nvPr>
            <p:ph idx="1"/>
          </p:nvPr>
        </p:nvSpPr>
        <p:spPr>
          <a:xfrm>
            <a:off x="522288" y="1997075"/>
            <a:ext cx="8097837" cy="4327525"/>
          </a:xfrm>
        </p:spPr>
        <p:txBody>
          <a:bodyPr/>
          <a:lstStyle/>
          <a:p>
            <a:pPr eaLnBrk="1" hangingPunct="1"/>
            <a:r>
              <a:rPr lang="en-US" sz="2800" dirty="0" smtClean="0"/>
              <a:t>Learners will</a:t>
            </a:r>
          </a:p>
          <a:p>
            <a:pPr lvl="1" eaLnBrk="1" hangingPunct="1"/>
            <a:r>
              <a:rPr lang="en-US" sz="2600" dirty="0" smtClean="0"/>
              <a:t>Access and navigate the library web site</a:t>
            </a:r>
          </a:p>
          <a:p>
            <a:pPr lvl="1" eaLnBrk="1" hangingPunct="1"/>
            <a:r>
              <a:rPr lang="en-US" sz="2600" dirty="0" smtClean="0"/>
              <a:t>Find an eBook or </a:t>
            </a:r>
            <a:r>
              <a:rPr lang="en-US" sz="2600" dirty="0" err="1" smtClean="0"/>
              <a:t>eJournal</a:t>
            </a:r>
            <a:r>
              <a:rPr lang="en-US" sz="2600" dirty="0" smtClean="0"/>
              <a:t> </a:t>
            </a:r>
          </a:p>
          <a:p>
            <a:pPr lvl="1" eaLnBrk="1" hangingPunct="1"/>
            <a:r>
              <a:rPr lang="en-US" sz="2600" dirty="0" smtClean="0"/>
              <a:t>Use a drug and decision support resource </a:t>
            </a:r>
          </a:p>
          <a:p>
            <a:pPr lvl="1" eaLnBrk="1" hangingPunct="1"/>
            <a:r>
              <a:rPr lang="en-US" sz="2600" dirty="0" smtClean="0"/>
              <a:t>Find a patient education handout </a:t>
            </a:r>
          </a:p>
          <a:p>
            <a:pPr lvl="1" eaLnBrk="1" hangingPunct="1"/>
            <a:r>
              <a:rPr lang="en-US" sz="2600" dirty="0" smtClean="0"/>
              <a:t>Find mobile resources</a:t>
            </a:r>
          </a:p>
          <a:p>
            <a:pPr lvl="1" eaLnBrk="1" hangingPunct="1"/>
            <a:r>
              <a:rPr lang="en-US" sz="2600" dirty="0" smtClean="0"/>
              <a:t>Get help: online or a person </a:t>
            </a:r>
          </a:p>
          <a:p>
            <a:pPr lvl="1" eaLnBrk="1" hangingPunct="1"/>
            <a:endParaRPr lang="en-US" sz="2400" dirty="0" smtClean="0"/>
          </a:p>
        </p:txBody>
      </p:sp>
      <p:sp>
        <p:nvSpPr>
          <p:cNvPr id="4" name="Date Placeholder 3"/>
          <p:cNvSpPr>
            <a:spLocks noGrp="1"/>
          </p:cNvSpPr>
          <p:nvPr>
            <p:ph type="dt" sz="quarter" idx="10"/>
          </p:nvPr>
        </p:nvSpPr>
        <p:spPr/>
        <p:txBody>
          <a:bodyPr/>
          <a:lstStyle/>
          <a:p>
            <a:pPr>
              <a:defRPr/>
            </a:pPr>
            <a:r>
              <a:rPr lang="en-US" smtClean="0"/>
              <a:t>2015</a:t>
            </a:r>
            <a:endParaRPr lang="en-US"/>
          </a:p>
        </p:txBody>
      </p:sp>
      <p:sp>
        <p:nvSpPr>
          <p:cNvPr id="5" name="Footer Placeholder 4"/>
          <p:cNvSpPr>
            <a:spLocks noGrp="1"/>
          </p:cNvSpPr>
          <p:nvPr>
            <p:ph type="ftr" sz="quarter" idx="11"/>
          </p:nvPr>
        </p:nvSpPr>
        <p:spPr/>
        <p:txBody>
          <a:bodyPr/>
          <a:lstStyle/>
          <a:p>
            <a:pPr>
              <a:defRPr/>
            </a:pPr>
            <a:r>
              <a:rPr lang="en-US"/>
              <a:t>Intro to Medical Library Resources</a:t>
            </a:r>
          </a:p>
        </p:txBody>
      </p:sp>
      <p:sp>
        <p:nvSpPr>
          <p:cNvPr id="6" name="Slide Number Placeholder 5"/>
          <p:cNvSpPr>
            <a:spLocks noGrp="1"/>
          </p:cNvSpPr>
          <p:nvPr>
            <p:ph type="sldNum" sz="quarter" idx="12"/>
          </p:nvPr>
        </p:nvSpPr>
        <p:spPr/>
        <p:txBody>
          <a:bodyPr/>
          <a:lstStyle/>
          <a:p>
            <a:pPr>
              <a:defRPr/>
            </a:pPr>
            <a:fld id="{CD9FB59C-71B6-43CB-A397-E6CF6B864AC7}" type="slidenum">
              <a:rPr lang="en-US"/>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Major Resources </a:t>
            </a:r>
            <a:endParaRPr lang="en-US" dirty="0"/>
          </a:p>
        </p:txBody>
      </p:sp>
      <p:sp>
        <p:nvSpPr>
          <p:cNvPr id="3" name="Content Placeholder 2"/>
          <p:cNvSpPr>
            <a:spLocks noGrp="1"/>
          </p:cNvSpPr>
          <p:nvPr>
            <p:ph sz="half" idx="1"/>
          </p:nvPr>
        </p:nvSpPr>
        <p:spPr/>
        <p:txBody>
          <a:bodyPr/>
          <a:lstStyle/>
          <a:p>
            <a:r>
              <a:rPr lang="en-US" dirty="0" smtClean="0"/>
              <a:t>Contain multiple types of resources</a:t>
            </a:r>
          </a:p>
          <a:p>
            <a:pPr lvl="1"/>
            <a:r>
              <a:rPr lang="en-US" dirty="0" smtClean="0"/>
              <a:t>Books</a:t>
            </a:r>
          </a:p>
          <a:p>
            <a:pPr lvl="1"/>
            <a:r>
              <a:rPr lang="en-US" dirty="0" smtClean="0"/>
              <a:t>Journals</a:t>
            </a:r>
          </a:p>
          <a:p>
            <a:pPr lvl="1"/>
            <a:r>
              <a:rPr lang="en-US" dirty="0" smtClean="0"/>
              <a:t>Drug </a:t>
            </a:r>
          </a:p>
          <a:p>
            <a:pPr lvl="1"/>
            <a:r>
              <a:rPr lang="en-US" dirty="0" smtClean="0"/>
              <a:t>Patient Ed</a:t>
            </a:r>
          </a:p>
          <a:p>
            <a:pPr lvl="1"/>
            <a:r>
              <a:rPr lang="en-US" dirty="0" smtClean="0"/>
              <a:t>Videos</a:t>
            </a:r>
          </a:p>
          <a:p>
            <a:pPr lvl="1"/>
            <a:r>
              <a:rPr lang="en-US" dirty="0" smtClean="0"/>
              <a:t>More…</a:t>
            </a:r>
          </a:p>
          <a:p>
            <a:pPr marL="457200" lvl="1" indent="0">
              <a:buNone/>
            </a:pPr>
            <a:endParaRPr lang="en-US" dirty="0"/>
          </a:p>
        </p:txBody>
      </p:sp>
      <p:sp>
        <p:nvSpPr>
          <p:cNvPr id="7" name="Content Placeholder 6"/>
          <p:cNvSpPr>
            <a:spLocks noGrp="1"/>
          </p:cNvSpPr>
          <p:nvPr>
            <p:ph sz="half" idx="2"/>
          </p:nvPr>
        </p:nvSpPr>
        <p:spPr/>
        <p:txBody>
          <a:bodyPr/>
          <a:lstStyle/>
          <a:p>
            <a:r>
              <a:rPr lang="en-US" b="1" dirty="0"/>
              <a:t>Clinical Key</a:t>
            </a:r>
          </a:p>
          <a:p>
            <a:r>
              <a:rPr lang="en-US" b="1" dirty="0"/>
              <a:t>Access </a:t>
            </a:r>
            <a:r>
              <a:rPr lang="en-US" b="1" dirty="0" smtClean="0"/>
              <a:t>Medicine</a:t>
            </a:r>
          </a:p>
          <a:p>
            <a:r>
              <a:rPr lang="en-US" b="1" dirty="0" smtClean="0"/>
              <a:t>uCentral</a:t>
            </a:r>
          </a:p>
          <a:p>
            <a:r>
              <a:rPr lang="en-US" dirty="0" smtClean="0"/>
              <a:t>Specialty:</a:t>
            </a:r>
          </a:p>
          <a:p>
            <a:pPr lvl="1"/>
            <a:r>
              <a:rPr lang="en-US" dirty="0" smtClean="0"/>
              <a:t>Pediatric Care Online</a:t>
            </a:r>
          </a:p>
          <a:p>
            <a:pPr lvl="1"/>
            <a:r>
              <a:rPr lang="en-US" dirty="0" smtClean="0"/>
              <a:t>Geriatric Care Online</a:t>
            </a:r>
          </a:p>
          <a:p>
            <a:pPr lvl="1"/>
            <a:r>
              <a:rPr lang="en-US" dirty="0" smtClean="0"/>
              <a:t>Psychiatry Online</a:t>
            </a:r>
          </a:p>
          <a:p>
            <a:endParaRPr lang="en-US" dirty="0" smtClean="0"/>
          </a:p>
          <a:p>
            <a:endParaRPr lang="en-US" dirty="0"/>
          </a:p>
          <a:p>
            <a:endParaRPr lang="en-US" dirty="0"/>
          </a:p>
        </p:txBody>
      </p:sp>
      <p:sp>
        <p:nvSpPr>
          <p:cNvPr id="4" name="Date Placeholder 3"/>
          <p:cNvSpPr>
            <a:spLocks noGrp="1"/>
          </p:cNvSpPr>
          <p:nvPr>
            <p:ph type="dt" sz="half" idx="10"/>
          </p:nvPr>
        </p:nvSpPr>
        <p:spPr/>
        <p:txBody>
          <a:bodyPr/>
          <a:lstStyle/>
          <a:p>
            <a:pPr>
              <a:defRPr/>
            </a:pPr>
            <a:r>
              <a:rPr lang="en-US" smtClean="0"/>
              <a:t>2015</a:t>
            </a:r>
            <a:endParaRPr lang="en-US"/>
          </a:p>
        </p:txBody>
      </p:sp>
      <p:sp>
        <p:nvSpPr>
          <p:cNvPr id="5" name="Footer Placeholder 4"/>
          <p:cNvSpPr>
            <a:spLocks noGrp="1"/>
          </p:cNvSpPr>
          <p:nvPr>
            <p:ph type="ftr" sz="quarter" idx="11"/>
          </p:nvPr>
        </p:nvSpPr>
        <p:spPr/>
        <p:txBody>
          <a:bodyPr/>
          <a:lstStyle/>
          <a:p>
            <a:pPr>
              <a:defRPr/>
            </a:pPr>
            <a:r>
              <a:rPr lang="en-US" smtClean="0"/>
              <a:t>Intro to Medical Library Resources</a:t>
            </a:r>
            <a:endParaRPr lang="en-US"/>
          </a:p>
        </p:txBody>
      </p:sp>
      <p:sp>
        <p:nvSpPr>
          <p:cNvPr id="6" name="Slide Number Placeholder 5"/>
          <p:cNvSpPr>
            <a:spLocks noGrp="1"/>
          </p:cNvSpPr>
          <p:nvPr>
            <p:ph type="sldNum" sz="quarter" idx="12"/>
          </p:nvPr>
        </p:nvSpPr>
        <p:spPr/>
        <p:txBody>
          <a:bodyPr/>
          <a:lstStyle/>
          <a:p>
            <a:pPr>
              <a:defRPr/>
            </a:pPr>
            <a:fld id="{588F510A-5210-4112-A032-29039C48EE69}" type="slidenum">
              <a:rPr lang="en-US" smtClean="0"/>
              <a:pPr>
                <a:defRPr/>
              </a:pPr>
              <a:t>30</a:t>
            </a:fld>
            <a:endParaRPr lang="en-US"/>
          </a:p>
        </p:txBody>
      </p:sp>
    </p:spTree>
    <p:extLst>
      <p:ext uri="{BB962C8B-B14F-4D97-AF65-F5344CB8AC3E}">
        <p14:creationId xmlns:p14="http://schemas.microsoft.com/office/powerpoint/2010/main" val="15460313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2015</a:t>
            </a:r>
            <a:endParaRPr lang="en-US"/>
          </a:p>
        </p:txBody>
      </p:sp>
      <p:sp>
        <p:nvSpPr>
          <p:cNvPr id="5" name="Footer Placeholder 4"/>
          <p:cNvSpPr>
            <a:spLocks noGrp="1"/>
          </p:cNvSpPr>
          <p:nvPr>
            <p:ph type="ftr" sz="quarter" idx="11"/>
          </p:nvPr>
        </p:nvSpPr>
        <p:spPr/>
        <p:txBody>
          <a:bodyPr/>
          <a:lstStyle/>
          <a:p>
            <a:pPr>
              <a:defRPr/>
            </a:pPr>
            <a:r>
              <a:rPr lang="en-US" smtClean="0"/>
              <a:t>Intro to Medical Library Resources</a:t>
            </a:r>
            <a:endParaRPr lang="en-US"/>
          </a:p>
        </p:txBody>
      </p:sp>
      <p:sp>
        <p:nvSpPr>
          <p:cNvPr id="6" name="Slide Number Placeholder 5"/>
          <p:cNvSpPr>
            <a:spLocks noGrp="1"/>
          </p:cNvSpPr>
          <p:nvPr>
            <p:ph type="sldNum" sz="quarter" idx="12"/>
          </p:nvPr>
        </p:nvSpPr>
        <p:spPr/>
        <p:txBody>
          <a:bodyPr/>
          <a:lstStyle/>
          <a:p>
            <a:pPr>
              <a:defRPr/>
            </a:pPr>
            <a:fld id="{588F510A-5210-4112-A032-29039C48EE69}" type="slidenum">
              <a:rPr lang="en-US" smtClean="0"/>
              <a:pPr>
                <a:defRPr/>
              </a:pPr>
              <a:t>31</a:t>
            </a:fld>
            <a:endParaRPr lang="en-US"/>
          </a:p>
        </p:txBody>
      </p:sp>
      <p:pic>
        <p:nvPicPr>
          <p:cNvPr id="7" name="Picture 6"/>
          <p:cNvPicPr>
            <a:picLocks noChangeAspect="1"/>
          </p:cNvPicPr>
          <p:nvPr/>
        </p:nvPicPr>
        <p:blipFill>
          <a:blip r:embed="rId3"/>
          <a:stretch>
            <a:fillRect/>
          </a:stretch>
        </p:blipFill>
        <p:spPr>
          <a:xfrm>
            <a:off x="304800" y="581025"/>
            <a:ext cx="8534400" cy="569595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4114800" y="5194266"/>
            <a:ext cx="4305859" cy="646331"/>
          </a:xfrm>
          <a:prstGeom prst="rect">
            <a:avLst/>
          </a:prstGeom>
          <a:solidFill>
            <a:srgbClr val="800000"/>
          </a:solidFill>
        </p:spPr>
        <p:txBody>
          <a:bodyPr wrap="none" rtlCol="0">
            <a:spAutoFit/>
          </a:bodyPr>
          <a:lstStyle/>
          <a:p>
            <a:r>
              <a:rPr lang="en-US" sz="3600" dirty="0" smtClean="0">
                <a:solidFill>
                  <a:schemeClr val="bg1"/>
                </a:solidFill>
                <a:latin typeface="+mn-lt"/>
              </a:rPr>
              <a:t>Site is Mobile Friendly</a:t>
            </a:r>
            <a:endParaRPr lang="en-US" sz="3600" dirty="0">
              <a:solidFill>
                <a:schemeClr val="bg1"/>
              </a:solidFill>
              <a:latin typeface="+mn-lt"/>
            </a:endParaRPr>
          </a:p>
        </p:txBody>
      </p:sp>
    </p:spTree>
    <p:extLst>
      <p:ext uri="{BB962C8B-B14F-4D97-AF65-F5344CB8AC3E}">
        <p14:creationId xmlns:p14="http://schemas.microsoft.com/office/powerpoint/2010/main" val="2452287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1413"/>
            <a:ext cx="8229600" cy="609600"/>
          </a:xfrm>
        </p:spPr>
        <p:txBody>
          <a:bodyPr/>
          <a:lstStyle/>
          <a:p>
            <a:r>
              <a:rPr lang="en-US" dirty="0" smtClean="0"/>
              <a:t>Clinical Key</a:t>
            </a:r>
            <a:endParaRPr lang="en-US" dirty="0"/>
          </a:p>
        </p:txBody>
      </p:sp>
      <p:sp>
        <p:nvSpPr>
          <p:cNvPr id="3" name="Content Placeholder 2"/>
          <p:cNvSpPr>
            <a:spLocks noGrp="1"/>
          </p:cNvSpPr>
          <p:nvPr>
            <p:ph idx="1"/>
          </p:nvPr>
        </p:nvSpPr>
        <p:spPr>
          <a:xfrm>
            <a:off x="457200" y="1766253"/>
            <a:ext cx="8229600" cy="4144963"/>
          </a:xfrm>
        </p:spPr>
        <p:txBody>
          <a:bodyPr/>
          <a:lstStyle/>
          <a:p>
            <a:r>
              <a:rPr lang="en-US" sz="2400" dirty="0" smtClean="0"/>
              <a:t>Replaced </a:t>
            </a:r>
            <a:r>
              <a:rPr lang="en-US" sz="2400" dirty="0" err="1" smtClean="0"/>
              <a:t>MDConsult</a:t>
            </a:r>
            <a:r>
              <a:rPr lang="en-US" sz="2400" dirty="0" smtClean="0"/>
              <a:t> (Elsevier)</a:t>
            </a:r>
          </a:p>
          <a:p>
            <a:r>
              <a:rPr lang="en-US" sz="2400" b="1" dirty="0"/>
              <a:t>Books</a:t>
            </a:r>
            <a:r>
              <a:rPr lang="en-US" sz="2400" dirty="0"/>
              <a:t>: 1,100 medical and surgical reference books</a:t>
            </a:r>
          </a:p>
          <a:p>
            <a:r>
              <a:rPr lang="en-US" sz="2400" b="1" dirty="0"/>
              <a:t>Journals</a:t>
            </a:r>
            <a:r>
              <a:rPr lang="en-US" sz="2400" dirty="0"/>
              <a:t>: 600 medical and surgical journals</a:t>
            </a:r>
          </a:p>
          <a:p>
            <a:r>
              <a:rPr lang="en-US" sz="2400" b="1" dirty="0"/>
              <a:t>Procedures Consult</a:t>
            </a:r>
            <a:r>
              <a:rPr lang="en-US" sz="2400" dirty="0"/>
              <a:t>: procedural videos in various specialties</a:t>
            </a:r>
          </a:p>
          <a:p>
            <a:r>
              <a:rPr lang="en-US" sz="2400" b="1" dirty="0"/>
              <a:t>First Consult</a:t>
            </a:r>
            <a:r>
              <a:rPr lang="en-US" sz="2400" dirty="0"/>
              <a:t>: more than 850 Point-of-Care clinical monographs</a:t>
            </a:r>
          </a:p>
          <a:p>
            <a:r>
              <a:rPr lang="en-US" sz="2400" b="1" dirty="0"/>
              <a:t>Drug Monographs</a:t>
            </a:r>
            <a:r>
              <a:rPr lang="en-US" sz="2400" dirty="0"/>
              <a:t>: some 2,900 clinical pharmacology drug monographs from Gold Standard </a:t>
            </a:r>
          </a:p>
          <a:p>
            <a:r>
              <a:rPr lang="en-US" sz="2400" b="1" dirty="0"/>
              <a:t>Patient Education</a:t>
            </a:r>
            <a:r>
              <a:rPr lang="en-US" sz="2400" dirty="0"/>
              <a:t>: 15,000 customizable </a:t>
            </a:r>
            <a:r>
              <a:rPr lang="en-US" sz="2400" dirty="0" smtClean="0"/>
              <a:t>handouts</a:t>
            </a:r>
            <a:r>
              <a:rPr lang="en-US" sz="2400" dirty="0"/>
              <a:t> </a:t>
            </a:r>
            <a:endParaRPr lang="en-US" sz="2400" dirty="0" smtClean="0"/>
          </a:p>
          <a:p>
            <a:r>
              <a:rPr lang="en-US" sz="2400" b="1" dirty="0" smtClean="0"/>
              <a:t>Clinical </a:t>
            </a:r>
            <a:r>
              <a:rPr lang="en-US" sz="2400" b="1" dirty="0"/>
              <a:t>Trials</a:t>
            </a:r>
            <a:r>
              <a:rPr lang="en-US" sz="2400" dirty="0"/>
              <a:t>: all trials from the ClinicalTrials.gov database</a:t>
            </a:r>
          </a:p>
          <a:p>
            <a:r>
              <a:rPr lang="en-US" sz="2400" b="1" dirty="0" smtClean="0"/>
              <a:t>Practice </a:t>
            </a:r>
            <a:r>
              <a:rPr lang="en-US" sz="2400" b="1" dirty="0"/>
              <a:t>Guidelines</a:t>
            </a:r>
            <a:r>
              <a:rPr lang="en-US" sz="2400" dirty="0"/>
              <a:t>: 4,500 practice guidelines </a:t>
            </a:r>
          </a:p>
          <a:p>
            <a:endParaRPr lang="en-US" sz="2400" dirty="0"/>
          </a:p>
        </p:txBody>
      </p:sp>
      <p:sp>
        <p:nvSpPr>
          <p:cNvPr id="4" name="Date Placeholder 3"/>
          <p:cNvSpPr>
            <a:spLocks noGrp="1"/>
          </p:cNvSpPr>
          <p:nvPr>
            <p:ph type="dt" sz="half" idx="10"/>
          </p:nvPr>
        </p:nvSpPr>
        <p:spPr/>
        <p:txBody>
          <a:bodyPr/>
          <a:lstStyle/>
          <a:p>
            <a:pPr>
              <a:defRPr/>
            </a:pPr>
            <a:r>
              <a:rPr lang="en-US" smtClean="0"/>
              <a:t>2015</a:t>
            </a:r>
            <a:endParaRPr lang="en-US"/>
          </a:p>
        </p:txBody>
      </p:sp>
      <p:sp>
        <p:nvSpPr>
          <p:cNvPr id="5" name="Footer Placeholder 4"/>
          <p:cNvSpPr>
            <a:spLocks noGrp="1"/>
          </p:cNvSpPr>
          <p:nvPr>
            <p:ph type="ftr" sz="quarter" idx="11"/>
          </p:nvPr>
        </p:nvSpPr>
        <p:spPr/>
        <p:txBody>
          <a:bodyPr/>
          <a:lstStyle/>
          <a:p>
            <a:pPr>
              <a:defRPr/>
            </a:pPr>
            <a:r>
              <a:rPr lang="en-US" smtClean="0"/>
              <a:t>Intro to Medical Library Resources</a:t>
            </a:r>
            <a:endParaRPr lang="en-US"/>
          </a:p>
        </p:txBody>
      </p:sp>
      <p:sp>
        <p:nvSpPr>
          <p:cNvPr id="6" name="Slide Number Placeholder 5"/>
          <p:cNvSpPr>
            <a:spLocks noGrp="1"/>
          </p:cNvSpPr>
          <p:nvPr>
            <p:ph type="sldNum" sz="quarter" idx="12"/>
          </p:nvPr>
        </p:nvSpPr>
        <p:spPr/>
        <p:txBody>
          <a:bodyPr/>
          <a:lstStyle/>
          <a:p>
            <a:pPr>
              <a:defRPr/>
            </a:pPr>
            <a:fld id="{588F510A-5210-4112-A032-29039C48EE69}" type="slidenum">
              <a:rPr lang="en-US" smtClean="0"/>
              <a:pPr>
                <a:defRPr/>
              </a:pPr>
              <a:t>32</a:t>
            </a:fld>
            <a:endParaRPr lang="en-US"/>
          </a:p>
        </p:txBody>
      </p:sp>
    </p:spTree>
    <p:extLst>
      <p:ext uri="{BB962C8B-B14F-4D97-AF65-F5344CB8AC3E}">
        <p14:creationId xmlns:p14="http://schemas.microsoft.com/office/powerpoint/2010/main" val="41103194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Browse Books </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2015</a:t>
            </a:r>
            <a:endParaRPr lang="en-US"/>
          </a:p>
        </p:txBody>
      </p:sp>
      <p:sp>
        <p:nvSpPr>
          <p:cNvPr id="5" name="Footer Placeholder 4"/>
          <p:cNvSpPr>
            <a:spLocks noGrp="1"/>
          </p:cNvSpPr>
          <p:nvPr>
            <p:ph type="ftr" sz="quarter" idx="11"/>
          </p:nvPr>
        </p:nvSpPr>
        <p:spPr/>
        <p:txBody>
          <a:bodyPr/>
          <a:lstStyle/>
          <a:p>
            <a:pPr>
              <a:defRPr/>
            </a:pPr>
            <a:r>
              <a:rPr lang="en-US" smtClean="0"/>
              <a:t>Intro to Medical Library Resources</a:t>
            </a:r>
            <a:endParaRPr lang="en-US"/>
          </a:p>
        </p:txBody>
      </p:sp>
      <p:sp>
        <p:nvSpPr>
          <p:cNvPr id="6" name="Slide Number Placeholder 5"/>
          <p:cNvSpPr>
            <a:spLocks noGrp="1"/>
          </p:cNvSpPr>
          <p:nvPr>
            <p:ph type="sldNum" sz="quarter" idx="12"/>
          </p:nvPr>
        </p:nvSpPr>
        <p:spPr/>
        <p:txBody>
          <a:bodyPr/>
          <a:lstStyle/>
          <a:p>
            <a:pPr>
              <a:defRPr/>
            </a:pPr>
            <a:fld id="{588F510A-5210-4112-A032-29039C48EE69}" type="slidenum">
              <a:rPr lang="en-US" smtClean="0"/>
              <a:pPr>
                <a:defRPr/>
              </a:pPr>
              <a:t>33</a:t>
            </a:fld>
            <a:endParaRPr lang="en-US"/>
          </a:p>
        </p:txBody>
      </p:sp>
      <p:pic>
        <p:nvPicPr>
          <p:cNvPr id="7" name="Picture 6"/>
          <p:cNvPicPr>
            <a:picLocks noChangeAspect="1"/>
          </p:cNvPicPr>
          <p:nvPr/>
        </p:nvPicPr>
        <p:blipFill rotWithShape="1">
          <a:blip r:embed="rId2"/>
          <a:srcRect b="18055"/>
          <a:stretch/>
        </p:blipFill>
        <p:spPr>
          <a:xfrm>
            <a:off x="426720" y="1889761"/>
            <a:ext cx="8391525" cy="4815840"/>
          </a:xfrm>
          <a:prstGeom prst="rect">
            <a:avLst/>
          </a:prstGeom>
          <a:ln>
            <a:noFill/>
          </a:ln>
          <a:effectLst>
            <a:outerShdw blurRad="292100" dist="139700" dir="2700000" algn="tl" rotWithShape="0">
              <a:srgbClr val="333333">
                <a:alpha val="65000"/>
              </a:srgbClr>
            </a:outerShdw>
          </a:effectLst>
        </p:spPr>
      </p:pic>
      <p:cxnSp>
        <p:nvCxnSpPr>
          <p:cNvPr id="9" name="Straight Arrow Connector 8"/>
          <p:cNvCxnSpPr/>
          <p:nvPr/>
        </p:nvCxnSpPr>
        <p:spPr>
          <a:xfrm flipH="1" flipV="1">
            <a:off x="2438400" y="3200400"/>
            <a:ext cx="1981200" cy="304800"/>
          </a:xfrm>
          <a:prstGeom prst="straightConnector1">
            <a:avLst/>
          </a:prstGeom>
          <a:ln w="76200">
            <a:solidFill>
              <a:srgbClr val="8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125018" y="3429000"/>
            <a:ext cx="2417970" cy="646331"/>
          </a:xfrm>
          <a:prstGeom prst="rect">
            <a:avLst/>
          </a:prstGeom>
          <a:solidFill>
            <a:srgbClr val="800000"/>
          </a:solidFill>
        </p:spPr>
        <p:txBody>
          <a:bodyPr wrap="none" rtlCol="0">
            <a:spAutoFit/>
          </a:bodyPr>
          <a:lstStyle/>
          <a:p>
            <a:r>
              <a:rPr lang="en-US" sz="3600" dirty="0" smtClean="0">
                <a:solidFill>
                  <a:schemeClr val="bg1"/>
                </a:solidFill>
                <a:latin typeface="+mn-lt"/>
              </a:rPr>
              <a:t>By Specialty</a:t>
            </a:r>
            <a:endParaRPr lang="en-US" sz="3600" dirty="0">
              <a:solidFill>
                <a:schemeClr val="bg1"/>
              </a:solidFill>
              <a:latin typeface="+mn-lt"/>
            </a:endParaRPr>
          </a:p>
        </p:txBody>
      </p:sp>
    </p:spTree>
    <p:extLst>
      <p:ext uri="{BB962C8B-B14F-4D97-AF65-F5344CB8AC3E}">
        <p14:creationId xmlns:p14="http://schemas.microsoft.com/office/powerpoint/2010/main" val="953612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ZchKHSQm_0j-D1vQhgN1wfYH_IhPuqjTSQsm_kFMXK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905000"/>
            <a:ext cx="4038600" cy="4786488"/>
          </a:xfrm>
          <a:prstGeom prst="rect">
            <a:avLst/>
          </a:prstGeom>
          <a:ln>
            <a:noFill/>
          </a:ln>
          <a:effectLst>
            <a:outerShdw blurRad="292100" dist="139700" dir="2700000" algn="tl" rotWithShape="0">
              <a:srgbClr val="333333">
                <a:alpha val="65000"/>
              </a:srgbClr>
            </a:outerShdw>
          </a:effectLst>
        </p:spPr>
      </p:pic>
      <p:pic>
        <p:nvPicPr>
          <p:cNvPr id="5" name="Picture 4" descr="Screenshot 2015-07-09 21.52.4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057398"/>
            <a:ext cx="4060871" cy="4214859"/>
          </a:xfrm>
          <a:prstGeom prst="rect">
            <a:avLst/>
          </a:prstGeom>
          <a:ln>
            <a:noFill/>
          </a:ln>
          <a:effectLst>
            <a:outerShdw blurRad="292100" dist="139700" dir="2700000" algn="tl" rotWithShape="0">
              <a:srgbClr val="333333">
                <a:alpha val="65000"/>
              </a:srgbClr>
            </a:outerShdw>
          </a:effectLst>
        </p:spPr>
      </p:pic>
      <p:sp>
        <p:nvSpPr>
          <p:cNvPr id="10" name="Oval 9"/>
          <p:cNvSpPr/>
          <p:nvPr/>
        </p:nvSpPr>
        <p:spPr>
          <a:xfrm>
            <a:off x="426720" y="2945629"/>
            <a:ext cx="1905000" cy="609600"/>
          </a:xfrm>
          <a:prstGeom prst="ellipse">
            <a:avLst/>
          </a:prstGeom>
          <a:noFill/>
          <a:ln w="38100" cmpd="sng">
            <a:solidFill>
              <a:srgbClr val="35BB4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flipV="1">
            <a:off x="6477000" y="2793229"/>
            <a:ext cx="1219200" cy="914400"/>
          </a:xfrm>
          <a:prstGeom prst="straightConnector1">
            <a:avLst/>
          </a:prstGeom>
          <a:ln>
            <a:solidFill>
              <a:srgbClr val="35BB41"/>
            </a:solidFill>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Search Topic and Limit to Specialty</a:t>
            </a:r>
            <a:endParaRPr lang="en-US" dirty="0"/>
          </a:p>
        </p:txBody>
      </p:sp>
      <p:sp>
        <p:nvSpPr>
          <p:cNvPr id="3" name="Date Placeholder 2"/>
          <p:cNvSpPr>
            <a:spLocks noGrp="1"/>
          </p:cNvSpPr>
          <p:nvPr>
            <p:ph type="dt" sz="half" idx="10"/>
          </p:nvPr>
        </p:nvSpPr>
        <p:spPr/>
        <p:txBody>
          <a:bodyPr/>
          <a:lstStyle/>
          <a:p>
            <a:pPr>
              <a:defRPr/>
            </a:pPr>
            <a:r>
              <a:rPr lang="en-US" smtClean="0"/>
              <a:t>2015</a:t>
            </a:r>
            <a:endParaRPr lang="en-US"/>
          </a:p>
        </p:txBody>
      </p:sp>
      <p:sp>
        <p:nvSpPr>
          <p:cNvPr id="4" name="Footer Placeholder 3"/>
          <p:cNvSpPr>
            <a:spLocks noGrp="1"/>
          </p:cNvSpPr>
          <p:nvPr>
            <p:ph type="ftr" sz="quarter" idx="11"/>
          </p:nvPr>
        </p:nvSpPr>
        <p:spPr/>
        <p:txBody>
          <a:bodyPr/>
          <a:lstStyle/>
          <a:p>
            <a:pPr>
              <a:defRPr/>
            </a:pPr>
            <a:r>
              <a:rPr lang="en-US" smtClean="0"/>
              <a:t>Intro to Medical Library Resources</a:t>
            </a:r>
            <a:endParaRPr lang="en-US"/>
          </a:p>
        </p:txBody>
      </p:sp>
      <p:sp>
        <p:nvSpPr>
          <p:cNvPr id="6" name="Slide Number Placeholder 5"/>
          <p:cNvSpPr>
            <a:spLocks noGrp="1"/>
          </p:cNvSpPr>
          <p:nvPr>
            <p:ph type="sldNum" sz="quarter" idx="12"/>
          </p:nvPr>
        </p:nvSpPr>
        <p:spPr/>
        <p:txBody>
          <a:bodyPr/>
          <a:lstStyle/>
          <a:p>
            <a:pPr>
              <a:defRPr/>
            </a:pPr>
            <a:fld id="{28050583-B2D4-43B0-86BF-78058DEF80BE}" type="slidenum">
              <a:rPr lang="en-US" smtClean="0"/>
              <a:pPr>
                <a:defRPr/>
              </a:pPr>
              <a:t>34</a:t>
            </a:fld>
            <a:endParaRPr lang="en-US"/>
          </a:p>
        </p:txBody>
      </p:sp>
    </p:spTree>
    <p:extLst>
      <p:ext uri="{BB962C8B-B14F-4D97-AF65-F5344CB8AC3E}">
        <p14:creationId xmlns:p14="http://schemas.microsoft.com/office/powerpoint/2010/main" val="8312295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Key eBook Interface</a:t>
            </a:r>
            <a:endParaRPr lang="en-US" dirty="0"/>
          </a:p>
        </p:txBody>
      </p:sp>
      <p:sp>
        <p:nvSpPr>
          <p:cNvPr id="3" name="Content Placeholder 2"/>
          <p:cNvSpPr>
            <a:spLocks noGrp="1"/>
          </p:cNvSpPr>
          <p:nvPr>
            <p:ph sz="half" idx="1"/>
          </p:nvPr>
        </p:nvSpPr>
        <p:spPr/>
        <p:txBody>
          <a:bodyPr/>
          <a:lstStyle/>
          <a:p>
            <a:r>
              <a:rPr lang="en-US" dirty="0" smtClean="0"/>
              <a:t>TOC only; No index</a:t>
            </a:r>
            <a:endParaRPr lang="en-US" dirty="0"/>
          </a:p>
        </p:txBody>
      </p:sp>
      <p:sp>
        <p:nvSpPr>
          <p:cNvPr id="4" name="Content Placeholder 3"/>
          <p:cNvSpPr>
            <a:spLocks noGrp="1"/>
          </p:cNvSpPr>
          <p:nvPr>
            <p:ph sz="half" idx="2"/>
          </p:nvPr>
        </p:nvSpPr>
        <p:spPr/>
        <p:txBody>
          <a:bodyPr/>
          <a:lstStyle/>
          <a:p>
            <a:r>
              <a:rPr lang="en-US" dirty="0" smtClean="0"/>
              <a:t>Search site, books, or this book</a:t>
            </a:r>
            <a:endParaRPr lang="en-US" dirty="0"/>
          </a:p>
        </p:txBody>
      </p:sp>
      <p:sp>
        <p:nvSpPr>
          <p:cNvPr id="5" name="Date Placeholder 4"/>
          <p:cNvSpPr>
            <a:spLocks noGrp="1"/>
          </p:cNvSpPr>
          <p:nvPr>
            <p:ph type="dt" sz="half" idx="10"/>
          </p:nvPr>
        </p:nvSpPr>
        <p:spPr/>
        <p:txBody>
          <a:bodyPr/>
          <a:lstStyle/>
          <a:p>
            <a:pPr>
              <a:defRPr/>
            </a:pPr>
            <a:r>
              <a:rPr lang="en-US" smtClean="0"/>
              <a:t>2015</a:t>
            </a:r>
            <a:endParaRPr lang="en-US"/>
          </a:p>
        </p:txBody>
      </p:sp>
      <p:sp>
        <p:nvSpPr>
          <p:cNvPr id="6" name="Footer Placeholder 5"/>
          <p:cNvSpPr>
            <a:spLocks noGrp="1"/>
          </p:cNvSpPr>
          <p:nvPr>
            <p:ph type="ftr" sz="quarter" idx="11"/>
          </p:nvPr>
        </p:nvSpPr>
        <p:spPr/>
        <p:txBody>
          <a:bodyPr/>
          <a:lstStyle/>
          <a:p>
            <a:pPr>
              <a:defRPr/>
            </a:pPr>
            <a:r>
              <a:rPr lang="en-US" smtClean="0"/>
              <a:t>Intro to Medical Library Resources</a:t>
            </a:r>
            <a:endParaRPr lang="en-US"/>
          </a:p>
        </p:txBody>
      </p:sp>
      <p:sp>
        <p:nvSpPr>
          <p:cNvPr id="7" name="Slide Number Placeholder 6"/>
          <p:cNvSpPr>
            <a:spLocks noGrp="1"/>
          </p:cNvSpPr>
          <p:nvPr>
            <p:ph type="sldNum" sz="quarter" idx="12"/>
          </p:nvPr>
        </p:nvSpPr>
        <p:spPr/>
        <p:txBody>
          <a:bodyPr/>
          <a:lstStyle/>
          <a:p>
            <a:pPr>
              <a:defRPr/>
            </a:pPr>
            <a:fld id="{BF43DA47-79B7-468A-AD8E-D32A56844215}" type="slidenum">
              <a:rPr lang="en-US" smtClean="0"/>
              <a:pPr>
                <a:defRPr/>
              </a:pPr>
              <a:t>35</a:t>
            </a:fld>
            <a:endParaRPr lang="en-US"/>
          </a:p>
        </p:txBody>
      </p:sp>
      <p:pic>
        <p:nvPicPr>
          <p:cNvPr id="8" name="Picture 7"/>
          <p:cNvPicPr>
            <a:picLocks noChangeAspect="1"/>
          </p:cNvPicPr>
          <p:nvPr/>
        </p:nvPicPr>
        <p:blipFill rotWithShape="1">
          <a:blip r:embed="rId3"/>
          <a:srcRect l="1667" t="16605" r="68333" b="24207"/>
          <a:stretch/>
        </p:blipFill>
        <p:spPr>
          <a:xfrm>
            <a:off x="1219200" y="3043078"/>
            <a:ext cx="5962650" cy="36762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160381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Access Medicine</a:t>
            </a:r>
            <a:endParaRPr lang="en-US" dirty="0"/>
          </a:p>
        </p:txBody>
      </p:sp>
      <p:sp>
        <p:nvSpPr>
          <p:cNvPr id="5" name="Date Placeholder 4"/>
          <p:cNvSpPr>
            <a:spLocks noGrp="1"/>
          </p:cNvSpPr>
          <p:nvPr>
            <p:ph type="dt" sz="half" idx="10"/>
          </p:nvPr>
        </p:nvSpPr>
        <p:spPr/>
        <p:txBody>
          <a:bodyPr/>
          <a:lstStyle/>
          <a:p>
            <a:pPr>
              <a:defRPr/>
            </a:pPr>
            <a:r>
              <a:rPr lang="en-US" smtClean="0"/>
              <a:t>2015</a:t>
            </a:r>
            <a:endParaRPr lang="en-US"/>
          </a:p>
        </p:txBody>
      </p:sp>
      <p:sp>
        <p:nvSpPr>
          <p:cNvPr id="6" name="Footer Placeholder 5"/>
          <p:cNvSpPr>
            <a:spLocks noGrp="1"/>
          </p:cNvSpPr>
          <p:nvPr>
            <p:ph type="ftr" sz="quarter" idx="11"/>
          </p:nvPr>
        </p:nvSpPr>
        <p:spPr/>
        <p:txBody>
          <a:bodyPr/>
          <a:lstStyle/>
          <a:p>
            <a:pPr>
              <a:defRPr/>
            </a:pPr>
            <a:r>
              <a:rPr lang="en-US" smtClean="0"/>
              <a:t>Intro to Medical Library Resources</a:t>
            </a:r>
            <a:endParaRPr lang="en-US"/>
          </a:p>
        </p:txBody>
      </p:sp>
      <p:sp>
        <p:nvSpPr>
          <p:cNvPr id="7" name="Slide Number Placeholder 6"/>
          <p:cNvSpPr>
            <a:spLocks noGrp="1"/>
          </p:cNvSpPr>
          <p:nvPr>
            <p:ph type="sldNum" sz="quarter" idx="12"/>
          </p:nvPr>
        </p:nvSpPr>
        <p:spPr/>
        <p:txBody>
          <a:bodyPr/>
          <a:lstStyle/>
          <a:p>
            <a:pPr>
              <a:defRPr/>
            </a:pPr>
            <a:fld id="{BF43DA47-79B7-468A-AD8E-D32A56844215}" type="slidenum">
              <a:rPr lang="en-US" smtClean="0"/>
              <a:pPr>
                <a:defRPr/>
              </a:pPr>
              <a:t>36</a:t>
            </a:fld>
            <a:endParaRPr lang="en-US"/>
          </a:p>
        </p:txBody>
      </p:sp>
      <p:pic>
        <p:nvPicPr>
          <p:cNvPr id="9" name="Picture 8"/>
          <p:cNvPicPr>
            <a:picLocks noChangeAspect="1"/>
          </p:cNvPicPr>
          <p:nvPr/>
        </p:nvPicPr>
        <p:blipFill>
          <a:blip r:embed="rId3"/>
          <a:stretch>
            <a:fillRect/>
          </a:stretch>
        </p:blipFill>
        <p:spPr>
          <a:xfrm>
            <a:off x="759618" y="2080473"/>
            <a:ext cx="7624763" cy="4130884"/>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1371600" y="5710019"/>
            <a:ext cx="4305859" cy="646331"/>
          </a:xfrm>
          <a:prstGeom prst="rect">
            <a:avLst/>
          </a:prstGeom>
          <a:solidFill>
            <a:srgbClr val="800000"/>
          </a:solidFill>
        </p:spPr>
        <p:txBody>
          <a:bodyPr wrap="none" rtlCol="0">
            <a:spAutoFit/>
          </a:bodyPr>
          <a:lstStyle/>
          <a:p>
            <a:r>
              <a:rPr lang="en-US" sz="3600" dirty="0" smtClean="0">
                <a:solidFill>
                  <a:schemeClr val="bg1"/>
                </a:solidFill>
                <a:latin typeface="+mn-lt"/>
              </a:rPr>
              <a:t>Site is Mobile Friendly</a:t>
            </a:r>
            <a:endParaRPr lang="en-US" sz="3600" dirty="0">
              <a:solidFill>
                <a:schemeClr val="bg1"/>
              </a:solidFill>
              <a:latin typeface="+mn-lt"/>
            </a:endParaRPr>
          </a:p>
        </p:txBody>
      </p:sp>
    </p:spTree>
    <p:extLst>
      <p:ext uri="{BB962C8B-B14F-4D97-AF65-F5344CB8AC3E}">
        <p14:creationId xmlns:p14="http://schemas.microsoft.com/office/powerpoint/2010/main" val="2654540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Access Medicine – McGraw Hill</a:t>
            </a:r>
            <a:endParaRPr lang="en-US" dirty="0"/>
          </a:p>
        </p:txBody>
      </p:sp>
      <p:sp>
        <p:nvSpPr>
          <p:cNvPr id="9" name="Content Placeholder 8"/>
          <p:cNvSpPr>
            <a:spLocks noGrp="1"/>
          </p:cNvSpPr>
          <p:nvPr>
            <p:ph idx="1"/>
          </p:nvPr>
        </p:nvSpPr>
        <p:spPr/>
        <p:txBody>
          <a:bodyPr/>
          <a:lstStyle/>
          <a:p>
            <a:r>
              <a:rPr lang="en-US" dirty="0" smtClean="0"/>
              <a:t>Textbooks (Readings) 85, Harrison’s…</a:t>
            </a:r>
          </a:p>
          <a:p>
            <a:r>
              <a:rPr lang="en-US" dirty="0" smtClean="0"/>
              <a:t>Multimedia and Images – extensive </a:t>
            </a:r>
          </a:p>
          <a:p>
            <a:r>
              <a:rPr lang="en-US" dirty="0" smtClean="0"/>
              <a:t>Diagnosaurus</a:t>
            </a:r>
          </a:p>
          <a:p>
            <a:r>
              <a:rPr lang="en-US" dirty="0" smtClean="0"/>
              <a:t>Multiple Quick Reference Tools</a:t>
            </a:r>
          </a:p>
          <a:p>
            <a:r>
              <a:rPr lang="en-US" dirty="0" smtClean="0"/>
              <a:t>Self Assessments and Cases</a:t>
            </a:r>
          </a:p>
          <a:p>
            <a:r>
              <a:rPr lang="en-US" dirty="0" smtClean="0"/>
              <a:t>Patient Ed Handouts (7000)</a:t>
            </a:r>
          </a:p>
          <a:p>
            <a:r>
              <a:rPr lang="en-US" dirty="0" smtClean="0"/>
              <a:t>Drug database</a:t>
            </a:r>
          </a:p>
          <a:p>
            <a:endParaRPr lang="en-US" dirty="0"/>
          </a:p>
        </p:txBody>
      </p:sp>
      <p:sp>
        <p:nvSpPr>
          <p:cNvPr id="5" name="Date Placeholder 4"/>
          <p:cNvSpPr>
            <a:spLocks noGrp="1"/>
          </p:cNvSpPr>
          <p:nvPr>
            <p:ph type="dt" sz="half" idx="10"/>
          </p:nvPr>
        </p:nvSpPr>
        <p:spPr/>
        <p:txBody>
          <a:bodyPr/>
          <a:lstStyle/>
          <a:p>
            <a:pPr>
              <a:defRPr/>
            </a:pPr>
            <a:r>
              <a:rPr lang="en-US" smtClean="0"/>
              <a:t>2015</a:t>
            </a:r>
            <a:endParaRPr lang="en-US"/>
          </a:p>
        </p:txBody>
      </p:sp>
      <p:sp>
        <p:nvSpPr>
          <p:cNvPr id="6" name="Footer Placeholder 5"/>
          <p:cNvSpPr>
            <a:spLocks noGrp="1"/>
          </p:cNvSpPr>
          <p:nvPr>
            <p:ph type="ftr" sz="quarter" idx="11"/>
          </p:nvPr>
        </p:nvSpPr>
        <p:spPr/>
        <p:txBody>
          <a:bodyPr/>
          <a:lstStyle/>
          <a:p>
            <a:pPr>
              <a:defRPr/>
            </a:pPr>
            <a:r>
              <a:rPr lang="en-US" smtClean="0"/>
              <a:t>Intro to Medical Library Resources</a:t>
            </a:r>
            <a:endParaRPr lang="en-US"/>
          </a:p>
        </p:txBody>
      </p:sp>
      <p:sp>
        <p:nvSpPr>
          <p:cNvPr id="7" name="Slide Number Placeholder 6"/>
          <p:cNvSpPr>
            <a:spLocks noGrp="1"/>
          </p:cNvSpPr>
          <p:nvPr>
            <p:ph type="sldNum" sz="quarter" idx="12"/>
          </p:nvPr>
        </p:nvSpPr>
        <p:spPr/>
        <p:txBody>
          <a:bodyPr/>
          <a:lstStyle/>
          <a:p>
            <a:pPr>
              <a:defRPr/>
            </a:pPr>
            <a:fld id="{BF43DA47-79B7-468A-AD8E-D32A56844215}" type="slidenum">
              <a:rPr lang="en-US" smtClean="0"/>
              <a:pPr>
                <a:defRPr/>
              </a:pPr>
              <a:t>37</a:t>
            </a:fld>
            <a:endParaRPr lang="en-US"/>
          </a:p>
        </p:txBody>
      </p:sp>
    </p:spTree>
    <p:extLst>
      <p:ext uri="{BB962C8B-B14F-4D97-AF65-F5344CB8AC3E}">
        <p14:creationId xmlns:p14="http://schemas.microsoft.com/office/powerpoint/2010/main" val="26823378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Access Medicine Books</a:t>
            </a:r>
            <a:endParaRPr lang="en-US" dirty="0"/>
          </a:p>
        </p:txBody>
      </p:sp>
      <p:sp>
        <p:nvSpPr>
          <p:cNvPr id="2" name="Content Placeholder 1"/>
          <p:cNvSpPr>
            <a:spLocks noGrp="1"/>
          </p:cNvSpPr>
          <p:nvPr>
            <p:ph sz="half" idx="1"/>
          </p:nvPr>
        </p:nvSpPr>
        <p:spPr>
          <a:xfrm>
            <a:off x="457200" y="2057400"/>
            <a:ext cx="3083084" cy="4068763"/>
          </a:xfrm>
        </p:spPr>
        <p:txBody>
          <a:bodyPr/>
          <a:lstStyle/>
          <a:p>
            <a:endParaRPr lang="en-US" sz="2400" dirty="0"/>
          </a:p>
        </p:txBody>
      </p:sp>
      <p:sp>
        <p:nvSpPr>
          <p:cNvPr id="3" name="Content Placeholder 2"/>
          <p:cNvSpPr>
            <a:spLocks noGrp="1"/>
          </p:cNvSpPr>
          <p:nvPr>
            <p:ph sz="half" idx="2"/>
          </p:nvPr>
        </p:nvSpPr>
        <p:spPr>
          <a:xfrm>
            <a:off x="3810000" y="2057400"/>
            <a:ext cx="4876800" cy="4068763"/>
          </a:xfrm>
        </p:spPr>
        <p:txBody>
          <a:bodyPr/>
          <a:lstStyle/>
          <a:p>
            <a:r>
              <a:rPr lang="en-US" sz="3200" dirty="0"/>
              <a:t>Use Advanced Search to search one book, some or </a:t>
            </a:r>
            <a:r>
              <a:rPr lang="en-US" sz="3200" dirty="0" smtClean="0"/>
              <a:t>all books</a:t>
            </a:r>
          </a:p>
          <a:p>
            <a:r>
              <a:rPr lang="en-US" sz="3200" dirty="0" smtClean="0"/>
              <a:t>Browse Readings by specialty</a:t>
            </a:r>
          </a:p>
          <a:p>
            <a:endParaRPr lang="en-US" sz="3200" dirty="0"/>
          </a:p>
        </p:txBody>
      </p:sp>
      <p:sp>
        <p:nvSpPr>
          <p:cNvPr id="5" name="Date Placeholder 4"/>
          <p:cNvSpPr>
            <a:spLocks noGrp="1"/>
          </p:cNvSpPr>
          <p:nvPr>
            <p:ph type="dt" sz="half" idx="10"/>
          </p:nvPr>
        </p:nvSpPr>
        <p:spPr/>
        <p:txBody>
          <a:bodyPr/>
          <a:lstStyle/>
          <a:p>
            <a:pPr>
              <a:defRPr/>
            </a:pPr>
            <a:r>
              <a:rPr lang="en-US" smtClean="0"/>
              <a:t>2015</a:t>
            </a:r>
            <a:endParaRPr lang="en-US"/>
          </a:p>
        </p:txBody>
      </p:sp>
      <p:sp>
        <p:nvSpPr>
          <p:cNvPr id="6" name="Footer Placeholder 5"/>
          <p:cNvSpPr>
            <a:spLocks noGrp="1"/>
          </p:cNvSpPr>
          <p:nvPr>
            <p:ph type="ftr" sz="quarter" idx="11"/>
          </p:nvPr>
        </p:nvSpPr>
        <p:spPr/>
        <p:txBody>
          <a:bodyPr/>
          <a:lstStyle/>
          <a:p>
            <a:pPr>
              <a:defRPr/>
            </a:pPr>
            <a:r>
              <a:rPr lang="en-US" smtClean="0"/>
              <a:t>Intro to Medical Library Resources</a:t>
            </a:r>
            <a:endParaRPr lang="en-US"/>
          </a:p>
        </p:txBody>
      </p:sp>
      <p:sp>
        <p:nvSpPr>
          <p:cNvPr id="7" name="Slide Number Placeholder 6"/>
          <p:cNvSpPr>
            <a:spLocks noGrp="1"/>
          </p:cNvSpPr>
          <p:nvPr>
            <p:ph type="sldNum" sz="quarter" idx="12"/>
          </p:nvPr>
        </p:nvSpPr>
        <p:spPr/>
        <p:txBody>
          <a:bodyPr/>
          <a:lstStyle/>
          <a:p>
            <a:pPr>
              <a:defRPr/>
            </a:pPr>
            <a:fld id="{BF43DA47-79B7-468A-AD8E-D32A56844215}" type="slidenum">
              <a:rPr lang="en-US" smtClean="0"/>
              <a:pPr>
                <a:defRPr/>
              </a:pPr>
              <a:t>38</a:t>
            </a:fld>
            <a:endParaRPr lang="en-US"/>
          </a:p>
        </p:txBody>
      </p:sp>
      <p:pic>
        <p:nvPicPr>
          <p:cNvPr id="4" name="Picture 3"/>
          <p:cNvPicPr>
            <a:picLocks noChangeAspect="1"/>
          </p:cNvPicPr>
          <p:nvPr/>
        </p:nvPicPr>
        <p:blipFill>
          <a:blip r:embed="rId3"/>
          <a:stretch>
            <a:fillRect/>
          </a:stretch>
        </p:blipFill>
        <p:spPr>
          <a:xfrm>
            <a:off x="457200" y="2044699"/>
            <a:ext cx="3083084" cy="44942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777709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1066691"/>
            <a:ext cx="8229600" cy="609600"/>
          </a:xfrm>
        </p:spPr>
        <p:txBody>
          <a:bodyPr/>
          <a:lstStyle/>
          <a:p>
            <a:r>
              <a:rPr lang="en-US" dirty="0" smtClean="0"/>
              <a:t>Access Medicine App</a:t>
            </a:r>
            <a:endParaRPr lang="en-US" dirty="0"/>
          </a:p>
        </p:txBody>
      </p:sp>
      <p:sp>
        <p:nvSpPr>
          <p:cNvPr id="4" name="Content Placeholder 3"/>
          <p:cNvSpPr>
            <a:spLocks noGrp="1"/>
          </p:cNvSpPr>
          <p:nvPr>
            <p:ph sz="half" idx="2"/>
          </p:nvPr>
        </p:nvSpPr>
        <p:spPr>
          <a:xfrm>
            <a:off x="3890711" y="2057400"/>
            <a:ext cx="5041007" cy="5044440"/>
          </a:xfrm>
        </p:spPr>
        <p:txBody>
          <a:bodyPr/>
          <a:lstStyle/>
          <a:p>
            <a:r>
              <a:rPr lang="en-US" dirty="0" smtClean="0"/>
              <a:t>Quick Medical Diagnosis &amp; Treatment</a:t>
            </a:r>
          </a:p>
          <a:p>
            <a:r>
              <a:rPr lang="en-US" dirty="0" smtClean="0"/>
              <a:t>Fitzpatrick’s Clinical Dermatology Atlas</a:t>
            </a:r>
          </a:p>
          <a:p>
            <a:r>
              <a:rPr lang="en-US" dirty="0" err="1" smtClean="0"/>
              <a:t>Diagnosaurus</a:t>
            </a:r>
            <a:endParaRPr lang="en-US" dirty="0" smtClean="0"/>
          </a:p>
          <a:p>
            <a:r>
              <a:rPr lang="en-US" dirty="0" smtClean="0"/>
              <a:t>Pocket Guide to Diagnostic Tests</a:t>
            </a:r>
          </a:p>
          <a:p>
            <a:r>
              <a:rPr lang="en-US" dirty="0" smtClean="0"/>
              <a:t>Requires 90 day authentication</a:t>
            </a:r>
            <a:endParaRPr lang="en-US" dirty="0"/>
          </a:p>
        </p:txBody>
      </p:sp>
      <p:sp>
        <p:nvSpPr>
          <p:cNvPr id="5" name="Date Placeholder 4"/>
          <p:cNvSpPr>
            <a:spLocks noGrp="1"/>
          </p:cNvSpPr>
          <p:nvPr>
            <p:ph type="dt" sz="half" idx="10"/>
          </p:nvPr>
        </p:nvSpPr>
        <p:spPr/>
        <p:txBody>
          <a:bodyPr/>
          <a:lstStyle/>
          <a:p>
            <a:pPr>
              <a:defRPr/>
            </a:pPr>
            <a:r>
              <a:rPr lang="en-US" smtClean="0"/>
              <a:t>2015</a:t>
            </a:r>
            <a:endParaRPr lang="en-US"/>
          </a:p>
        </p:txBody>
      </p:sp>
      <p:sp>
        <p:nvSpPr>
          <p:cNvPr id="6" name="Slide Number Placeholder 5"/>
          <p:cNvSpPr>
            <a:spLocks noGrp="1"/>
          </p:cNvSpPr>
          <p:nvPr>
            <p:ph type="sldNum" sz="quarter" idx="12"/>
          </p:nvPr>
        </p:nvSpPr>
        <p:spPr/>
        <p:txBody>
          <a:bodyPr/>
          <a:lstStyle/>
          <a:p>
            <a:pPr>
              <a:defRPr/>
            </a:pPr>
            <a:fld id="{8A54B2EB-78FC-482D-88C9-B133E0156BB6}" type="slidenum">
              <a:rPr lang="en-US" smtClean="0"/>
              <a:pPr>
                <a:defRPr/>
              </a:pPr>
              <a:t>39</a:t>
            </a:fld>
            <a:endParaRPr lang="en-US"/>
          </a:p>
        </p:txBody>
      </p:sp>
      <p:pic>
        <p:nvPicPr>
          <p:cNvPr id="1026" name="Picture 2" descr="C:\Users\nancy.clark\AppData\Local\Microsoft\Windows\Temporary Internet Files\Content.Outlook\Y1YWYDRD\photo.PNG"/>
          <p:cNvPicPr>
            <a:picLocks noChangeAspect="1" noChangeArrowheads="1"/>
          </p:cNvPicPr>
          <p:nvPr/>
        </p:nvPicPr>
        <p:blipFill rotWithShape="1">
          <a:blip r:embed="rId3">
            <a:extLst>
              <a:ext uri="{28A0092B-C50C-407E-A947-70E740481C1C}">
                <a14:useLocalDpi xmlns:a14="http://schemas.microsoft.com/office/drawing/2010/main" val="0"/>
              </a:ext>
            </a:extLst>
          </a:blip>
          <a:srcRect b="16455"/>
          <a:stretch/>
        </p:blipFill>
        <p:spPr bwMode="auto">
          <a:xfrm>
            <a:off x="439991" y="1751856"/>
            <a:ext cx="3286878" cy="48741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03834" y="6256723"/>
            <a:ext cx="2893356" cy="369332"/>
          </a:xfrm>
          <a:prstGeom prst="rect">
            <a:avLst/>
          </a:prstGeom>
          <a:noFill/>
        </p:spPr>
        <p:txBody>
          <a:bodyPr wrap="none" rtlCol="0">
            <a:spAutoFit/>
          </a:bodyPr>
          <a:lstStyle/>
          <a:p>
            <a:r>
              <a:rPr lang="en-US" dirty="0" smtClean="0">
                <a:latin typeface="+mn-lt"/>
              </a:rPr>
              <a:t>Has a separate tablet version</a:t>
            </a:r>
            <a:endParaRPr lang="en-US" dirty="0">
              <a:latin typeface="+mn-lt"/>
            </a:endParaRPr>
          </a:p>
        </p:txBody>
      </p:sp>
      <p:sp>
        <p:nvSpPr>
          <p:cNvPr id="3" name="Footer Placeholder 2"/>
          <p:cNvSpPr>
            <a:spLocks noGrp="1"/>
          </p:cNvSpPr>
          <p:nvPr>
            <p:ph type="ftr" sz="quarter" idx="11"/>
          </p:nvPr>
        </p:nvSpPr>
        <p:spPr/>
        <p:txBody>
          <a:bodyPr/>
          <a:lstStyle/>
          <a:p>
            <a:pPr>
              <a:defRPr/>
            </a:pPr>
            <a:r>
              <a:rPr lang="en-US" smtClean="0"/>
              <a:t>Intro to Medical Library Resources</a:t>
            </a:r>
            <a:endParaRPr lang="en-US"/>
          </a:p>
        </p:txBody>
      </p:sp>
    </p:spTree>
    <p:extLst>
      <p:ext uri="{BB962C8B-B14F-4D97-AF65-F5344CB8AC3E}">
        <p14:creationId xmlns:p14="http://schemas.microsoft.com/office/powerpoint/2010/main" val="2565564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990600"/>
            <a:ext cx="8229600" cy="1066800"/>
          </a:xfrm>
        </p:spPr>
        <p:txBody>
          <a:bodyPr/>
          <a:lstStyle/>
          <a:p>
            <a:pPr eaLnBrk="1" hangingPunct="1"/>
            <a:r>
              <a:rPr lang="en-US" sz="5400" smtClean="0"/>
              <a:t>	</a:t>
            </a:r>
            <a:r>
              <a:rPr lang="en-US" smtClean="0"/>
              <a:t>Goals of Virtual Library</a:t>
            </a:r>
            <a:r>
              <a:rPr lang="en-US" sz="4800" smtClean="0"/>
              <a:t>	</a:t>
            </a:r>
          </a:p>
        </p:txBody>
      </p:sp>
      <p:sp>
        <p:nvSpPr>
          <p:cNvPr id="7171" name="Rectangle 3"/>
          <p:cNvSpPr>
            <a:spLocks noGrp="1" noChangeArrowheads="1"/>
          </p:cNvSpPr>
          <p:nvPr>
            <p:ph idx="1"/>
          </p:nvPr>
        </p:nvSpPr>
        <p:spPr>
          <a:xfrm>
            <a:off x="533400" y="1981200"/>
            <a:ext cx="7848600" cy="4454525"/>
          </a:xfrm>
        </p:spPr>
        <p:txBody>
          <a:bodyPr/>
          <a:lstStyle/>
          <a:p>
            <a:pPr eaLnBrk="1" hangingPunct="1"/>
            <a:r>
              <a:rPr lang="en-US" sz="3400" dirty="0" smtClean="0"/>
              <a:t>Excellent service</a:t>
            </a:r>
          </a:p>
          <a:p>
            <a:pPr eaLnBrk="1" hangingPunct="1"/>
            <a:r>
              <a:rPr lang="en-US" sz="3400" dirty="0" smtClean="0"/>
              <a:t>Collection relevant to curriculum &amp; research</a:t>
            </a:r>
          </a:p>
          <a:p>
            <a:pPr eaLnBrk="1" hangingPunct="1"/>
            <a:r>
              <a:rPr lang="en-US" sz="3400" dirty="0" smtClean="0"/>
              <a:t>99.9% electronic</a:t>
            </a:r>
          </a:p>
          <a:p>
            <a:pPr eaLnBrk="1" hangingPunct="1"/>
            <a:r>
              <a:rPr lang="en-US" sz="3400" dirty="0" smtClean="0"/>
              <a:t>Instant, seamless access, 24/7</a:t>
            </a:r>
          </a:p>
        </p:txBody>
      </p:sp>
      <p:sp>
        <p:nvSpPr>
          <p:cNvPr id="4" name="Date Placeholder 3"/>
          <p:cNvSpPr>
            <a:spLocks noGrp="1"/>
          </p:cNvSpPr>
          <p:nvPr>
            <p:ph type="dt" sz="quarter" idx="10"/>
          </p:nvPr>
        </p:nvSpPr>
        <p:spPr/>
        <p:txBody>
          <a:bodyPr/>
          <a:lstStyle/>
          <a:p>
            <a:pPr>
              <a:defRPr/>
            </a:pPr>
            <a:r>
              <a:rPr lang="en-US" smtClean="0"/>
              <a:t>2015</a:t>
            </a:r>
            <a:endParaRPr lang="en-US"/>
          </a:p>
        </p:txBody>
      </p:sp>
      <p:sp>
        <p:nvSpPr>
          <p:cNvPr id="5" name="Footer Placeholder 4"/>
          <p:cNvSpPr>
            <a:spLocks noGrp="1"/>
          </p:cNvSpPr>
          <p:nvPr>
            <p:ph type="ftr" sz="quarter" idx="11"/>
          </p:nvPr>
        </p:nvSpPr>
        <p:spPr/>
        <p:txBody>
          <a:bodyPr/>
          <a:lstStyle/>
          <a:p>
            <a:pPr>
              <a:defRPr/>
            </a:pPr>
            <a:r>
              <a:rPr lang="en-US"/>
              <a:t>Intro to Medical Library Resources</a:t>
            </a:r>
          </a:p>
        </p:txBody>
      </p:sp>
      <p:sp>
        <p:nvSpPr>
          <p:cNvPr id="6" name="Slide Number Placeholder 5"/>
          <p:cNvSpPr>
            <a:spLocks noGrp="1"/>
          </p:cNvSpPr>
          <p:nvPr>
            <p:ph type="sldNum" sz="quarter" idx="12"/>
          </p:nvPr>
        </p:nvSpPr>
        <p:spPr/>
        <p:txBody>
          <a:bodyPr/>
          <a:lstStyle/>
          <a:p>
            <a:pPr>
              <a:defRPr/>
            </a:pPr>
            <a:fld id="{28976D2C-B4BB-4092-A864-721E7A51733F}" type="slidenum">
              <a:rPr lang="en-US"/>
              <a:pPr>
                <a:defRPr/>
              </a:pPr>
              <a:t>4</a:t>
            </a:fld>
            <a:endParaRPr lang="en-US"/>
          </a:p>
        </p:txBody>
      </p:sp>
    </p:spTree>
    <p:custDataLst>
      <p:tags r:id="rId1"/>
    </p:custData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609600"/>
          </a:xfrm>
        </p:spPr>
        <p:txBody>
          <a:bodyPr/>
          <a:lstStyle/>
          <a:p>
            <a:r>
              <a:rPr lang="en-US" dirty="0" smtClean="0"/>
              <a:t>U Central Online and App</a:t>
            </a:r>
            <a:endParaRPr lang="en-US" dirty="0"/>
          </a:p>
        </p:txBody>
      </p:sp>
      <p:sp>
        <p:nvSpPr>
          <p:cNvPr id="3" name="Content Placeholder 2"/>
          <p:cNvSpPr>
            <a:spLocks noGrp="1"/>
          </p:cNvSpPr>
          <p:nvPr>
            <p:ph sz="half" idx="1"/>
          </p:nvPr>
        </p:nvSpPr>
        <p:spPr>
          <a:xfrm>
            <a:off x="228600" y="2123049"/>
            <a:ext cx="4114800" cy="4068763"/>
          </a:xfrm>
        </p:spPr>
        <p:txBody>
          <a:bodyPr/>
          <a:lstStyle/>
          <a:p>
            <a:r>
              <a:rPr lang="en-US" dirty="0" smtClean="0"/>
              <a:t>Collection of books and manuals</a:t>
            </a:r>
          </a:p>
          <a:p>
            <a:r>
              <a:rPr lang="en-US" dirty="0" smtClean="0"/>
              <a:t>Calculators</a:t>
            </a:r>
          </a:p>
          <a:p>
            <a:r>
              <a:rPr lang="en-US" dirty="0" smtClean="0"/>
              <a:t>New additions include: </a:t>
            </a:r>
          </a:p>
          <a:p>
            <a:pPr marL="517525">
              <a:buFont typeface="Courier New" panose="02070309020205020404" pitchFamily="49" charset="0"/>
              <a:buChar char="o"/>
              <a:tabLst>
                <a:tab pos="517525" algn="l"/>
              </a:tabLst>
            </a:pPr>
            <a:r>
              <a:rPr lang="en-US" sz="2400" dirty="0" smtClean="0"/>
              <a:t>5-minute </a:t>
            </a:r>
            <a:r>
              <a:rPr lang="en-US" sz="2400" dirty="0"/>
              <a:t>Pediatric Consult</a:t>
            </a:r>
          </a:p>
          <a:p>
            <a:pPr marL="517525">
              <a:buFont typeface="Courier New" panose="02070309020205020404" pitchFamily="49" charset="0"/>
              <a:buChar char="o"/>
            </a:pPr>
            <a:r>
              <a:rPr lang="en-US" sz="2400" dirty="0" smtClean="0"/>
              <a:t>Johns </a:t>
            </a:r>
            <a:r>
              <a:rPr lang="en-US" sz="2400" dirty="0"/>
              <a:t>Hopkins Manual of Gynecology and Obstetrics</a:t>
            </a:r>
          </a:p>
          <a:p>
            <a:pPr marL="517525">
              <a:buFont typeface="Courier New" panose="02070309020205020404" pitchFamily="49" charset="0"/>
              <a:buChar char="o"/>
            </a:pPr>
            <a:r>
              <a:rPr lang="en-US" sz="2400" dirty="0" smtClean="0"/>
              <a:t>Johns </a:t>
            </a:r>
            <a:r>
              <a:rPr lang="en-US" sz="2400" dirty="0"/>
              <a:t>Hopkins Psychiatry Guide</a:t>
            </a:r>
          </a:p>
          <a:p>
            <a:pPr marL="0" indent="0" algn="ctr">
              <a:buNone/>
            </a:pPr>
            <a:endParaRPr lang="en-US" dirty="0"/>
          </a:p>
          <a:p>
            <a:endParaRPr lang="en-US" sz="2400" dirty="0"/>
          </a:p>
        </p:txBody>
      </p:sp>
      <p:sp>
        <p:nvSpPr>
          <p:cNvPr id="4" name="Content Placeholder 3"/>
          <p:cNvSpPr>
            <a:spLocks noGrp="1"/>
          </p:cNvSpPr>
          <p:nvPr>
            <p:ph sz="half" idx="2"/>
          </p:nvPr>
        </p:nvSpPr>
        <p:spPr/>
        <p:txBody>
          <a:bodyPr/>
          <a:lstStyle/>
          <a:p>
            <a:endParaRPr lang="en-US"/>
          </a:p>
        </p:txBody>
      </p:sp>
      <p:pic>
        <p:nvPicPr>
          <p:cNvPr id="6" name="Picture 5"/>
          <p:cNvPicPr>
            <a:picLocks noChangeAspect="1"/>
          </p:cNvPicPr>
          <p:nvPr/>
        </p:nvPicPr>
        <p:blipFill>
          <a:blip r:embed="rId3"/>
          <a:stretch>
            <a:fillRect/>
          </a:stretch>
        </p:blipFill>
        <p:spPr>
          <a:xfrm>
            <a:off x="4219575" y="2061930"/>
            <a:ext cx="4467225" cy="4191000"/>
          </a:xfrm>
          <a:prstGeom prst="rect">
            <a:avLst/>
          </a:prstGeom>
          <a:ln>
            <a:noFill/>
          </a:ln>
          <a:effectLst>
            <a:outerShdw blurRad="292100" dist="139700" dir="2700000" algn="tl" rotWithShape="0">
              <a:srgbClr val="333333">
                <a:alpha val="65000"/>
              </a:srgbClr>
            </a:outerShdw>
          </a:effectLst>
        </p:spPr>
      </p:pic>
      <p:sp>
        <p:nvSpPr>
          <p:cNvPr id="5" name="Date Placeholder 4"/>
          <p:cNvSpPr>
            <a:spLocks noGrp="1"/>
          </p:cNvSpPr>
          <p:nvPr>
            <p:ph type="dt" sz="half" idx="10"/>
          </p:nvPr>
        </p:nvSpPr>
        <p:spPr/>
        <p:txBody>
          <a:bodyPr/>
          <a:lstStyle/>
          <a:p>
            <a:pPr>
              <a:defRPr/>
            </a:pPr>
            <a:r>
              <a:rPr lang="en-US" smtClean="0"/>
              <a:t>2015</a:t>
            </a:r>
            <a:endParaRPr lang="en-US"/>
          </a:p>
        </p:txBody>
      </p:sp>
      <p:sp>
        <p:nvSpPr>
          <p:cNvPr id="7" name="Footer Placeholder 6"/>
          <p:cNvSpPr>
            <a:spLocks noGrp="1"/>
          </p:cNvSpPr>
          <p:nvPr>
            <p:ph type="ftr" sz="quarter" idx="11"/>
          </p:nvPr>
        </p:nvSpPr>
        <p:spPr/>
        <p:txBody>
          <a:bodyPr/>
          <a:lstStyle/>
          <a:p>
            <a:pPr>
              <a:defRPr/>
            </a:pPr>
            <a:r>
              <a:rPr lang="en-US" smtClean="0"/>
              <a:t>Intro to Medical Library Resources</a:t>
            </a:r>
            <a:endParaRPr lang="en-US"/>
          </a:p>
        </p:txBody>
      </p:sp>
      <p:sp>
        <p:nvSpPr>
          <p:cNvPr id="8" name="Slide Number Placeholder 7"/>
          <p:cNvSpPr>
            <a:spLocks noGrp="1"/>
          </p:cNvSpPr>
          <p:nvPr>
            <p:ph type="sldNum" sz="quarter" idx="12"/>
          </p:nvPr>
        </p:nvSpPr>
        <p:spPr/>
        <p:txBody>
          <a:bodyPr/>
          <a:lstStyle/>
          <a:p>
            <a:pPr>
              <a:defRPr/>
            </a:pPr>
            <a:fld id="{BF43DA47-79B7-468A-AD8E-D32A56844215}" type="slidenum">
              <a:rPr lang="en-US" smtClean="0"/>
              <a:pPr>
                <a:defRPr/>
              </a:pPr>
              <a:t>40</a:t>
            </a:fld>
            <a:endParaRPr lang="en-US"/>
          </a:p>
        </p:txBody>
      </p:sp>
    </p:spTree>
    <p:extLst>
      <p:ext uri="{BB962C8B-B14F-4D97-AF65-F5344CB8AC3E}">
        <p14:creationId xmlns:p14="http://schemas.microsoft.com/office/powerpoint/2010/main" val="5823448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380068" cy="1143000"/>
          </a:xfrm>
        </p:spPr>
        <p:txBody>
          <a:bodyPr/>
          <a:lstStyle/>
          <a:p>
            <a:pPr>
              <a:defRPr/>
            </a:pPr>
            <a:r>
              <a:rPr lang="en-US" dirty="0" smtClean="0"/>
              <a:t>uCentral Resources Online and App</a:t>
            </a:r>
            <a:endParaRPr lang="en-US" dirty="0"/>
          </a:p>
        </p:txBody>
      </p:sp>
      <p:sp>
        <p:nvSpPr>
          <p:cNvPr id="19460" name="Content Placeholder 3"/>
          <p:cNvSpPr>
            <a:spLocks noGrp="1"/>
          </p:cNvSpPr>
          <p:nvPr>
            <p:ph sz="half" idx="2"/>
          </p:nvPr>
        </p:nvSpPr>
        <p:spPr>
          <a:xfrm>
            <a:off x="3217022" y="1595438"/>
            <a:ext cx="5792264" cy="5126037"/>
          </a:xfrm>
        </p:spPr>
        <p:txBody>
          <a:bodyPr/>
          <a:lstStyle/>
          <a:p>
            <a:r>
              <a:rPr lang="en-US" dirty="0" smtClean="0"/>
              <a:t>5-Minute Clinical Consult</a:t>
            </a:r>
          </a:p>
          <a:p>
            <a:r>
              <a:rPr lang="en-US" dirty="0" smtClean="0"/>
              <a:t>5-Minute Pediatric Consult</a:t>
            </a:r>
          </a:p>
          <a:p>
            <a:r>
              <a:rPr lang="en-US" dirty="0" smtClean="0"/>
              <a:t>Bates’ Physical and </a:t>
            </a:r>
            <a:r>
              <a:rPr lang="en-US" dirty="0" err="1" smtClean="0"/>
              <a:t>Hx</a:t>
            </a:r>
            <a:r>
              <a:rPr lang="en-US" dirty="0" smtClean="0"/>
              <a:t> Taking</a:t>
            </a:r>
          </a:p>
          <a:p>
            <a:r>
              <a:rPr lang="en-US" dirty="0" smtClean="0"/>
              <a:t>Calculators</a:t>
            </a:r>
          </a:p>
          <a:p>
            <a:r>
              <a:rPr lang="en-US" dirty="0" smtClean="0"/>
              <a:t>Harriet Lane</a:t>
            </a:r>
          </a:p>
          <a:p>
            <a:r>
              <a:rPr lang="en-US" dirty="0" smtClean="0"/>
              <a:t>Harrison’s Manual of Medicine</a:t>
            </a:r>
          </a:p>
          <a:p>
            <a:r>
              <a:rPr lang="en-US" dirty="0" smtClean="0"/>
              <a:t>Johns Hopkins ABX Guide, Diabetes G, OB/</a:t>
            </a:r>
            <a:r>
              <a:rPr lang="en-US" dirty="0" err="1" smtClean="0"/>
              <a:t>Gyn</a:t>
            </a:r>
            <a:r>
              <a:rPr lang="en-US" dirty="0" smtClean="0"/>
              <a:t>, Psych, and HIV Guides</a:t>
            </a:r>
          </a:p>
          <a:p>
            <a:r>
              <a:rPr lang="en-US" dirty="0" smtClean="0"/>
              <a:t>Washington Manual </a:t>
            </a:r>
          </a:p>
          <a:p>
            <a:r>
              <a:rPr lang="en-US" dirty="0" smtClean="0"/>
              <a:t>Medline search</a:t>
            </a:r>
          </a:p>
        </p:txBody>
      </p:sp>
      <p:sp>
        <p:nvSpPr>
          <p:cNvPr id="5" name="Slide Number Placeholder 4"/>
          <p:cNvSpPr>
            <a:spLocks noGrp="1"/>
          </p:cNvSpPr>
          <p:nvPr>
            <p:ph type="sldNum" sz="quarter" idx="12"/>
          </p:nvPr>
        </p:nvSpPr>
        <p:spPr/>
        <p:txBody>
          <a:bodyPr/>
          <a:lstStyle/>
          <a:p>
            <a:pPr>
              <a:defRPr/>
            </a:pPr>
            <a:fld id="{D263A215-0F76-4F00-87DF-9E9173C3C2AE}" type="slidenum">
              <a:rPr lang="en-US" smtClean="0"/>
              <a:pPr>
                <a:defRPr/>
              </a:pPr>
              <a:t>41</a:t>
            </a:fld>
            <a:endParaRPr lang="en-US"/>
          </a:p>
        </p:txBody>
      </p:sp>
      <p:sp>
        <p:nvSpPr>
          <p:cNvPr id="3" name="Date Placeholder 2"/>
          <p:cNvSpPr>
            <a:spLocks noGrp="1"/>
          </p:cNvSpPr>
          <p:nvPr>
            <p:ph type="dt" sz="half" idx="10"/>
          </p:nvPr>
        </p:nvSpPr>
        <p:spPr/>
        <p:txBody>
          <a:bodyPr/>
          <a:lstStyle/>
          <a:p>
            <a:pPr>
              <a:defRPr/>
            </a:pPr>
            <a:r>
              <a:rPr lang="en-US" smtClean="0"/>
              <a:t>2015</a:t>
            </a:r>
            <a:endParaRPr lang="en-US"/>
          </a:p>
        </p:txBody>
      </p:sp>
      <p:pic>
        <p:nvPicPr>
          <p:cNvPr id="2050" name="Picture 2" descr="C:\Users\nancy.clark\AppData\Local\Microsoft\Windows\Temporary Internet Files\Content.Outlook\Y1YWYDRD\photo (2).PNG"/>
          <p:cNvPicPr>
            <a:picLocks noChangeAspect="1" noChangeArrowheads="1"/>
          </p:cNvPicPr>
          <p:nvPr/>
        </p:nvPicPr>
        <p:blipFill rotWithShape="1">
          <a:blip r:embed="rId3">
            <a:extLst>
              <a:ext uri="{28A0092B-C50C-407E-A947-70E740481C1C}">
                <a14:useLocalDpi xmlns:a14="http://schemas.microsoft.com/office/drawing/2010/main" val="0"/>
              </a:ext>
            </a:extLst>
          </a:blip>
          <a:srcRect b="3975"/>
          <a:stretch/>
        </p:blipFill>
        <p:spPr bwMode="auto">
          <a:xfrm>
            <a:off x="306732" y="1694378"/>
            <a:ext cx="2833352" cy="48292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pPr>
              <a:defRPr/>
            </a:pPr>
            <a:r>
              <a:rPr lang="en-US" smtClean="0"/>
              <a:t>Intro to Medical Library Resources</a:t>
            </a:r>
            <a:endParaRPr lang="en-US"/>
          </a:p>
        </p:txBody>
      </p:sp>
    </p:spTree>
    <p:extLst>
      <p:ext uri="{BB962C8B-B14F-4D97-AF65-F5344CB8AC3E}">
        <p14:creationId xmlns:p14="http://schemas.microsoft.com/office/powerpoint/2010/main" val="42253993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Clinical Information Needs</a:t>
            </a:r>
          </a:p>
        </p:txBody>
      </p:sp>
      <p:sp>
        <p:nvSpPr>
          <p:cNvPr id="31747" name="Rectangle 3"/>
          <p:cNvSpPr>
            <a:spLocks noGrp="1" noChangeArrowheads="1"/>
          </p:cNvSpPr>
          <p:nvPr>
            <p:ph idx="1"/>
          </p:nvPr>
        </p:nvSpPr>
        <p:spPr>
          <a:xfrm>
            <a:off x="3276600" y="1966913"/>
            <a:ext cx="5486400" cy="4189412"/>
          </a:xfrm>
        </p:spPr>
        <p:txBody>
          <a:bodyPr/>
          <a:lstStyle/>
          <a:p>
            <a:pPr eaLnBrk="1" hangingPunct="1"/>
            <a:r>
              <a:rPr lang="en-US" dirty="0" smtClean="0"/>
              <a:t>Organized by Topic</a:t>
            </a:r>
          </a:p>
          <a:p>
            <a:pPr lvl="1" eaLnBrk="1" hangingPunct="1">
              <a:buFont typeface="Arial" charset="0"/>
              <a:buChar char="•"/>
            </a:pPr>
            <a:r>
              <a:rPr lang="en-US" dirty="0" smtClean="0"/>
              <a:t>EBM</a:t>
            </a:r>
          </a:p>
          <a:p>
            <a:pPr lvl="1" eaLnBrk="1" hangingPunct="1">
              <a:buFont typeface="Arial" charset="0"/>
              <a:buChar char="•"/>
            </a:pPr>
            <a:r>
              <a:rPr lang="en-US" dirty="0" smtClean="0"/>
              <a:t>Point of Care Decision Support</a:t>
            </a:r>
          </a:p>
          <a:p>
            <a:pPr lvl="1" eaLnBrk="1" hangingPunct="1">
              <a:buFont typeface="Arial" charset="0"/>
              <a:buChar char="•"/>
            </a:pPr>
            <a:r>
              <a:rPr lang="en-US" dirty="0" smtClean="0"/>
              <a:t>Drugs</a:t>
            </a:r>
          </a:p>
          <a:p>
            <a:pPr lvl="1" eaLnBrk="1" hangingPunct="1">
              <a:buFont typeface="Arial" charset="0"/>
              <a:buChar char="•"/>
            </a:pPr>
            <a:r>
              <a:rPr lang="en-US" dirty="0" smtClean="0"/>
              <a:t>Patient Education</a:t>
            </a:r>
          </a:p>
        </p:txBody>
      </p:sp>
      <p:sp>
        <p:nvSpPr>
          <p:cNvPr id="7" name="Date Placeholder 3"/>
          <p:cNvSpPr>
            <a:spLocks noGrp="1"/>
          </p:cNvSpPr>
          <p:nvPr>
            <p:ph type="dt" sz="quarter" idx="10"/>
          </p:nvPr>
        </p:nvSpPr>
        <p:spPr/>
        <p:txBody>
          <a:bodyPr/>
          <a:lstStyle/>
          <a:p>
            <a:pPr>
              <a:defRPr/>
            </a:pPr>
            <a:r>
              <a:rPr lang="en-US" smtClean="0"/>
              <a:t>2015</a:t>
            </a:r>
            <a:endParaRPr lang="en-US"/>
          </a:p>
        </p:txBody>
      </p:sp>
      <p:sp>
        <p:nvSpPr>
          <p:cNvPr id="8" name="Footer Placeholder 4"/>
          <p:cNvSpPr>
            <a:spLocks noGrp="1"/>
          </p:cNvSpPr>
          <p:nvPr>
            <p:ph type="ftr" sz="quarter" idx="11"/>
          </p:nvPr>
        </p:nvSpPr>
        <p:spPr/>
        <p:txBody>
          <a:bodyPr/>
          <a:lstStyle/>
          <a:p>
            <a:pPr>
              <a:defRPr/>
            </a:pPr>
            <a:r>
              <a:rPr lang="en-US"/>
              <a:t>Intro to Medical Library Resources</a:t>
            </a:r>
          </a:p>
        </p:txBody>
      </p:sp>
      <p:sp>
        <p:nvSpPr>
          <p:cNvPr id="9" name="Slide Number Placeholder 5"/>
          <p:cNvSpPr>
            <a:spLocks noGrp="1"/>
          </p:cNvSpPr>
          <p:nvPr>
            <p:ph type="sldNum" sz="quarter" idx="12"/>
          </p:nvPr>
        </p:nvSpPr>
        <p:spPr/>
        <p:txBody>
          <a:bodyPr/>
          <a:lstStyle/>
          <a:p>
            <a:pPr>
              <a:defRPr/>
            </a:pPr>
            <a:fld id="{BAC292FF-8BB6-4DBA-84AE-AED92EA4BBC1}" type="slidenum">
              <a:rPr lang="en-US"/>
              <a:pPr>
                <a:defRPr/>
              </a:pPr>
              <a:t>42</a:t>
            </a:fld>
            <a:endParaRPr lang="en-US"/>
          </a:p>
        </p:txBody>
      </p:sp>
      <p:pic>
        <p:nvPicPr>
          <p:cNvPr id="2" name="Picture 1"/>
          <p:cNvPicPr>
            <a:picLocks noChangeAspect="1"/>
          </p:cNvPicPr>
          <p:nvPr/>
        </p:nvPicPr>
        <p:blipFill>
          <a:blip r:embed="rId3"/>
          <a:stretch>
            <a:fillRect/>
          </a:stretch>
        </p:blipFill>
        <p:spPr>
          <a:xfrm>
            <a:off x="457200" y="2085975"/>
            <a:ext cx="2748227" cy="380523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t>EBM Resources</a:t>
            </a:r>
          </a:p>
        </p:txBody>
      </p:sp>
      <p:sp>
        <p:nvSpPr>
          <p:cNvPr id="4" name="Date Placeholder 3"/>
          <p:cNvSpPr>
            <a:spLocks noGrp="1"/>
          </p:cNvSpPr>
          <p:nvPr>
            <p:ph type="dt" sz="quarter" idx="10"/>
          </p:nvPr>
        </p:nvSpPr>
        <p:spPr/>
        <p:txBody>
          <a:bodyPr/>
          <a:lstStyle/>
          <a:p>
            <a:pPr>
              <a:defRPr/>
            </a:pPr>
            <a:r>
              <a:rPr lang="en-US" smtClean="0"/>
              <a:t>2015</a:t>
            </a:r>
            <a:endParaRPr lang="en-US"/>
          </a:p>
        </p:txBody>
      </p:sp>
      <p:sp>
        <p:nvSpPr>
          <p:cNvPr id="5" name="Footer Placeholder 4"/>
          <p:cNvSpPr>
            <a:spLocks noGrp="1"/>
          </p:cNvSpPr>
          <p:nvPr>
            <p:ph type="ftr" sz="quarter" idx="11"/>
          </p:nvPr>
        </p:nvSpPr>
        <p:spPr/>
        <p:txBody>
          <a:bodyPr/>
          <a:lstStyle/>
          <a:p>
            <a:pPr>
              <a:defRPr/>
            </a:pPr>
            <a:r>
              <a:rPr lang="en-US" smtClean="0"/>
              <a:t>Intro to Medical Library Resources</a:t>
            </a:r>
            <a:endParaRPr lang="en-US"/>
          </a:p>
        </p:txBody>
      </p:sp>
      <p:sp>
        <p:nvSpPr>
          <p:cNvPr id="6" name="Slide Number Placeholder 5"/>
          <p:cNvSpPr>
            <a:spLocks noGrp="1"/>
          </p:cNvSpPr>
          <p:nvPr>
            <p:ph type="sldNum" sz="quarter" idx="12"/>
          </p:nvPr>
        </p:nvSpPr>
        <p:spPr/>
        <p:txBody>
          <a:bodyPr/>
          <a:lstStyle/>
          <a:p>
            <a:pPr>
              <a:defRPr/>
            </a:pPr>
            <a:fld id="{CCD3CEFE-68DE-424F-9129-2B5751652F3C}" type="slidenum">
              <a:rPr lang="en-US" smtClean="0"/>
              <a:pPr>
                <a:defRPr/>
              </a:pPr>
              <a:t>43</a:t>
            </a:fld>
            <a:endParaRPr lang="en-US"/>
          </a:p>
        </p:txBody>
      </p:sp>
      <p:pic>
        <p:nvPicPr>
          <p:cNvPr id="2" name="Picture 1"/>
          <p:cNvPicPr>
            <a:picLocks noChangeAspect="1"/>
          </p:cNvPicPr>
          <p:nvPr/>
        </p:nvPicPr>
        <p:blipFill>
          <a:blip r:embed="rId3"/>
          <a:stretch>
            <a:fillRect/>
          </a:stretch>
        </p:blipFill>
        <p:spPr>
          <a:xfrm>
            <a:off x="990600" y="2047278"/>
            <a:ext cx="7496175" cy="416679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2015</a:t>
            </a:r>
            <a:endParaRPr lang="en-US"/>
          </a:p>
        </p:txBody>
      </p:sp>
      <p:sp>
        <p:nvSpPr>
          <p:cNvPr id="5" name="Footer Placeholder 4"/>
          <p:cNvSpPr>
            <a:spLocks noGrp="1"/>
          </p:cNvSpPr>
          <p:nvPr>
            <p:ph type="ftr" sz="quarter" idx="11"/>
          </p:nvPr>
        </p:nvSpPr>
        <p:spPr/>
        <p:txBody>
          <a:bodyPr/>
          <a:lstStyle/>
          <a:p>
            <a:pPr>
              <a:defRPr/>
            </a:pPr>
            <a:r>
              <a:rPr lang="en-US" smtClean="0"/>
              <a:t>Intro to Medical Library Resources</a:t>
            </a:r>
            <a:endParaRPr lang="en-US"/>
          </a:p>
        </p:txBody>
      </p:sp>
      <p:sp>
        <p:nvSpPr>
          <p:cNvPr id="6" name="Slide Number Placeholder 5"/>
          <p:cNvSpPr>
            <a:spLocks noGrp="1"/>
          </p:cNvSpPr>
          <p:nvPr>
            <p:ph type="sldNum" sz="quarter" idx="12"/>
          </p:nvPr>
        </p:nvSpPr>
        <p:spPr/>
        <p:txBody>
          <a:bodyPr/>
          <a:lstStyle/>
          <a:p>
            <a:pPr>
              <a:defRPr/>
            </a:pPr>
            <a:fld id="{706CB918-E673-4253-8EDF-6E54B76D5643}" type="slidenum">
              <a:rPr lang="en-US" smtClean="0"/>
              <a:pPr>
                <a:defRPr/>
              </a:pPr>
              <a:t>44</a:t>
            </a:fld>
            <a:endParaRPr lang="en-US"/>
          </a:p>
        </p:txBody>
      </p:sp>
      <p:sp>
        <p:nvSpPr>
          <p:cNvPr id="33797" name="Title 1"/>
          <p:cNvSpPr>
            <a:spLocks noGrp="1"/>
          </p:cNvSpPr>
          <p:nvPr>
            <p:ph type="title" idx="4294967295"/>
          </p:nvPr>
        </p:nvSpPr>
        <p:spPr>
          <a:xfrm>
            <a:off x="540159" y="1368530"/>
            <a:ext cx="8229600" cy="609600"/>
          </a:xfrm>
        </p:spPr>
        <p:txBody>
          <a:bodyPr/>
          <a:lstStyle/>
          <a:p>
            <a:r>
              <a:rPr lang="en-US" dirty="0" smtClean="0"/>
              <a:t>Point of Care Resources</a:t>
            </a:r>
          </a:p>
        </p:txBody>
      </p:sp>
      <p:pic>
        <p:nvPicPr>
          <p:cNvPr id="3" name="Picture 2"/>
          <p:cNvPicPr>
            <a:picLocks noChangeAspect="1"/>
          </p:cNvPicPr>
          <p:nvPr/>
        </p:nvPicPr>
        <p:blipFill>
          <a:blip r:embed="rId3"/>
          <a:stretch>
            <a:fillRect/>
          </a:stretch>
        </p:blipFill>
        <p:spPr>
          <a:xfrm>
            <a:off x="457200" y="2143911"/>
            <a:ext cx="2047875" cy="323850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stretch>
            <a:fillRect/>
          </a:stretch>
        </p:blipFill>
        <p:spPr>
          <a:xfrm>
            <a:off x="3095625" y="2237521"/>
            <a:ext cx="5591175" cy="389753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28600" y="1295400"/>
            <a:ext cx="8686800" cy="685800"/>
          </a:xfrm>
        </p:spPr>
        <p:txBody>
          <a:bodyPr/>
          <a:lstStyle/>
          <a:p>
            <a:pPr eaLnBrk="1" hangingPunct="1"/>
            <a:r>
              <a:rPr lang="en-US" dirty="0" smtClean="0"/>
              <a:t>Dynamed Plus </a:t>
            </a:r>
          </a:p>
        </p:txBody>
      </p:sp>
      <p:sp>
        <p:nvSpPr>
          <p:cNvPr id="34819" name="Content Placeholder 2"/>
          <p:cNvSpPr>
            <a:spLocks noGrp="1"/>
          </p:cNvSpPr>
          <p:nvPr>
            <p:ph idx="1"/>
          </p:nvPr>
        </p:nvSpPr>
        <p:spPr/>
        <p:txBody>
          <a:bodyPr/>
          <a:lstStyle/>
          <a:p>
            <a:pPr eaLnBrk="1" hangingPunct="1"/>
            <a:r>
              <a:rPr lang="en-US" dirty="0" smtClean="0"/>
              <a:t>Constantly updated review of literature and guidelines organized by topic: diseases, drugs</a:t>
            </a:r>
          </a:p>
          <a:p>
            <a:pPr eaLnBrk="1" hangingPunct="1">
              <a:lnSpc>
                <a:spcPct val="90000"/>
              </a:lnSpc>
            </a:pPr>
            <a:r>
              <a:rPr lang="en-US" dirty="0" smtClean="0"/>
              <a:t>Calculators from </a:t>
            </a:r>
            <a:r>
              <a:rPr lang="en-US" dirty="0" err="1" smtClean="0"/>
              <a:t>MedCalc</a:t>
            </a:r>
            <a:r>
              <a:rPr lang="en-US" dirty="0" smtClean="0"/>
              <a:t> 3000</a:t>
            </a:r>
          </a:p>
          <a:p>
            <a:pPr eaLnBrk="1" hangingPunct="1">
              <a:lnSpc>
                <a:spcPct val="90000"/>
              </a:lnSpc>
            </a:pPr>
            <a:r>
              <a:rPr lang="en-US" dirty="0" smtClean="0"/>
              <a:t>Micromedex drug monographs</a:t>
            </a:r>
          </a:p>
          <a:p>
            <a:pPr eaLnBrk="1" hangingPunct="1">
              <a:lnSpc>
                <a:spcPct val="90000"/>
              </a:lnSpc>
            </a:pPr>
            <a:r>
              <a:rPr lang="en-US" dirty="0" smtClean="0"/>
              <a:t>Images</a:t>
            </a:r>
          </a:p>
          <a:p>
            <a:pPr eaLnBrk="1" hangingPunct="1">
              <a:lnSpc>
                <a:spcPct val="90000"/>
              </a:lnSpc>
            </a:pPr>
            <a:r>
              <a:rPr lang="en-US" dirty="0" smtClean="0"/>
              <a:t>Links out to articles subscribed at CoM and reviews if more details needed</a:t>
            </a:r>
          </a:p>
          <a:p>
            <a:pPr eaLnBrk="1" hangingPunct="1">
              <a:lnSpc>
                <a:spcPct val="90000"/>
              </a:lnSpc>
            </a:pPr>
            <a:r>
              <a:rPr lang="en-US" dirty="0" smtClean="0"/>
              <a:t>Available online and mobile app</a:t>
            </a:r>
          </a:p>
          <a:p>
            <a:pPr eaLnBrk="1" hangingPunct="1">
              <a:lnSpc>
                <a:spcPct val="90000"/>
              </a:lnSpc>
            </a:pPr>
            <a:endParaRPr lang="en-US" dirty="0" smtClean="0"/>
          </a:p>
          <a:p>
            <a:pPr eaLnBrk="1" hangingPunct="1">
              <a:lnSpc>
                <a:spcPct val="90000"/>
              </a:lnSpc>
            </a:pPr>
            <a:endParaRPr lang="en-US" dirty="0" smtClean="0"/>
          </a:p>
          <a:p>
            <a:pPr eaLnBrk="1" hangingPunct="1"/>
            <a:endParaRPr lang="en-US" dirty="0" smtClean="0"/>
          </a:p>
        </p:txBody>
      </p:sp>
      <p:sp>
        <p:nvSpPr>
          <p:cNvPr id="4" name="Date Placeholder 3"/>
          <p:cNvSpPr>
            <a:spLocks noGrp="1"/>
          </p:cNvSpPr>
          <p:nvPr>
            <p:ph type="dt" sz="quarter" idx="10"/>
          </p:nvPr>
        </p:nvSpPr>
        <p:spPr/>
        <p:txBody>
          <a:bodyPr/>
          <a:lstStyle/>
          <a:p>
            <a:pPr>
              <a:defRPr/>
            </a:pPr>
            <a:r>
              <a:rPr lang="en-US" smtClean="0"/>
              <a:t>2015</a:t>
            </a:r>
            <a:endParaRPr lang="en-US"/>
          </a:p>
        </p:txBody>
      </p:sp>
      <p:sp>
        <p:nvSpPr>
          <p:cNvPr id="5" name="Footer Placeholder 4"/>
          <p:cNvSpPr>
            <a:spLocks noGrp="1"/>
          </p:cNvSpPr>
          <p:nvPr>
            <p:ph type="ftr" sz="quarter" idx="11"/>
          </p:nvPr>
        </p:nvSpPr>
        <p:spPr/>
        <p:txBody>
          <a:bodyPr/>
          <a:lstStyle/>
          <a:p>
            <a:pPr>
              <a:defRPr/>
            </a:pPr>
            <a:r>
              <a:rPr lang="en-US"/>
              <a:t>Intro to Medical Library Resources</a:t>
            </a:r>
          </a:p>
        </p:txBody>
      </p:sp>
      <p:sp>
        <p:nvSpPr>
          <p:cNvPr id="6" name="Slide Number Placeholder 5"/>
          <p:cNvSpPr>
            <a:spLocks noGrp="1"/>
          </p:cNvSpPr>
          <p:nvPr>
            <p:ph type="sldNum" sz="quarter" idx="12"/>
          </p:nvPr>
        </p:nvSpPr>
        <p:spPr/>
        <p:txBody>
          <a:bodyPr/>
          <a:lstStyle/>
          <a:p>
            <a:pPr>
              <a:defRPr/>
            </a:pPr>
            <a:fld id="{5FBF64CF-DDEC-4D68-9155-8C7959CE60DB}" type="slidenum">
              <a:rPr lang="en-US"/>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Dynamed</a:t>
            </a:r>
            <a:r>
              <a:rPr lang="en-US" sz="4000" dirty="0" smtClean="0"/>
              <a:t> Most Current </a:t>
            </a:r>
            <a:r>
              <a:rPr lang="en-US" sz="4000" dirty="0" err="1" smtClean="0"/>
              <a:t>Dx</a:t>
            </a:r>
            <a:r>
              <a:rPr lang="en-US" sz="4000" dirty="0" smtClean="0"/>
              <a:t> Resource</a:t>
            </a:r>
            <a:endParaRPr lang="en-US" sz="40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1238"/>
          <a:stretch/>
        </p:blipFill>
        <p:spPr bwMode="auto">
          <a:xfrm>
            <a:off x="1371600" y="1981200"/>
            <a:ext cx="6210300" cy="381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0991" y="5910590"/>
            <a:ext cx="8763000" cy="523220"/>
          </a:xfrm>
          <a:prstGeom prst="rect">
            <a:avLst/>
          </a:prstGeom>
          <a:noFill/>
        </p:spPr>
        <p:txBody>
          <a:bodyPr wrap="square" rtlCol="0">
            <a:spAutoFit/>
          </a:bodyPr>
          <a:lstStyle/>
          <a:p>
            <a:r>
              <a:rPr lang="en-US" sz="1400" dirty="0"/>
              <a:t>Banzi R, </a:t>
            </a:r>
            <a:r>
              <a:rPr lang="en-US" sz="1400" dirty="0" err="1"/>
              <a:t>Cinquini</a:t>
            </a:r>
            <a:r>
              <a:rPr lang="en-US" sz="1400" dirty="0"/>
              <a:t> M, </a:t>
            </a:r>
            <a:r>
              <a:rPr lang="en-US" sz="1400" dirty="0" err="1"/>
              <a:t>Liberati</a:t>
            </a:r>
            <a:r>
              <a:rPr lang="en-US" sz="1400" dirty="0"/>
              <a:t> A, et al. Speed of updating online evidence based point of care summaries: prospective cohort analysis. </a:t>
            </a:r>
            <a:r>
              <a:rPr lang="en-US" sz="1400" i="1" dirty="0"/>
              <a:t>BMJ. </a:t>
            </a:r>
            <a:r>
              <a:rPr lang="en-US" sz="1400" dirty="0"/>
              <a:t>2011;343:d5856.</a:t>
            </a:r>
          </a:p>
        </p:txBody>
      </p:sp>
      <p:sp>
        <p:nvSpPr>
          <p:cNvPr id="3" name="Date Placeholder 2"/>
          <p:cNvSpPr>
            <a:spLocks noGrp="1"/>
          </p:cNvSpPr>
          <p:nvPr>
            <p:ph type="dt" sz="half" idx="10"/>
          </p:nvPr>
        </p:nvSpPr>
        <p:spPr/>
        <p:txBody>
          <a:bodyPr/>
          <a:lstStyle/>
          <a:p>
            <a:pPr>
              <a:defRPr/>
            </a:pPr>
            <a:r>
              <a:rPr lang="en-US" smtClean="0"/>
              <a:t>2015</a:t>
            </a:r>
            <a:endParaRPr lang="en-US"/>
          </a:p>
        </p:txBody>
      </p:sp>
      <p:sp>
        <p:nvSpPr>
          <p:cNvPr id="5" name="Footer Placeholder 4"/>
          <p:cNvSpPr>
            <a:spLocks noGrp="1"/>
          </p:cNvSpPr>
          <p:nvPr>
            <p:ph type="ftr" sz="quarter" idx="11"/>
          </p:nvPr>
        </p:nvSpPr>
        <p:spPr/>
        <p:txBody>
          <a:bodyPr/>
          <a:lstStyle/>
          <a:p>
            <a:pPr>
              <a:defRPr/>
            </a:pPr>
            <a:r>
              <a:rPr lang="en-US" smtClean="0"/>
              <a:t>Intro to Medical Library Resources</a:t>
            </a:r>
            <a:endParaRPr lang="en-US"/>
          </a:p>
        </p:txBody>
      </p:sp>
      <p:sp>
        <p:nvSpPr>
          <p:cNvPr id="6" name="Slide Number Placeholder 5"/>
          <p:cNvSpPr>
            <a:spLocks noGrp="1"/>
          </p:cNvSpPr>
          <p:nvPr>
            <p:ph type="sldNum" sz="quarter" idx="12"/>
          </p:nvPr>
        </p:nvSpPr>
        <p:spPr/>
        <p:txBody>
          <a:bodyPr/>
          <a:lstStyle/>
          <a:p>
            <a:pPr>
              <a:defRPr/>
            </a:pPr>
            <a:fld id="{28050583-B2D4-43B0-86BF-78058DEF80BE}" type="slidenum">
              <a:rPr lang="en-US" smtClean="0"/>
              <a:pPr>
                <a:defRPr/>
              </a:pPr>
              <a:t>46</a:t>
            </a:fld>
            <a:endParaRPr lang="en-US"/>
          </a:p>
        </p:txBody>
      </p:sp>
    </p:spTree>
    <p:extLst>
      <p:ext uri="{BB962C8B-B14F-4D97-AF65-F5344CB8AC3E}">
        <p14:creationId xmlns:p14="http://schemas.microsoft.com/office/powerpoint/2010/main" val="3859759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6"/>
          <p:cNvSpPr>
            <a:spLocks noGrp="1"/>
          </p:cNvSpPr>
          <p:nvPr>
            <p:ph type="title"/>
          </p:nvPr>
        </p:nvSpPr>
        <p:spPr>
          <a:xfrm>
            <a:off x="457200" y="1295400"/>
            <a:ext cx="4015978" cy="990600"/>
          </a:xfrm>
        </p:spPr>
        <p:txBody>
          <a:bodyPr/>
          <a:lstStyle/>
          <a:p>
            <a:pPr algn="l" eaLnBrk="1" hangingPunct="1"/>
            <a:r>
              <a:rPr lang="en-US" dirty="0" smtClean="0"/>
              <a:t>Using Dynamed Plus</a:t>
            </a:r>
          </a:p>
        </p:txBody>
      </p:sp>
      <p:sp>
        <p:nvSpPr>
          <p:cNvPr id="3" name="Content Placeholder 2"/>
          <p:cNvSpPr>
            <a:spLocks noGrp="1"/>
          </p:cNvSpPr>
          <p:nvPr>
            <p:ph idx="1"/>
          </p:nvPr>
        </p:nvSpPr>
        <p:spPr>
          <a:xfrm>
            <a:off x="457200" y="2743200"/>
            <a:ext cx="4343400" cy="3382963"/>
          </a:xfrm>
        </p:spPr>
        <p:txBody>
          <a:bodyPr/>
          <a:lstStyle/>
          <a:p>
            <a:r>
              <a:rPr lang="en-US" dirty="0" smtClean="0"/>
              <a:t>Search for terms like: diabetes risk</a:t>
            </a:r>
          </a:p>
          <a:p>
            <a:r>
              <a:rPr lang="en-US" dirty="0" smtClean="0"/>
              <a:t>Results include images, calculators and topics</a:t>
            </a:r>
          </a:p>
          <a:p>
            <a:pPr marL="0" indent="0">
              <a:buNone/>
            </a:pPr>
            <a:endParaRPr lang="en-US" dirty="0"/>
          </a:p>
        </p:txBody>
      </p:sp>
      <p:sp>
        <p:nvSpPr>
          <p:cNvPr id="4" name="Date Placeholder 3"/>
          <p:cNvSpPr>
            <a:spLocks noGrp="1"/>
          </p:cNvSpPr>
          <p:nvPr>
            <p:ph type="dt" sz="half" idx="10"/>
          </p:nvPr>
        </p:nvSpPr>
        <p:spPr/>
        <p:txBody>
          <a:bodyPr/>
          <a:lstStyle/>
          <a:p>
            <a:pPr>
              <a:defRPr/>
            </a:pPr>
            <a:r>
              <a:rPr lang="en-US" smtClean="0"/>
              <a:t>2015</a:t>
            </a:r>
            <a:endParaRPr lang="en-US"/>
          </a:p>
        </p:txBody>
      </p:sp>
      <p:sp>
        <p:nvSpPr>
          <p:cNvPr id="5" name="Footer Placeholder 4"/>
          <p:cNvSpPr>
            <a:spLocks noGrp="1"/>
          </p:cNvSpPr>
          <p:nvPr>
            <p:ph type="ftr" sz="quarter" idx="11"/>
          </p:nvPr>
        </p:nvSpPr>
        <p:spPr/>
        <p:txBody>
          <a:bodyPr/>
          <a:lstStyle/>
          <a:p>
            <a:pPr>
              <a:defRPr/>
            </a:pPr>
            <a:r>
              <a:rPr lang="en-US"/>
              <a:t>Intro to Medical Library Resources</a:t>
            </a:r>
          </a:p>
        </p:txBody>
      </p:sp>
      <p:sp>
        <p:nvSpPr>
          <p:cNvPr id="6" name="Slide Number Placeholder 5"/>
          <p:cNvSpPr>
            <a:spLocks noGrp="1"/>
          </p:cNvSpPr>
          <p:nvPr>
            <p:ph type="sldNum" sz="quarter" idx="12"/>
          </p:nvPr>
        </p:nvSpPr>
        <p:spPr/>
        <p:txBody>
          <a:bodyPr/>
          <a:lstStyle/>
          <a:p>
            <a:pPr>
              <a:defRPr/>
            </a:pPr>
            <a:fld id="{F2E51E95-9FAA-44DF-B812-01C278F76BB6}" type="slidenum">
              <a:rPr lang="en-US"/>
              <a:pPr>
                <a:defRPr/>
              </a:pPr>
              <a:t>47</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3178" y="152399"/>
            <a:ext cx="4480322" cy="59737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501329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Within Topic Text</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2015</a:t>
            </a:r>
            <a:endParaRPr lang="en-US"/>
          </a:p>
        </p:txBody>
      </p:sp>
      <p:sp>
        <p:nvSpPr>
          <p:cNvPr id="5" name="Footer Placeholder 4"/>
          <p:cNvSpPr>
            <a:spLocks noGrp="1"/>
          </p:cNvSpPr>
          <p:nvPr>
            <p:ph type="ftr" sz="quarter" idx="11"/>
          </p:nvPr>
        </p:nvSpPr>
        <p:spPr/>
        <p:txBody>
          <a:bodyPr/>
          <a:lstStyle/>
          <a:p>
            <a:pPr>
              <a:defRPr/>
            </a:pPr>
            <a:r>
              <a:rPr lang="en-US" smtClean="0"/>
              <a:t>Intro to Medical Library Resources</a:t>
            </a:r>
            <a:endParaRPr lang="en-US"/>
          </a:p>
        </p:txBody>
      </p:sp>
      <p:sp>
        <p:nvSpPr>
          <p:cNvPr id="6" name="Slide Number Placeholder 5"/>
          <p:cNvSpPr>
            <a:spLocks noGrp="1"/>
          </p:cNvSpPr>
          <p:nvPr>
            <p:ph type="sldNum" sz="quarter" idx="12"/>
          </p:nvPr>
        </p:nvSpPr>
        <p:spPr/>
        <p:txBody>
          <a:bodyPr/>
          <a:lstStyle/>
          <a:p>
            <a:pPr>
              <a:defRPr/>
            </a:pPr>
            <a:fld id="{588F510A-5210-4112-A032-29039C48EE69}" type="slidenum">
              <a:rPr lang="en-US" smtClean="0"/>
              <a:pPr>
                <a:defRPr/>
              </a:pPr>
              <a:t>48</a:t>
            </a:fld>
            <a:endParaRPr lang="en-US"/>
          </a:p>
        </p:txBody>
      </p:sp>
      <p:pic>
        <p:nvPicPr>
          <p:cNvPr id="7" name="Picture 6"/>
          <p:cNvPicPr>
            <a:picLocks noChangeAspect="1"/>
          </p:cNvPicPr>
          <p:nvPr/>
        </p:nvPicPr>
        <p:blipFill>
          <a:blip r:embed="rId3"/>
          <a:stretch>
            <a:fillRect/>
          </a:stretch>
        </p:blipFill>
        <p:spPr>
          <a:xfrm>
            <a:off x="951853" y="2015331"/>
            <a:ext cx="7240293" cy="4375150"/>
          </a:xfrm>
          <a:prstGeom prst="rect">
            <a:avLst/>
          </a:prstGeom>
          <a:ln>
            <a:noFill/>
          </a:ln>
          <a:effectLst>
            <a:outerShdw blurRad="292100" dist="139700" dir="2700000" algn="tl" rotWithShape="0">
              <a:srgbClr val="333333">
                <a:alpha val="65000"/>
              </a:srgbClr>
            </a:outerShdw>
          </a:effectLst>
        </p:spPr>
      </p:pic>
      <p:sp>
        <p:nvSpPr>
          <p:cNvPr id="8" name="Oval 7"/>
          <p:cNvSpPr/>
          <p:nvPr/>
        </p:nvSpPr>
        <p:spPr>
          <a:xfrm>
            <a:off x="609600" y="2899972"/>
            <a:ext cx="2286000" cy="1356115"/>
          </a:xfrm>
          <a:prstGeom prst="ellipse">
            <a:avLst/>
          </a:prstGeom>
          <a:no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79656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 to Full Text Articles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2015</a:t>
            </a:r>
            <a:endParaRPr lang="en-US"/>
          </a:p>
        </p:txBody>
      </p:sp>
      <p:sp>
        <p:nvSpPr>
          <p:cNvPr id="5" name="Footer Placeholder 4"/>
          <p:cNvSpPr>
            <a:spLocks noGrp="1"/>
          </p:cNvSpPr>
          <p:nvPr>
            <p:ph type="ftr" sz="quarter" idx="11"/>
          </p:nvPr>
        </p:nvSpPr>
        <p:spPr/>
        <p:txBody>
          <a:bodyPr/>
          <a:lstStyle/>
          <a:p>
            <a:pPr>
              <a:defRPr/>
            </a:pPr>
            <a:r>
              <a:rPr lang="en-US" smtClean="0"/>
              <a:t>Intro to Medical Library Resources</a:t>
            </a:r>
            <a:endParaRPr lang="en-US"/>
          </a:p>
        </p:txBody>
      </p:sp>
      <p:sp>
        <p:nvSpPr>
          <p:cNvPr id="6" name="Slide Number Placeholder 5"/>
          <p:cNvSpPr>
            <a:spLocks noGrp="1"/>
          </p:cNvSpPr>
          <p:nvPr>
            <p:ph type="sldNum" sz="quarter" idx="12"/>
          </p:nvPr>
        </p:nvSpPr>
        <p:spPr/>
        <p:txBody>
          <a:bodyPr/>
          <a:lstStyle/>
          <a:p>
            <a:pPr>
              <a:defRPr/>
            </a:pPr>
            <a:fld id="{588F510A-5210-4112-A032-29039C48EE69}" type="slidenum">
              <a:rPr lang="en-US" smtClean="0"/>
              <a:pPr>
                <a:defRPr/>
              </a:pPr>
              <a:t>49</a:t>
            </a:fld>
            <a:endParaRPr lang="en-US"/>
          </a:p>
        </p:txBody>
      </p:sp>
      <p:pic>
        <p:nvPicPr>
          <p:cNvPr id="9" name="Picture 8"/>
          <p:cNvPicPr>
            <a:picLocks noChangeAspect="1"/>
          </p:cNvPicPr>
          <p:nvPr/>
        </p:nvPicPr>
        <p:blipFill>
          <a:blip r:embed="rId3"/>
          <a:stretch>
            <a:fillRect/>
          </a:stretch>
        </p:blipFill>
        <p:spPr>
          <a:xfrm>
            <a:off x="457200" y="1920240"/>
            <a:ext cx="7391400" cy="4157663"/>
          </a:xfrm>
          <a:prstGeom prst="rect">
            <a:avLst/>
          </a:prstGeom>
        </p:spPr>
      </p:pic>
      <p:sp>
        <p:nvSpPr>
          <p:cNvPr id="10" name="Up Arrow 9"/>
          <p:cNvSpPr/>
          <p:nvPr/>
        </p:nvSpPr>
        <p:spPr>
          <a:xfrm>
            <a:off x="2057400" y="6202363"/>
            <a:ext cx="685800" cy="35083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stretch>
            <a:fillRect/>
          </a:stretch>
        </p:blipFill>
        <p:spPr>
          <a:xfrm>
            <a:off x="4389120" y="2288851"/>
            <a:ext cx="4267200" cy="35296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08515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Finding the Library Web Site</a:t>
            </a:r>
          </a:p>
        </p:txBody>
      </p:sp>
      <p:sp>
        <p:nvSpPr>
          <p:cNvPr id="10243" name="Rectangle 3"/>
          <p:cNvSpPr>
            <a:spLocks noGrp="1" noChangeArrowheads="1"/>
          </p:cNvSpPr>
          <p:nvPr>
            <p:ph idx="1"/>
          </p:nvPr>
        </p:nvSpPr>
        <p:spPr/>
        <p:txBody>
          <a:bodyPr/>
          <a:lstStyle/>
          <a:p>
            <a:pPr eaLnBrk="1" hangingPunct="1"/>
            <a:r>
              <a:rPr lang="en-US" smtClean="0"/>
              <a:t>Open a web browser</a:t>
            </a:r>
          </a:p>
          <a:p>
            <a:pPr eaLnBrk="1" hangingPunct="1"/>
            <a:r>
              <a:rPr lang="en-US" smtClean="0"/>
              <a:t>Type in URL </a:t>
            </a:r>
            <a:r>
              <a:rPr lang="en-US" i="1" smtClean="0"/>
              <a:t>www.med.fsu.edu</a:t>
            </a:r>
          </a:p>
          <a:p>
            <a:pPr eaLnBrk="1" hangingPunct="1"/>
            <a:r>
              <a:rPr lang="en-US" smtClean="0"/>
              <a:t>Top of page, click on </a:t>
            </a:r>
            <a:br>
              <a:rPr lang="en-US" smtClean="0"/>
            </a:br>
            <a:r>
              <a:rPr lang="en-US" i="1" smtClean="0"/>
              <a:t>Library</a:t>
            </a:r>
          </a:p>
          <a:p>
            <a:pPr eaLnBrk="1" hangingPunct="1"/>
            <a:r>
              <a:rPr lang="en-US" smtClean="0"/>
              <a:t>Bookmark site: IE Favorites Menu,              </a:t>
            </a:r>
            <a:br>
              <a:rPr lang="en-US" smtClean="0"/>
            </a:br>
            <a:r>
              <a:rPr lang="en-US" i="1" smtClean="0"/>
              <a:t>Add to Favorites</a:t>
            </a:r>
          </a:p>
        </p:txBody>
      </p:sp>
      <p:sp>
        <p:nvSpPr>
          <p:cNvPr id="4" name="Date Placeholder 3"/>
          <p:cNvSpPr>
            <a:spLocks noGrp="1"/>
          </p:cNvSpPr>
          <p:nvPr>
            <p:ph type="dt" sz="quarter" idx="10"/>
          </p:nvPr>
        </p:nvSpPr>
        <p:spPr/>
        <p:txBody>
          <a:bodyPr/>
          <a:lstStyle/>
          <a:p>
            <a:pPr>
              <a:defRPr/>
            </a:pPr>
            <a:r>
              <a:rPr lang="en-US" smtClean="0"/>
              <a:t>2015</a:t>
            </a:r>
            <a:endParaRPr lang="en-US"/>
          </a:p>
        </p:txBody>
      </p:sp>
      <p:sp>
        <p:nvSpPr>
          <p:cNvPr id="5" name="Footer Placeholder 4"/>
          <p:cNvSpPr>
            <a:spLocks noGrp="1"/>
          </p:cNvSpPr>
          <p:nvPr>
            <p:ph type="ftr" sz="quarter" idx="11"/>
          </p:nvPr>
        </p:nvSpPr>
        <p:spPr/>
        <p:txBody>
          <a:bodyPr/>
          <a:lstStyle/>
          <a:p>
            <a:pPr>
              <a:defRPr/>
            </a:pPr>
            <a:r>
              <a:rPr lang="en-US"/>
              <a:t>Intro to Medical Library Resources</a:t>
            </a:r>
          </a:p>
        </p:txBody>
      </p:sp>
      <p:sp>
        <p:nvSpPr>
          <p:cNvPr id="6" name="Slide Number Placeholder 5"/>
          <p:cNvSpPr>
            <a:spLocks noGrp="1"/>
          </p:cNvSpPr>
          <p:nvPr>
            <p:ph type="sldNum" sz="quarter" idx="12"/>
          </p:nvPr>
        </p:nvSpPr>
        <p:spPr/>
        <p:txBody>
          <a:bodyPr/>
          <a:lstStyle/>
          <a:p>
            <a:pPr>
              <a:defRPr/>
            </a:pPr>
            <a:fld id="{DD8D5739-2AE8-462C-BED0-3144000C0160}" type="slidenum">
              <a:rPr lang="en-US"/>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Trick to Get Full Text</a:t>
            </a:r>
            <a:endParaRPr lang="en-US" dirty="0"/>
          </a:p>
        </p:txBody>
      </p:sp>
      <p:sp>
        <p:nvSpPr>
          <p:cNvPr id="3" name="Content Placeholder 2"/>
          <p:cNvSpPr>
            <a:spLocks noGrp="1"/>
          </p:cNvSpPr>
          <p:nvPr>
            <p:ph idx="1"/>
          </p:nvPr>
        </p:nvSpPr>
        <p:spPr/>
        <p:txBody>
          <a:bodyPr/>
          <a:lstStyle/>
          <a:p>
            <a:r>
              <a:rPr lang="en-US" dirty="0" smtClean="0"/>
              <a:t>Open Pubmed from the CoM Library site and leave open</a:t>
            </a:r>
          </a:p>
          <a:p>
            <a:r>
              <a:rPr lang="en-US" dirty="0" smtClean="0"/>
              <a:t>In same browser, open Dynamed Plus and find topic</a:t>
            </a:r>
          </a:p>
          <a:p>
            <a:r>
              <a:rPr lang="en-US" dirty="0" smtClean="0"/>
              <a:t>Links to cited articles will pull up </a:t>
            </a:r>
            <a:r>
              <a:rPr lang="en-US" dirty="0" err="1" smtClean="0"/>
              <a:t>Find@FSU</a:t>
            </a:r>
            <a:r>
              <a:rPr lang="en-US" dirty="0" smtClean="0"/>
              <a:t> button in Pubmed</a:t>
            </a:r>
            <a:endParaRPr lang="en-US" dirty="0"/>
          </a:p>
        </p:txBody>
      </p:sp>
      <p:sp>
        <p:nvSpPr>
          <p:cNvPr id="4" name="Date Placeholder 3"/>
          <p:cNvSpPr>
            <a:spLocks noGrp="1"/>
          </p:cNvSpPr>
          <p:nvPr>
            <p:ph type="dt" sz="half" idx="10"/>
          </p:nvPr>
        </p:nvSpPr>
        <p:spPr/>
        <p:txBody>
          <a:bodyPr/>
          <a:lstStyle/>
          <a:p>
            <a:pPr>
              <a:defRPr/>
            </a:pPr>
            <a:r>
              <a:rPr lang="en-US" smtClean="0"/>
              <a:t>2015</a:t>
            </a:r>
            <a:endParaRPr lang="en-US"/>
          </a:p>
        </p:txBody>
      </p:sp>
      <p:sp>
        <p:nvSpPr>
          <p:cNvPr id="5" name="Footer Placeholder 4"/>
          <p:cNvSpPr>
            <a:spLocks noGrp="1"/>
          </p:cNvSpPr>
          <p:nvPr>
            <p:ph type="ftr" sz="quarter" idx="11"/>
          </p:nvPr>
        </p:nvSpPr>
        <p:spPr/>
        <p:txBody>
          <a:bodyPr/>
          <a:lstStyle/>
          <a:p>
            <a:pPr>
              <a:defRPr/>
            </a:pPr>
            <a:r>
              <a:rPr lang="en-US" smtClean="0"/>
              <a:t>Intro to Medical Library Resources</a:t>
            </a:r>
            <a:endParaRPr lang="en-US"/>
          </a:p>
        </p:txBody>
      </p:sp>
      <p:sp>
        <p:nvSpPr>
          <p:cNvPr id="6" name="Slide Number Placeholder 5"/>
          <p:cNvSpPr>
            <a:spLocks noGrp="1"/>
          </p:cNvSpPr>
          <p:nvPr>
            <p:ph type="sldNum" sz="quarter" idx="12"/>
          </p:nvPr>
        </p:nvSpPr>
        <p:spPr/>
        <p:txBody>
          <a:bodyPr/>
          <a:lstStyle/>
          <a:p>
            <a:pPr>
              <a:defRPr/>
            </a:pPr>
            <a:fld id="{588F510A-5210-4112-A032-29039C48EE69}" type="slidenum">
              <a:rPr lang="en-US" smtClean="0"/>
              <a:pPr>
                <a:defRPr/>
              </a:pPr>
              <a:t>50</a:t>
            </a:fld>
            <a:endParaRPr lang="en-US"/>
          </a:p>
        </p:txBody>
      </p:sp>
    </p:spTree>
    <p:extLst>
      <p:ext uri="{BB962C8B-B14F-4D97-AF65-F5344CB8AC3E}">
        <p14:creationId xmlns:p14="http://schemas.microsoft.com/office/powerpoint/2010/main" val="3633175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pPr algn="r" eaLnBrk="1" hangingPunct="1"/>
            <a:r>
              <a:rPr lang="en-US" smtClean="0"/>
              <a:t>Drug Information</a:t>
            </a:r>
          </a:p>
        </p:txBody>
      </p:sp>
      <p:sp>
        <p:nvSpPr>
          <p:cNvPr id="7" name="Date Placeholder 3"/>
          <p:cNvSpPr>
            <a:spLocks noGrp="1"/>
          </p:cNvSpPr>
          <p:nvPr>
            <p:ph type="dt" sz="quarter" idx="10"/>
          </p:nvPr>
        </p:nvSpPr>
        <p:spPr/>
        <p:txBody>
          <a:bodyPr/>
          <a:lstStyle/>
          <a:p>
            <a:pPr>
              <a:defRPr/>
            </a:pPr>
            <a:r>
              <a:rPr lang="en-US" smtClean="0"/>
              <a:t>2015</a:t>
            </a:r>
            <a:endParaRPr lang="en-US"/>
          </a:p>
        </p:txBody>
      </p:sp>
      <p:sp>
        <p:nvSpPr>
          <p:cNvPr id="8" name="Footer Placeholder 4"/>
          <p:cNvSpPr>
            <a:spLocks noGrp="1"/>
          </p:cNvSpPr>
          <p:nvPr>
            <p:ph type="ftr" sz="quarter" idx="11"/>
          </p:nvPr>
        </p:nvSpPr>
        <p:spPr/>
        <p:txBody>
          <a:bodyPr/>
          <a:lstStyle/>
          <a:p>
            <a:pPr>
              <a:defRPr/>
            </a:pPr>
            <a:r>
              <a:rPr lang="en-US"/>
              <a:t>Intro to Medical Library Resources</a:t>
            </a:r>
          </a:p>
        </p:txBody>
      </p:sp>
      <p:sp>
        <p:nvSpPr>
          <p:cNvPr id="9" name="Slide Number Placeholder 5"/>
          <p:cNvSpPr>
            <a:spLocks noGrp="1"/>
          </p:cNvSpPr>
          <p:nvPr>
            <p:ph type="sldNum" sz="quarter" idx="12"/>
          </p:nvPr>
        </p:nvSpPr>
        <p:spPr/>
        <p:txBody>
          <a:bodyPr/>
          <a:lstStyle/>
          <a:p>
            <a:pPr>
              <a:defRPr/>
            </a:pPr>
            <a:fld id="{D873A02E-124C-4B4A-A876-F63578A48BEA}" type="slidenum">
              <a:rPr lang="en-US"/>
              <a:pPr>
                <a:defRPr/>
              </a:pPr>
              <a:t>51</a:t>
            </a:fld>
            <a:endParaRPr lang="en-US"/>
          </a:p>
        </p:txBody>
      </p:sp>
      <p:pic>
        <p:nvPicPr>
          <p:cNvPr id="10" name="Picture 9"/>
          <p:cNvPicPr>
            <a:picLocks noChangeAspect="1"/>
          </p:cNvPicPr>
          <p:nvPr/>
        </p:nvPicPr>
        <p:blipFill>
          <a:blip r:embed="rId3"/>
          <a:stretch>
            <a:fillRect/>
          </a:stretch>
        </p:blipFill>
        <p:spPr>
          <a:xfrm>
            <a:off x="368300" y="1889760"/>
            <a:ext cx="2146300" cy="2971800"/>
          </a:xfrm>
          <a:prstGeom prst="rect">
            <a:avLst/>
          </a:prstGeom>
          <a:ln>
            <a:noFill/>
          </a:ln>
          <a:effectLst>
            <a:outerShdw blurRad="292100" dist="139700" dir="2700000" algn="tl" rotWithShape="0">
              <a:srgbClr val="333333">
                <a:alpha val="65000"/>
              </a:srgbClr>
            </a:outerShdw>
          </a:effectLst>
        </p:spPr>
      </p:pic>
      <p:sp>
        <p:nvSpPr>
          <p:cNvPr id="37895" name="Oval 5"/>
          <p:cNvSpPr>
            <a:spLocks noChangeArrowheads="1"/>
          </p:cNvSpPr>
          <p:nvPr/>
        </p:nvSpPr>
        <p:spPr bwMode="auto">
          <a:xfrm>
            <a:off x="551318" y="2873375"/>
            <a:ext cx="1485900" cy="838200"/>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45720" rIns="45720" anchor="ctr"/>
          <a:lstStyle/>
          <a:p>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2237" y="2286193"/>
            <a:ext cx="6481763" cy="362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1143000"/>
            <a:ext cx="8229600" cy="609600"/>
          </a:xfrm>
        </p:spPr>
        <p:txBody>
          <a:bodyPr/>
          <a:lstStyle/>
          <a:p>
            <a:pPr eaLnBrk="1" hangingPunct="1"/>
            <a:r>
              <a:rPr lang="en-US" dirty="0" smtClean="0"/>
              <a:t>Epocrates Online</a:t>
            </a:r>
          </a:p>
        </p:txBody>
      </p:sp>
      <p:sp>
        <p:nvSpPr>
          <p:cNvPr id="38915" name="Content Placeholder 6"/>
          <p:cNvSpPr>
            <a:spLocks noGrp="1"/>
          </p:cNvSpPr>
          <p:nvPr>
            <p:ph idx="1"/>
          </p:nvPr>
        </p:nvSpPr>
        <p:spPr>
          <a:xfrm>
            <a:off x="599849" y="1992539"/>
            <a:ext cx="8097837" cy="4327525"/>
          </a:xfrm>
        </p:spPr>
        <p:txBody>
          <a:bodyPr/>
          <a:lstStyle/>
          <a:p>
            <a:pPr eaLnBrk="1" hangingPunct="1"/>
            <a:r>
              <a:rPr lang="en-US" dirty="0" smtClean="0"/>
              <a:t>Drug Monographs: Rx, OTC and CAM</a:t>
            </a:r>
          </a:p>
          <a:p>
            <a:pPr eaLnBrk="1" hangingPunct="1"/>
            <a:r>
              <a:rPr lang="en-US" dirty="0" smtClean="0"/>
              <a:t>Disease Reference from BMJ</a:t>
            </a:r>
          </a:p>
          <a:p>
            <a:pPr eaLnBrk="1" hangingPunct="1"/>
            <a:r>
              <a:rPr lang="en-US" dirty="0" smtClean="0"/>
              <a:t>Formularies</a:t>
            </a:r>
          </a:p>
          <a:p>
            <a:pPr eaLnBrk="1" hangingPunct="1"/>
            <a:r>
              <a:rPr lang="en-US" dirty="0" smtClean="0"/>
              <a:t>Drug Interactions </a:t>
            </a:r>
            <a:r>
              <a:rPr lang="en-US" sz="2400" dirty="0" smtClean="0"/>
              <a:t>(enter multiple drugs)</a:t>
            </a:r>
            <a:endParaRPr lang="en-US" dirty="0" smtClean="0"/>
          </a:p>
          <a:p>
            <a:pPr eaLnBrk="1" hangingPunct="1"/>
            <a:r>
              <a:rPr lang="en-US" dirty="0" smtClean="0"/>
              <a:t>Pill Identifier</a:t>
            </a:r>
          </a:p>
          <a:p>
            <a:pPr eaLnBrk="1" hangingPunct="1"/>
            <a:r>
              <a:rPr lang="en-US" dirty="0" smtClean="0"/>
              <a:t>Calculators, tables</a:t>
            </a:r>
          </a:p>
          <a:p>
            <a:pPr eaLnBrk="1" hangingPunct="1"/>
            <a:r>
              <a:rPr lang="en-US" dirty="0" smtClean="0"/>
              <a:t>Mobile version includes antibiotics guide, lab manual, ICD-9, CPT, and guidelines</a:t>
            </a:r>
          </a:p>
          <a:p>
            <a:pPr eaLnBrk="1" hangingPunct="1"/>
            <a:endParaRPr lang="en-US" dirty="0" smtClean="0"/>
          </a:p>
        </p:txBody>
      </p:sp>
      <p:sp>
        <p:nvSpPr>
          <p:cNvPr id="3" name="Date Placeholder 2"/>
          <p:cNvSpPr>
            <a:spLocks noGrp="1"/>
          </p:cNvSpPr>
          <p:nvPr>
            <p:ph type="dt" sz="quarter" idx="10"/>
          </p:nvPr>
        </p:nvSpPr>
        <p:spPr/>
        <p:txBody>
          <a:bodyPr/>
          <a:lstStyle/>
          <a:p>
            <a:pPr>
              <a:defRPr/>
            </a:pPr>
            <a:r>
              <a:rPr lang="en-US" smtClean="0"/>
              <a:t>2015</a:t>
            </a:r>
            <a:endParaRPr lang="en-US" dirty="0"/>
          </a:p>
        </p:txBody>
      </p:sp>
      <p:sp>
        <p:nvSpPr>
          <p:cNvPr id="4" name="Footer Placeholder 3"/>
          <p:cNvSpPr>
            <a:spLocks noGrp="1"/>
          </p:cNvSpPr>
          <p:nvPr>
            <p:ph type="ftr" sz="quarter" idx="11"/>
          </p:nvPr>
        </p:nvSpPr>
        <p:spPr/>
        <p:txBody>
          <a:bodyPr/>
          <a:lstStyle/>
          <a:p>
            <a:pPr>
              <a:defRPr/>
            </a:pPr>
            <a:r>
              <a:rPr lang="en-US" dirty="0"/>
              <a:t>Intro to Medical Library Resources</a:t>
            </a:r>
          </a:p>
        </p:txBody>
      </p:sp>
      <p:sp>
        <p:nvSpPr>
          <p:cNvPr id="5" name="Slide Number Placeholder 4"/>
          <p:cNvSpPr>
            <a:spLocks noGrp="1"/>
          </p:cNvSpPr>
          <p:nvPr>
            <p:ph type="sldNum" sz="quarter" idx="12"/>
          </p:nvPr>
        </p:nvSpPr>
        <p:spPr/>
        <p:txBody>
          <a:bodyPr/>
          <a:lstStyle/>
          <a:p>
            <a:pPr>
              <a:defRPr/>
            </a:pPr>
            <a:fld id="{11333E01-55B3-4B3F-AA96-FDF88CE602D2}" type="slidenum">
              <a:rPr lang="en-US"/>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dirty="0" smtClean="0"/>
              <a:t>Epocrates Online and App</a:t>
            </a:r>
          </a:p>
        </p:txBody>
      </p:sp>
      <p:sp>
        <p:nvSpPr>
          <p:cNvPr id="4" name="Date Placeholder 3"/>
          <p:cNvSpPr>
            <a:spLocks noGrp="1"/>
          </p:cNvSpPr>
          <p:nvPr>
            <p:ph type="dt" sz="half" idx="10"/>
          </p:nvPr>
        </p:nvSpPr>
        <p:spPr/>
        <p:txBody>
          <a:bodyPr/>
          <a:lstStyle/>
          <a:p>
            <a:pPr>
              <a:defRPr/>
            </a:pPr>
            <a:r>
              <a:rPr lang="en-US" smtClean="0"/>
              <a:t>2015</a:t>
            </a:r>
            <a:endParaRPr lang="en-US"/>
          </a:p>
        </p:txBody>
      </p:sp>
      <p:sp>
        <p:nvSpPr>
          <p:cNvPr id="5" name="Footer Placeholder 4"/>
          <p:cNvSpPr>
            <a:spLocks noGrp="1"/>
          </p:cNvSpPr>
          <p:nvPr>
            <p:ph type="ftr" sz="quarter" idx="11"/>
          </p:nvPr>
        </p:nvSpPr>
        <p:spPr/>
        <p:txBody>
          <a:bodyPr/>
          <a:lstStyle/>
          <a:p>
            <a:pPr>
              <a:defRPr/>
            </a:pPr>
            <a:r>
              <a:rPr lang="en-US"/>
              <a:t>Intro to Medical Library Resources</a:t>
            </a:r>
          </a:p>
        </p:txBody>
      </p:sp>
      <p:sp>
        <p:nvSpPr>
          <p:cNvPr id="6" name="Slide Number Placeholder 5"/>
          <p:cNvSpPr>
            <a:spLocks noGrp="1"/>
          </p:cNvSpPr>
          <p:nvPr>
            <p:ph type="sldNum" sz="quarter" idx="12"/>
          </p:nvPr>
        </p:nvSpPr>
        <p:spPr/>
        <p:txBody>
          <a:bodyPr/>
          <a:lstStyle/>
          <a:p>
            <a:pPr>
              <a:defRPr/>
            </a:pPr>
            <a:fld id="{174EC2B4-338B-4BA6-B5D1-BA5CADFC73FE}" type="slidenum">
              <a:rPr lang="en-US"/>
              <a:pPr>
                <a:defRPr/>
              </a:pPr>
              <a:t>53</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30005"/>
            <a:ext cx="6619875" cy="42013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143000" y="5327040"/>
            <a:ext cx="4305859" cy="646331"/>
          </a:xfrm>
          <a:prstGeom prst="rect">
            <a:avLst/>
          </a:prstGeom>
          <a:solidFill>
            <a:srgbClr val="800000"/>
          </a:solidFill>
        </p:spPr>
        <p:txBody>
          <a:bodyPr wrap="none" rtlCol="0">
            <a:spAutoFit/>
          </a:bodyPr>
          <a:lstStyle/>
          <a:p>
            <a:r>
              <a:rPr lang="en-US" sz="3600" dirty="0" smtClean="0">
                <a:solidFill>
                  <a:schemeClr val="bg1"/>
                </a:solidFill>
                <a:latin typeface="+mn-lt"/>
              </a:rPr>
              <a:t>Site is Mobile Friendly</a:t>
            </a:r>
            <a:endParaRPr lang="en-US" sz="3600" dirty="0">
              <a:solidFill>
                <a:schemeClr val="bg1"/>
              </a:solidFill>
              <a:latin typeface="+mn-lt"/>
            </a:endParaRP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86209" y="2503704"/>
            <a:ext cx="2153332" cy="38221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7686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r" eaLnBrk="1" hangingPunct="1"/>
            <a:r>
              <a:rPr lang="en-US" sz="4000" dirty="0" smtClean="0"/>
              <a:t>Finding Patient </a:t>
            </a:r>
            <a:br>
              <a:rPr lang="en-US" sz="4000" dirty="0" smtClean="0"/>
            </a:br>
            <a:r>
              <a:rPr lang="en-US" sz="4000" dirty="0" smtClean="0"/>
              <a:t>Education Handouts</a:t>
            </a:r>
          </a:p>
        </p:txBody>
      </p:sp>
      <p:sp>
        <p:nvSpPr>
          <p:cNvPr id="6" name="Date Placeholder 3"/>
          <p:cNvSpPr>
            <a:spLocks noGrp="1"/>
          </p:cNvSpPr>
          <p:nvPr>
            <p:ph type="dt" sz="half" idx="10"/>
          </p:nvPr>
        </p:nvSpPr>
        <p:spPr/>
        <p:txBody>
          <a:bodyPr/>
          <a:lstStyle/>
          <a:p>
            <a:pPr>
              <a:defRPr/>
            </a:pPr>
            <a:r>
              <a:rPr lang="en-US" smtClean="0"/>
              <a:t>2015</a:t>
            </a:r>
            <a:endParaRPr lang="en-US"/>
          </a:p>
        </p:txBody>
      </p:sp>
      <p:sp>
        <p:nvSpPr>
          <p:cNvPr id="7" name="Footer Placeholder 4"/>
          <p:cNvSpPr>
            <a:spLocks noGrp="1"/>
          </p:cNvSpPr>
          <p:nvPr>
            <p:ph type="ftr" sz="quarter" idx="11"/>
          </p:nvPr>
        </p:nvSpPr>
        <p:spPr/>
        <p:txBody>
          <a:bodyPr/>
          <a:lstStyle/>
          <a:p>
            <a:pPr>
              <a:defRPr/>
            </a:pPr>
            <a:r>
              <a:rPr lang="en-US"/>
              <a:t>Intro to Medical Library Resources</a:t>
            </a:r>
          </a:p>
        </p:txBody>
      </p:sp>
      <p:sp>
        <p:nvSpPr>
          <p:cNvPr id="8" name="Slide Number Placeholder 5"/>
          <p:cNvSpPr>
            <a:spLocks noGrp="1"/>
          </p:cNvSpPr>
          <p:nvPr>
            <p:ph type="sldNum" sz="quarter" idx="12"/>
          </p:nvPr>
        </p:nvSpPr>
        <p:spPr/>
        <p:txBody>
          <a:bodyPr/>
          <a:lstStyle/>
          <a:p>
            <a:pPr>
              <a:defRPr/>
            </a:pPr>
            <a:fld id="{F61310C5-F7C8-4814-99E8-43C1BEFB90C5}" type="slidenum">
              <a:rPr lang="en-US"/>
              <a:pPr>
                <a:defRPr/>
              </a:pPr>
              <a:t>54</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9" y="2590800"/>
            <a:ext cx="5705803" cy="3276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4"/>
          <a:stretch>
            <a:fillRect/>
          </a:stretch>
        </p:blipFill>
        <p:spPr>
          <a:xfrm>
            <a:off x="609599" y="2044700"/>
            <a:ext cx="2345796" cy="3248025"/>
          </a:xfrm>
          <a:prstGeom prst="rect">
            <a:avLst/>
          </a:prstGeom>
          <a:ln>
            <a:noFill/>
          </a:ln>
          <a:effectLst>
            <a:outerShdw blurRad="292100" dist="139700" dir="2700000" algn="tl" rotWithShape="0">
              <a:srgbClr val="333333">
                <a:alpha val="65000"/>
              </a:srgbClr>
            </a:outerShdw>
          </a:effectLst>
        </p:spPr>
      </p:pic>
      <p:sp>
        <p:nvSpPr>
          <p:cNvPr id="41991" name="Oval 5"/>
          <p:cNvSpPr>
            <a:spLocks noChangeArrowheads="1"/>
          </p:cNvSpPr>
          <p:nvPr/>
        </p:nvSpPr>
        <p:spPr bwMode="auto">
          <a:xfrm>
            <a:off x="781050" y="3292475"/>
            <a:ext cx="1485900" cy="838200"/>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45720" rIns="45720" anchor="ctr"/>
          <a:lstStyle/>
          <a:p>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Education Reference Center</a:t>
            </a:r>
            <a:endParaRPr lang="en-US" dirty="0"/>
          </a:p>
        </p:txBody>
      </p:sp>
      <p:sp>
        <p:nvSpPr>
          <p:cNvPr id="3" name="Content Placeholder 2"/>
          <p:cNvSpPr>
            <a:spLocks noGrp="1"/>
          </p:cNvSpPr>
          <p:nvPr>
            <p:ph idx="1"/>
          </p:nvPr>
        </p:nvSpPr>
        <p:spPr/>
        <p:txBody>
          <a:bodyPr/>
          <a:lstStyle/>
          <a:p>
            <a:r>
              <a:rPr lang="en-US" dirty="0" smtClean="0"/>
              <a:t>New Resource from EBSCO</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66998"/>
            <a:ext cx="8229600" cy="38843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pPr>
              <a:defRPr/>
            </a:pPr>
            <a:r>
              <a:rPr lang="en-US" smtClean="0"/>
              <a:t>2015</a:t>
            </a:r>
            <a:endParaRPr lang="en-US"/>
          </a:p>
        </p:txBody>
      </p:sp>
      <p:sp>
        <p:nvSpPr>
          <p:cNvPr id="5" name="Footer Placeholder 4"/>
          <p:cNvSpPr>
            <a:spLocks noGrp="1"/>
          </p:cNvSpPr>
          <p:nvPr>
            <p:ph type="ftr" sz="quarter" idx="11"/>
          </p:nvPr>
        </p:nvSpPr>
        <p:spPr/>
        <p:txBody>
          <a:bodyPr/>
          <a:lstStyle/>
          <a:p>
            <a:pPr>
              <a:defRPr/>
            </a:pPr>
            <a:r>
              <a:rPr lang="en-US" smtClean="0"/>
              <a:t>Intro to Medical Library Resources</a:t>
            </a:r>
            <a:endParaRPr lang="en-US"/>
          </a:p>
        </p:txBody>
      </p:sp>
      <p:sp>
        <p:nvSpPr>
          <p:cNvPr id="6" name="Slide Number Placeholder 5"/>
          <p:cNvSpPr>
            <a:spLocks noGrp="1"/>
          </p:cNvSpPr>
          <p:nvPr>
            <p:ph type="sldNum" sz="quarter" idx="12"/>
          </p:nvPr>
        </p:nvSpPr>
        <p:spPr/>
        <p:txBody>
          <a:bodyPr/>
          <a:lstStyle/>
          <a:p>
            <a:pPr>
              <a:defRPr/>
            </a:pPr>
            <a:fld id="{588F510A-5210-4112-A032-29039C48EE69}" type="slidenum">
              <a:rPr lang="en-US" smtClean="0"/>
              <a:pPr>
                <a:defRPr/>
              </a:pPr>
              <a:t>55</a:t>
            </a:fld>
            <a:endParaRPr lang="en-US"/>
          </a:p>
        </p:txBody>
      </p:sp>
    </p:spTree>
    <p:extLst>
      <p:ext uri="{BB962C8B-B14F-4D97-AF65-F5344CB8AC3E}">
        <p14:creationId xmlns:p14="http://schemas.microsoft.com/office/powerpoint/2010/main" val="1892422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Education Reference Center</a:t>
            </a:r>
          </a:p>
        </p:txBody>
      </p:sp>
      <p:sp>
        <p:nvSpPr>
          <p:cNvPr id="3" name="Content Placeholder 2"/>
          <p:cNvSpPr>
            <a:spLocks noGrp="1"/>
          </p:cNvSpPr>
          <p:nvPr>
            <p:ph idx="1"/>
          </p:nvPr>
        </p:nvSpPr>
        <p:spPr/>
        <p:txBody>
          <a:bodyPr/>
          <a:lstStyle/>
          <a:p>
            <a:r>
              <a:rPr lang="en-US" sz="2800" dirty="0" smtClean="0"/>
              <a:t>6000+ handouts</a:t>
            </a:r>
          </a:p>
          <a:p>
            <a:pPr lvl="1"/>
            <a:r>
              <a:rPr lang="en-US" sz="2400" dirty="0" smtClean="0"/>
              <a:t>Diseases &amp;Conditions</a:t>
            </a:r>
          </a:p>
          <a:p>
            <a:pPr lvl="1"/>
            <a:r>
              <a:rPr lang="en-US" sz="2400" dirty="0" smtClean="0"/>
              <a:t>Discharge Instructions – good demand </a:t>
            </a:r>
            <a:r>
              <a:rPr lang="en-US" sz="2400" dirty="0" err="1" smtClean="0"/>
              <a:t>mgmt</a:t>
            </a:r>
            <a:endParaRPr lang="en-US" sz="2400" dirty="0" smtClean="0"/>
          </a:p>
          <a:p>
            <a:pPr lvl="1"/>
            <a:r>
              <a:rPr lang="en-US" sz="2400" dirty="0" smtClean="0"/>
              <a:t>Procedures and Lab Tests</a:t>
            </a:r>
          </a:p>
          <a:p>
            <a:pPr lvl="1"/>
            <a:r>
              <a:rPr lang="en-US" sz="2400" dirty="0" smtClean="0"/>
              <a:t>Drugs – include overdose instructions</a:t>
            </a:r>
          </a:p>
          <a:p>
            <a:r>
              <a:rPr lang="en-US" sz="2800" dirty="0" smtClean="0"/>
              <a:t>Reading Level 3</a:t>
            </a:r>
            <a:r>
              <a:rPr lang="en-US" sz="2800" baseline="30000" dirty="0" smtClean="0"/>
              <a:t>rd</a:t>
            </a:r>
            <a:r>
              <a:rPr lang="en-US" sz="2800" dirty="0" smtClean="0"/>
              <a:t>-7</a:t>
            </a:r>
            <a:r>
              <a:rPr lang="en-US" sz="2800" baseline="30000" dirty="0" smtClean="0"/>
              <a:t>th</a:t>
            </a:r>
            <a:r>
              <a:rPr lang="en-US" sz="2800" dirty="0" smtClean="0"/>
              <a:t> grade, English &amp; Spanish</a:t>
            </a:r>
          </a:p>
          <a:p>
            <a:r>
              <a:rPr lang="en-US" sz="2800" dirty="0" smtClean="0"/>
              <a:t>Customizable – Add patient’s name and clinic information</a:t>
            </a:r>
          </a:p>
          <a:p>
            <a:r>
              <a:rPr lang="en-US" sz="2800" dirty="0" smtClean="0"/>
              <a:t>Email handout to patient is an option</a:t>
            </a:r>
            <a:endParaRPr lang="en-US" sz="2800" dirty="0"/>
          </a:p>
        </p:txBody>
      </p:sp>
      <p:sp>
        <p:nvSpPr>
          <p:cNvPr id="4" name="Date Placeholder 3"/>
          <p:cNvSpPr>
            <a:spLocks noGrp="1"/>
          </p:cNvSpPr>
          <p:nvPr>
            <p:ph type="dt" sz="half" idx="10"/>
          </p:nvPr>
        </p:nvSpPr>
        <p:spPr/>
        <p:txBody>
          <a:bodyPr/>
          <a:lstStyle/>
          <a:p>
            <a:pPr>
              <a:defRPr/>
            </a:pPr>
            <a:r>
              <a:rPr lang="en-US" smtClean="0"/>
              <a:t>2015</a:t>
            </a:r>
            <a:endParaRPr lang="en-US"/>
          </a:p>
        </p:txBody>
      </p:sp>
      <p:sp>
        <p:nvSpPr>
          <p:cNvPr id="5" name="Footer Placeholder 4"/>
          <p:cNvSpPr>
            <a:spLocks noGrp="1"/>
          </p:cNvSpPr>
          <p:nvPr>
            <p:ph type="ftr" sz="quarter" idx="11"/>
          </p:nvPr>
        </p:nvSpPr>
        <p:spPr/>
        <p:txBody>
          <a:bodyPr/>
          <a:lstStyle/>
          <a:p>
            <a:pPr>
              <a:defRPr/>
            </a:pPr>
            <a:r>
              <a:rPr lang="en-US" smtClean="0"/>
              <a:t>Intro to Medical Library Resources</a:t>
            </a:r>
            <a:endParaRPr lang="en-US"/>
          </a:p>
        </p:txBody>
      </p:sp>
      <p:sp>
        <p:nvSpPr>
          <p:cNvPr id="6" name="Slide Number Placeholder 5"/>
          <p:cNvSpPr>
            <a:spLocks noGrp="1"/>
          </p:cNvSpPr>
          <p:nvPr>
            <p:ph type="sldNum" sz="quarter" idx="12"/>
          </p:nvPr>
        </p:nvSpPr>
        <p:spPr/>
        <p:txBody>
          <a:bodyPr/>
          <a:lstStyle/>
          <a:p>
            <a:pPr>
              <a:defRPr/>
            </a:pPr>
            <a:fld id="{588F510A-5210-4112-A032-29039C48EE69}" type="slidenum">
              <a:rPr lang="en-US" smtClean="0"/>
              <a:pPr>
                <a:defRPr/>
              </a:pPr>
              <a:t>56</a:t>
            </a:fld>
            <a:endParaRPr lang="en-US"/>
          </a:p>
        </p:txBody>
      </p:sp>
    </p:spTree>
    <p:extLst>
      <p:ext uri="{BB962C8B-B14F-4D97-AF65-F5344CB8AC3E}">
        <p14:creationId xmlns:p14="http://schemas.microsoft.com/office/powerpoint/2010/main" val="1353938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Printing from PERC </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77590"/>
            <a:ext cx="8796482" cy="43708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9016" y="3200400"/>
            <a:ext cx="6991300" cy="2667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 name="Date Placeholder 3"/>
          <p:cNvSpPr>
            <a:spLocks noGrp="1"/>
          </p:cNvSpPr>
          <p:nvPr>
            <p:ph type="dt" sz="half" idx="10"/>
          </p:nvPr>
        </p:nvSpPr>
        <p:spPr/>
        <p:txBody>
          <a:bodyPr/>
          <a:lstStyle/>
          <a:p>
            <a:pPr>
              <a:defRPr/>
            </a:pPr>
            <a:r>
              <a:rPr lang="en-US" smtClean="0"/>
              <a:t>2015</a:t>
            </a:r>
            <a:endParaRPr lang="en-US"/>
          </a:p>
        </p:txBody>
      </p:sp>
      <p:sp>
        <p:nvSpPr>
          <p:cNvPr id="5" name="Footer Placeholder 4"/>
          <p:cNvSpPr>
            <a:spLocks noGrp="1"/>
          </p:cNvSpPr>
          <p:nvPr>
            <p:ph type="ftr" sz="quarter" idx="11"/>
          </p:nvPr>
        </p:nvSpPr>
        <p:spPr/>
        <p:txBody>
          <a:bodyPr/>
          <a:lstStyle/>
          <a:p>
            <a:pPr>
              <a:defRPr/>
            </a:pPr>
            <a:r>
              <a:rPr lang="en-US" smtClean="0"/>
              <a:t>Intro to Medical Library Resources</a:t>
            </a:r>
            <a:endParaRPr lang="en-US"/>
          </a:p>
        </p:txBody>
      </p:sp>
      <p:sp>
        <p:nvSpPr>
          <p:cNvPr id="6" name="Slide Number Placeholder 5"/>
          <p:cNvSpPr>
            <a:spLocks noGrp="1"/>
          </p:cNvSpPr>
          <p:nvPr>
            <p:ph type="sldNum" sz="quarter" idx="12"/>
          </p:nvPr>
        </p:nvSpPr>
        <p:spPr/>
        <p:txBody>
          <a:bodyPr/>
          <a:lstStyle/>
          <a:p>
            <a:pPr>
              <a:defRPr/>
            </a:pPr>
            <a:fld id="{588F510A-5210-4112-A032-29039C48EE69}" type="slidenum">
              <a:rPr lang="en-US" smtClean="0"/>
              <a:pPr>
                <a:defRPr/>
              </a:pPr>
              <a:t>57</a:t>
            </a:fld>
            <a:endParaRPr lang="en-US"/>
          </a:p>
        </p:txBody>
      </p:sp>
    </p:spTree>
    <p:extLst>
      <p:ext uri="{BB962C8B-B14F-4D97-AF65-F5344CB8AC3E}">
        <p14:creationId xmlns:p14="http://schemas.microsoft.com/office/powerpoint/2010/main" val="2490982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Access Medicine </a:t>
            </a:r>
            <a:endParaRPr lang="en-US" dirty="0"/>
          </a:p>
        </p:txBody>
      </p:sp>
      <p:sp>
        <p:nvSpPr>
          <p:cNvPr id="6" name="Content Placeholder 5"/>
          <p:cNvSpPr>
            <a:spLocks noGrp="1"/>
          </p:cNvSpPr>
          <p:nvPr>
            <p:ph idx="1"/>
          </p:nvPr>
        </p:nvSpPr>
        <p:spPr>
          <a:xfrm>
            <a:off x="228600" y="1905000"/>
            <a:ext cx="8229600" cy="4144963"/>
          </a:xfrm>
        </p:spPr>
        <p:txBody>
          <a:bodyPr/>
          <a:lstStyle/>
          <a:p>
            <a:r>
              <a:rPr lang="en-US" sz="2800" dirty="0" smtClean="0"/>
              <a:t>McKesson Handouts:</a:t>
            </a:r>
          </a:p>
          <a:p>
            <a:pPr lvl="1"/>
            <a:r>
              <a:rPr lang="en-US" sz="2400" dirty="0" smtClean="0"/>
              <a:t>Adult, Pediatric, Medicines and Acute Adviser Modules (4000+ handouts)</a:t>
            </a:r>
          </a:p>
          <a:p>
            <a:r>
              <a:rPr lang="en-US" sz="2800" dirty="0" smtClean="0"/>
              <a:t>Languages:</a:t>
            </a:r>
          </a:p>
          <a:p>
            <a:pPr lvl="1"/>
            <a:r>
              <a:rPr lang="en-US" sz="2400" dirty="0" smtClean="0"/>
              <a:t>All in English and Spanish</a:t>
            </a:r>
          </a:p>
          <a:p>
            <a:pPr lvl="1"/>
            <a:r>
              <a:rPr lang="en-US" sz="2400" dirty="0" smtClean="0"/>
              <a:t>Select handouts in other </a:t>
            </a:r>
            <a:br>
              <a:rPr lang="en-US" sz="2400" dirty="0" smtClean="0"/>
            </a:br>
            <a:r>
              <a:rPr lang="en-US" sz="2400" dirty="0" smtClean="0"/>
              <a:t>languages like French </a:t>
            </a:r>
          </a:p>
          <a:p>
            <a:pPr lvl="1"/>
            <a:r>
              <a:rPr lang="en-US" sz="2400" dirty="0" smtClean="0"/>
              <a:t>Adult and </a:t>
            </a:r>
            <a:r>
              <a:rPr lang="en-US" sz="2400" dirty="0" err="1" smtClean="0"/>
              <a:t>Peds</a:t>
            </a:r>
            <a:r>
              <a:rPr lang="en-US" sz="2400" smtClean="0"/>
              <a:t> only</a:t>
            </a:r>
            <a:endParaRPr lang="en-US" sz="2400" dirty="0" smtClean="0"/>
          </a:p>
          <a:p>
            <a:r>
              <a:rPr lang="en-US" sz="2800" dirty="0" smtClean="0"/>
              <a:t>5</a:t>
            </a:r>
            <a:r>
              <a:rPr lang="en-US" sz="2800" baseline="30000" dirty="0" smtClean="0"/>
              <a:t>th</a:t>
            </a:r>
            <a:r>
              <a:rPr lang="en-US" sz="2800" dirty="0" smtClean="0"/>
              <a:t>-8</a:t>
            </a:r>
            <a:r>
              <a:rPr lang="en-US" sz="2800" baseline="30000" dirty="0" smtClean="0"/>
              <a:t>th</a:t>
            </a:r>
            <a:r>
              <a:rPr lang="en-US" sz="2800" dirty="0" smtClean="0"/>
              <a:t> grade reading level </a:t>
            </a:r>
          </a:p>
          <a:p>
            <a:endParaRPr lang="en-US" sz="2800" dirty="0"/>
          </a:p>
        </p:txBody>
      </p:sp>
      <p:sp>
        <p:nvSpPr>
          <p:cNvPr id="2" name="Date Placeholder 1"/>
          <p:cNvSpPr>
            <a:spLocks noGrp="1"/>
          </p:cNvSpPr>
          <p:nvPr>
            <p:ph type="dt" sz="half" idx="10"/>
          </p:nvPr>
        </p:nvSpPr>
        <p:spPr/>
        <p:txBody>
          <a:bodyPr/>
          <a:lstStyle/>
          <a:p>
            <a:pPr>
              <a:defRPr/>
            </a:pPr>
            <a:r>
              <a:rPr lang="en-US" smtClean="0"/>
              <a:t>2015</a:t>
            </a:r>
            <a:endParaRPr lang="en-US"/>
          </a:p>
        </p:txBody>
      </p:sp>
      <p:sp>
        <p:nvSpPr>
          <p:cNvPr id="3" name="Footer Placeholder 2"/>
          <p:cNvSpPr>
            <a:spLocks noGrp="1"/>
          </p:cNvSpPr>
          <p:nvPr>
            <p:ph type="ftr" sz="quarter" idx="11"/>
          </p:nvPr>
        </p:nvSpPr>
        <p:spPr/>
        <p:txBody>
          <a:bodyPr/>
          <a:lstStyle/>
          <a:p>
            <a:pPr>
              <a:defRPr/>
            </a:pPr>
            <a:r>
              <a:rPr lang="en-US" smtClean="0"/>
              <a:t>Intro to Medical Library Resources</a:t>
            </a:r>
            <a:endParaRPr lang="en-US"/>
          </a:p>
        </p:txBody>
      </p:sp>
      <p:sp>
        <p:nvSpPr>
          <p:cNvPr id="4" name="Slide Number Placeholder 3"/>
          <p:cNvSpPr>
            <a:spLocks noGrp="1"/>
          </p:cNvSpPr>
          <p:nvPr>
            <p:ph type="sldNum" sz="quarter" idx="12"/>
          </p:nvPr>
        </p:nvSpPr>
        <p:spPr/>
        <p:txBody>
          <a:bodyPr/>
          <a:lstStyle/>
          <a:p>
            <a:pPr>
              <a:defRPr/>
            </a:pPr>
            <a:fld id="{A45E7956-131F-49F0-B136-334C94F83BDA}" type="slidenum">
              <a:rPr lang="en-US" smtClean="0"/>
              <a:pPr>
                <a:defRPr/>
              </a:pPr>
              <a:t>58</a:t>
            </a:fld>
            <a:endParaRPr 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460" t="52252" r="39903"/>
          <a:stretch/>
        </p:blipFill>
        <p:spPr bwMode="auto">
          <a:xfrm>
            <a:off x="4953000" y="3429000"/>
            <a:ext cx="3955869" cy="28281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8506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smtClean="0"/>
              <a:t>Academic and Research</a:t>
            </a:r>
          </a:p>
        </p:txBody>
      </p:sp>
      <p:sp>
        <p:nvSpPr>
          <p:cNvPr id="48131" name="Content Placeholder 2"/>
          <p:cNvSpPr>
            <a:spLocks noGrp="1"/>
          </p:cNvSpPr>
          <p:nvPr>
            <p:ph idx="1"/>
          </p:nvPr>
        </p:nvSpPr>
        <p:spPr>
          <a:xfrm>
            <a:off x="2971800" y="2057400"/>
            <a:ext cx="5715000" cy="4068763"/>
          </a:xfrm>
        </p:spPr>
        <p:txBody>
          <a:bodyPr/>
          <a:lstStyle/>
          <a:p>
            <a:pPr marL="457200" indent="-457200" eaLnBrk="1" hangingPunct="1"/>
            <a:r>
              <a:rPr lang="en-US" dirty="0" smtClean="0"/>
              <a:t>Textbooks &amp; More contains Course/Clerkship Resources</a:t>
            </a:r>
          </a:p>
          <a:p>
            <a:pPr marL="457200" indent="-457200" eaLnBrk="1" hangingPunct="1"/>
            <a:r>
              <a:rPr lang="en-US" dirty="0" smtClean="0"/>
              <a:t>Subject Guides</a:t>
            </a:r>
          </a:p>
          <a:p>
            <a:pPr marL="457200" indent="-457200" eaLnBrk="1" hangingPunct="1"/>
            <a:r>
              <a:rPr lang="en-US" dirty="0" smtClean="0"/>
              <a:t>Link to Informatics Resources Site</a:t>
            </a:r>
          </a:p>
          <a:p>
            <a:pPr marL="857250" lvl="1" indent="-457200" eaLnBrk="1" hangingPunct="1">
              <a:buFont typeface="Arial" charset="0"/>
              <a:buChar char="•"/>
            </a:pPr>
            <a:r>
              <a:rPr lang="en-US" dirty="0" smtClean="0"/>
              <a:t>All Informatics faculty development workshop’s resources</a:t>
            </a:r>
          </a:p>
        </p:txBody>
      </p:sp>
      <p:sp>
        <p:nvSpPr>
          <p:cNvPr id="4" name="Date Placeholder 3"/>
          <p:cNvSpPr>
            <a:spLocks noGrp="1"/>
          </p:cNvSpPr>
          <p:nvPr>
            <p:ph type="dt" sz="quarter" idx="10"/>
          </p:nvPr>
        </p:nvSpPr>
        <p:spPr/>
        <p:txBody>
          <a:bodyPr/>
          <a:lstStyle/>
          <a:p>
            <a:pPr>
              <a:defRPr/>
            </a:pPr>
            <a:r>
              <a:rPr lang="en-US" smtClean="0"/>
              <a:t>2015</a:t>
            </a:r>
            <a:endParaRPr lang="en-US"/>
          </a:p>
        </p:txBody>
      </p:sp>
      <p:sp>
        <p:nvSpPr>
          <p:cNvPr id="5" name="Footer Placeholder 4"/>
          <p:cNvSpPr>
            <a:spLocks noGrp="1"/>
          </p:cNvSpPr>
          <p:nvPr>
            <p:ph type="ftr" sz="quarter" idx="11"/>
          </p:nvPr>
        </p:nvSpPr>
        <p:spPr/>
        <p:txBody>
          <a:bodyPr/>
          <a:lstStyle/>
          <a:p>
            <a:pPr>
              <a:defRPr/>
            </a:pPr>
            <a:r>
              <a:rPr lang="en-US"/>
              <a:t>Intro to Medical Library Resources</a:t>
            </a:r>
          </a:p>
        </p:txBody>
      </p:sp>
      <p:sp>
        <p:nvSpPr>
          <p:cNvPr id="6" name="Slide Number Placeholder 5"/>
          <p:cNvSpPr>
            <a:spLocks noGrp="1"/>
          </p:cNvSpPr>
          <p:nvPr>
            <p:ph type="sldNum" sz="quarter" idx="12"/>
          </p:nvPr>
        </p:nvSpPr>
        <p:spPr/>
        <p:txBody>
          <a:bodyPr/>
          <a:lstStyle/>
          <a:p>
            <a:pPr>
              <a:defRPr/>
            </a:pPr>
            <a:fld id="{F33F1223-B7EE-4619-86F4-EFC17157C8C0}" type="slidenum">
              <a:rPr lang="en-US"/>
              <a:pPr>
                <a:defRPr/>
              </a:pPr>
              <a:t>59</a:t>
            </a:fld>
            <a:endParaRPr lang="en-US"/>
          </a:p>
        </p:txBody>
      </p:sp>
      <p:pic>
        <p:nvPicPr>
          <p:cNvPr id="3" name="Picture 2"/>
          <p:cNvPicPr>
            <a:picLocks noChangeAspect="1"/>
          </p:cNvPicPr>
          <p:nvPr/>
        </p:nvPicPr>
        <p:blipFill>
          <a:blip r:embed="rId2"/>
          <a:stretch>
            <a:fillRect/>
          </a:stretch>
        </p:blipFill>
        <p:spPr>
          <a:xfrm>
            <a:off x="266700" y="2057400"/>
            <a:ext cx="2514600" cy="345614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quarter" idx="10"/>
          </p:nvPr>
        </p:nvSpPr>
        <p:spPr/>
        <p:txBody>
          <a:bodyPr/>
          <a:lstStyle/>
          <a:p>
            <a:pPr>
              <a:defRPr/>
            </a:pPr>
            <a:r>
              <a:rPr lang="en-US" smtClean="0"/>
              <a:t>2015</a:t>
            </a:r>
            <a:endParaRPr lang="en-US" dirty="0"/>
          </a:p>
        </p:txBody>
      </p:sp>
      <p:sp>
        <p:nvSpPr>
          <p:cNvPr id="6" name="Footer Placeholder 2"/>
          <p:cNvSpPr>
            <a:spLocks noGrp="1"/>
          </p:cNvSpPr>
          <p:nvPr>
            <p:ph type="ftr" sz="quarter" idx="11"/>
          </p:nvPr>
        </p:nvSpPr>
        <p:spPr/>
        <p:txBody>
          <a:bodyPr/>
          <a:lstStyle/>
          <a:p>
            <a:pPr>
              <a:defRPr/>
            </a:pPr>
            <a:r>
              <a:rPr lang="en-US" dirty="0"/>
              <a:t>Intro to Medical Library Resources</a:t>
            </a:r>
          </a:p>
        </p:txBody>
      </p:sp>
      <p:sp>
        <p:nvSpPr>
          <p:cNvPr id="7" name="Slide Number Placeholder 3"/>
          <p:cNvSpPr>
            <a:spLocks noGrp="1"/>
          </p:cNvSpPr>
          <p:nvPr>
            <p:ph type="sldNum" sz="quarter" idx="12"/>
          </p:nvPr>
        </p:nvSpPr>
        <p:spPr/>
        <p:txBody>
          <a:bodyPr/>
          <a:lstStyle/>
          <a:p>
            <a:pPr>
              <a:defRPr/>
            </a:pPr>
            <a:fld id="{1A4A4660-7347-4515-8BB7-415A98279B42}" type="slidenum">
              <a:rPr lang="en-US"/>
              <a:pPr>
                <a:defRPr/>
              </a:pPr>
              <a:t>6</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52426"/>
            <a:ext cx="7153275" cy="6304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912" name="AutoShape 8"/>
          <p:cNvSpPr>
            <a:spLocks noChangeArrowheads="1"/>
          </p:cNvSpPr>
          <p:nvPr/>
        </p:nvSpPr>
        <p:spPr bwMode="auto">
          <a:xfrm>
            <a:off x="5486400" y="838200"/>
            <a:ext cx="1209675" cy="762000"/>
          </a:xfrm>
          <a:prstGeom prst="rightArrow">
            <a:avLst>
              <a:gd name="adj1" fmla="val 50000"/>
              <a:gd name="adj2" fmla="val 39688"/>
            </a:avLst>
          </a:prstGeom>
          <a:solidFill>
            <a:srgbClr val="FFFF00"/>
          </a:solidFill>
          <a:ln w="9525" algn="ctr">
            <a:solidFill>
              <a:srgbClr val="000000"/>
            </a:solidFill>
            <a:miter lim="800000"/>
            <a:headEnd/>
            <a:tailEnd/>
          </a:ln>
        </p:spPr>
        <p:txBody>
          <a:bodyPr/>
          <a:lstStyle/>
          <a:p>
            <a:endParaRPr lang="en-US"/>
          </a:p>
        </p:txBody>
      </p:sp>
      <p:sp>
        <p:nvSpPr>
          <p:cNvPr id="9" name="TextBox 8"/>
          <p:cNvSpPr txBox="1"/>
          <p:nvPr/>
        </p:nvSpPr>
        <p:spPr>
          <a:xfrm>
            <a:off x="2160548" y="4735512"/>
            <a:ext cx="3718006" cy="646331"/>
          </a:xfrm>
          <a:prstGeom prst="rect">
            <a:avLst/>
          </a:prstGeom>
          <a:solidFill>
            <a:srgbClr val="FFFFFF">
              <a:alpha val="67059"/>
            </a:srgbClr>
          </a:solidFill>
        </p:spPr>
        <p:txBody>
          <a:bodyPr wrap="none">
            <a:spAutoFit/>
          </a:bodyPr>
          <a:lstStyle/>
          <a:p>
            <a:pPr>
              <a:defRPr/>
            </a:pPr>
            <a:r>
              <a:rPr lang="en-US" sz="3600" b="1" dirty="0">
                <a:latin typeface="+mn-lt"/>
              </a:rPr>
              <a:t>www.med.fsu.edu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3912"/>
                                        </p:tgtEl>
                                        <p:attrNameLst>
                                          <p:attrName>style.visibility</p:attrName>
                                        </p:attrNameLst>
                                      </p:cBhvr>
                                      <p:to>
                                        <p:strVal val="visible"/>
                                      </p:to>
                                    </p:set>
                                    <p:anim calcmode="lin" valueType="num">
                                      <p:cBhvr additive="base">
                                        <p:cTn id="7" dur="2000" fill="hold"/>
                                        <p:tgtEl>
                                          <p:spTgt spid="123912"/>
                                        </p:tgtEl>
                                        <p:attrNameLst>
                                          <p:attrName>ppt_x</p:attrName>
                                        </p:attrNameLst>
                                      </p:cBhvr>
                                      <p:tavLst>
                                        <p:tav tm="0">
                                          <p:val>
                                            <p:strVal val="0-#ppt_w/2"/>
                                          </p:val>
                                        </p:tav>
                                        <p:tav tm="100000">
                                          <p:val>
                                            <p:strVal val="#ppt_x"/>
                                          </p:val>
                                        </p:tav>
                                      </p:tavLst>
                                    </p:anim>
                                    <p:anim calcmode="lin" valueType="num">
                                      <p:cBhvr additive="base">
                                        <p:cTn id="8" dur="2000" fill="hold"/>
                                        <p:tgtEl>
                                          <p:spTgt spid="1239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371600" y="2130425"/>
            <a:ext cx="7086600" cy="1470025"/>
          </a:xfrm>
        </p:spPr>
        <p:txBody>
          <a:bodyPr/>
          <a:lstStyle/>
          <a:p>
            <a:pPr algn="l"/>
            <a:r>
              <a:rPr lang="en-US" dirty="0" smtClean="0"/>
              <a:t>Medical Apps</a:t>
            </a:r>
            <a:endParaRPr lang="en-US" dirty="0"/>
          </a:p>
        </p:txBody>
      </p:sp>
      <p:sp>
        <p:nvSpPr>
          <p:cNvPr id="8" name="Subtitle 7"/>
          <p:cNvSpPr>
            <a:spLocks noGrp="1"/>
          </p:cNvSpPr>
          <p:nvPr>
            <p:ph type="subTitle" idx="1"/>
          </p:nvPr>
        </p:nvSpPr>
        <p:spPr/>
        <p:txBody>
          <a:bodyPr/>
          <a:lstStyle/>
          <a:p>
            <a:endParaRPr lang="en-US" dirty="0"/>
          </a:p>
        </p:txBody>
      </p:sp>
      <p:sp>
        <p:nvSpPr>
          <p:cNvPr id="4" name="Date Placeholder 3"/>
          <p:cNvSpPr>
            <a:spLocks noGrp="1"/>
          </p:cNvSpPr>
          <p:nvPr>
            <p:ph type="dt" sz="half" idx="10"/>
          </p:nvPr>
        </p:nvSpPr>
        <p:spPr/>
        <p:txBody>
          <a:bodyPr/>
          <a:lstStyle/>
          <a:p>
            <a:pPr>
              <a:defRPr/>
            </a:pPr>
            <a:r>
              <a:rPr lang="en-US" smtClean="0"/>
              <a:t>2015</a:t>
            </a:r>
            <a:endParaRPr lang="en-US"/>
          </a:p>
        </p:txBody>
      </p:sp>
      <p:sp>
        <p:nvSpPr>
          <p:cNvPr id="5" name="Footer Placeholder 4"/>
          <p:cNvSpPr>
            <a:spLocks noGrp="1"/>
          </p:cNvSpPr>
          <p:nvPr>
            <p:ph type="ftr" sz="quarter" idx="11"/>
          </p:nvPr>
        </p:nvSpPr>
        <p:spPr/>
        <p:txBody>
          <a:bodyPr/>
          <a:lstStyle/>
          <a:p>
            <a:pPr>
              <a:defRPr/>
            </a:pPr>
            <a:r>
              <a:rPr lang="en-US" smtClean="0"/>
              <a:t>Intro to Medical Library Resources</a:t>
            </a:r>
            <a:endParaRPr lang="en-US"/>
          </a:p>
        </p:txBody>
      </p:sp>
      <p:sp>
        <p:nvSpPr>
          <p:cNvPr id="6" name="Slide Number Placeholder 5"/>
          <p:cNvSpPr>
            <a:spLocks noGrp="1"/>
          </p:cNvSpPr>
          <p:nvPr>
            <p:ph type="sldNum" sz="quarter" idx="12"/>
          </p:nvPr>
        </p:nvSpPr>
        <p:spPr/>
        <p:txBody>
          <a:bodyPr/>
          <a:lstStyle/>
          <a:p>
            <a:pPr>
              <a:defRPr/>
            </a:pPr>
            <a:fld id="{588F510A-5210-4112-A032-29039C48EE69}" type="slidenum">
              <a:rPr lang="en-US" smtClean="0"/>
              <a:pPr>
                <a:defRPr/>
              </a:pPr>
              <a:t>60</a:t>
            </a:fld>
            <a:endParaRPr lang="en-US"/>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300885" y="2061023"/>
            <a:ext cx="2376972" cy="42191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9718138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z="3600" b="1" dirty="0" smtClean="0"/>
              <a:t>FSU Licensed Apps FREE to You</a:t>
            </a:r>
          </a:p>
        </p:txBody>
      </p:sp>
      <p:sp>
        <p:nvSpPr>
          <p:cNvPr id="51203" name="Rectangle 3"/>
          <p:cNvSpPr>
            <a:spLocks noGrp="1" noChangeArrowheads="1"/>
          </p:cNvSpPr>
          <p:nvPr>
            <p:ph sz="half" idx="1"/>
          </p:nvPr>
        </p:nvSpPr>
        <p:spPr/>
        <p:txBody>
          <a:bodyPr/>
          <a:lstStyle/>
          <a:p>
            <a:pPr eaLnBrk="1" hangingPunct="1">
              <a:lnSpc>
                <a:spcPct val="80000"/>
              </a:lnSpc>
            </a:pPr>
            <a:r>
              <a:rPr lang="en-US" sz="2800" dirty="0" smtClean="0"/>
              <a:t>Access Medicine</a:t>
            </a:r>
          </a:p>
          <a:p>
            <a:pPr eaLnBrk="1" hangingPunct="1">
              <a:lnSpc>
                <a:spcPct val="80000"/>
              </a:lnSpc>
            </a:pPr>
            <a:r>
              <a:rPr lang="en-US" sz="2800" dirty="0" smtClean="0"/>
              <a:t>Epocrates </a:t>
            </a:r>
            <a:r>
              <a:rPr lang="en-US" dirty="0" smtClean="0"/>
              <a:t>Plus</a:t>
            </a:r>
            <a:r>
              <a:rPr lang="en-US" sz="2800" dirty="0" smtClean="0"/>
              <a:t> ($179/</a:t>
            </a:r>
            <a:r>
              <a:rPr lang="en-US" sz="2800" dirty="0" err="1" smtClean="0"/>
              <a:t>yr</a:t>
            </a:r>
            <a:r>
              <a:rPr lang="en-US" sz="2800" dirty="0" smtClean="0"/>
              <a:t>)</a:t>
            </a:r>
          </a:p>
          <a:p>
            <a:pPr eaLnBrk="1" hangingPunct="1">
              <a:lnSpc>
                <a:spcPct val="80000"/>
              </a:lnSpc>
            </a:pPr>
            <a:r>
              <a:rPr lang="en-US" sz="2800" dirty="0" smtClean="0"/>
              <a:t>Essential Evidence Plus ($85/</a:t>
            </a:r>
            <a:r>
              <a:rPr lang="en-US" sz="2800" dirty="0" err="1" smtClean="0"/>
              <a:t>yr</a:t>
            </a:r>
            <a:r>
              <a:rPr lang="en-US" sz="2800" dirty="0" smtClean="0"/>
              <a:t>)</a:t>
            </a:r>
          </a:p>
          <a:p>
            <a:pPr eaLnBrk="1" hangingPunct="1">
              <a:lnSpc>
                <a:spcPct val="80000"/>
              </a:lnSpc>
            </a:pPr>
            <a:r>
              <a:rPr lang="en-US" sz="2800" dirty="0" err="1" smtClean="0"/>
              <a:t>DynaMedPlus</a:t>
            </a:r>
            <a:r>
              <a:rPr lang="en-US" sz="2800" dirty="0" smtClean="0"/>
              <a:t> ($395/</a:t>
            </a:r>
            <a:r>
              <a:rPr lang="en-US" sz="2800" dirty="0" err="1" smtClean="0"/>
              <a:t>yr</a:t>
            </a:r>
            <a:r>
              <a:rPr lang="en-US" sz="2800" dirty="0" smtClean="0"/>
              <a:t>)</a:t>
            </a:r>
          </a:p>
          <a:p>
            <a:pPr eaLnBrk="1" hangingPunct="1">
              <a:lnSpc>
                <a:spcPct val="80000"/>
              </a:lnSpc>
            </a:pPr>
            <a:r>
              <a:rPr lang="en-US" dirty="0" err="1" smtClean="0"/>
              <a:t>FirstConsult</a:t>
            </a:r>
            <a:endParaRPr lang="en-US" sz="2800" dirty="0" smtClean="0"/>
          </a:p>
          <a:p>
            <a:pPr eaLnBrk="1" hangingPunct="1">
              <a:lnSpc>
                <a:spcPct val="80000"/>
              </a:lnSpc>
            </a:pPr>
            <a:r>
              <a:rPr lang="en-US" sz="2800" dirty="0" smtClean="0"/>
              <a:t>Medical Letter ($98/</a:t>
            </a:r>
            <a:r>
              <a:rPr lang="en-US" sz="2800" dirty="0" err="1" smtClean="0"/>
              <a:t>yr</a:t>
            </a:r>
            <a:r>
              <a:rPr lang="en-US" sz="2800" dirty="0" smtClean="0"/>
              <a:t>)</a:t>
            </a:r>
          </a:p>
          <a:p>
            <a:pPr lvl="1" eaLnBrk="1" hangingPunct="1">
              <a:lnSpc>
                <a:spcPct val="80000"/>
              </a:lnSpc>
            </a:pPr>
            <a:endParaRPr lang="en-US" sz="1800" dirty="0" smtClean="0"/>
          </a:p>
        </p:txBody>
      </p:sp>
      <p:sp>
        <p:nvSpPr>
          <p:cNvPr id="2" name="Content Placeholder 1"/>
          <p:cNvSpPr>
            <a:spLocks noGrp="1"/>
          </p:cNvSpPr>
          <p:nvPr>
            <p:ph sz="half" idx="2"/>
          </p:nvPr>
        </p:nvSpPr>
        <p:spPr/>
        <p:txBody>
          <a:bodyPr/>
          <a:lstStyle/>
          <a:p>
            <a:pPr eaLnBrk="1" hangingPunct="1">
              <a:lnSpc>
                <a:spcPct val="80000"/>
              </a:lnSpc>
            </a:pPr>
            <a:r>
              <a:rPr lang="en-US" dirty="0"/>
              <a:t>Natural Medicines Comprehensive Database ($59/</a:t>
            </a:r>
            <a:r>
              <a:rPr lang="en-US" dirty="0" err="1"/>
              <a:t>yr</a:t>
            </a:r>
            <a:r>
              <a:rPr lang="en-US" dirty="0"/>
              <a:t>)</a:t>
            </a:r>
          </a:p>
          <a:p>
            <a:pPr eaLnBrk="1" hangingPunct="1">
              <a:lnSpc>
                <a:spcPct val="80000"/>
              </a:lnSpc>
            </a:pPr>
            <a:r>
              <a:rPr lang="en-US" dirty="0" smtClean="0"/>
              <a:t>PEPID </a:t>
            </a:r>
            <a:r>
              <a:rPr lang="en-US" dirty="0"/>
              <a:t>($254/</a:t>
            </a:r>
            <a:r>
              <a:rPr lang="en-US" dirty="0" err="1"/>
              <a:t>yr</a:t>
            </a:r>
            <a:r>
              <a:rPr lang="en-US" dirty="0"/>
              <a:t>)  CRC Suite and Medical Dictionary</a:t>
            </a:r>
          </a:p>
          <a:p>
            <a:pPr eaLnBrk="1" hangingPunct="1">
              <a:lnSpc>
                <a:spcPct val="80000"/>
              </a:lnSpc>
            </a:pPr>
            <a:r>
              <a:rPr lang="en-US" dirty="0"/>
              <a:t>Pediatric Care Online ($299/</a:t>
            </a:r>
            <a:r>
              <a:rPr lang="en-US" dirty="0" err="1"/>
              <a:t>yr</a:t>
            </a:r>
            <a:r>
              <a:rPr lang="en-US" dirty="0"/>
              <a:t>)</a:t>
            </a:r>
          </a:p>
          <a:p>
            <a:pPr eaLnBrk="1" hangingPunct="1">
              <a:lnSpc>
                <a:spcPct val="80000"/>
              </a:lnSpc>
            </a:pPr>
            <a:r>
              <a:rPr lang="en-US" dirty="0"/>
              <a:t>uCentral ($550/</a:t>
            </a:r>
            <a:r>
              <a:rPr lang="en-US" dirty="0" err="1"/>
              <a:t>yr</a:t>
            </a:r>
            <a:r>
              <a:rPr lang="en-US" dirty="0" smtClean="0"/>
              <a:t>)</a:t>
            </a:r>
            <a:endParaRPr lang="en-US" sz="2400" dirty="0"/>
          </a:p>
          <a:p>
            <a:endParaRPr lang="en-US" sz="2000" dirty="0"/>
          </a:p>
        </p:txBody>
      </p:sp>
      <p:sp>
        <p:nvSpPr>
          <p:cNvPr id="4" name="Date Placeholder 3"/>
          <p:cNvSpPr>
            <a:spLocks noGrp="1"/>
          </p:cNvSpPr>
          <p:nvPr>
            <p:ph type="dt" sz="half" idx="10"/>
          </p:nvPr>
        </p:nvSpPr>
        <p:spPr/>
        <p:txBody>
          <a:bodyPr/>
          <a:lstStyle/>
          <a:p>
            <a:pPr>
              <a:defRPr/>
            </a:pPr>
            <a:r>
              <a:rPr lang="en-US" smtClean="0"/>
              <a:t>2015</a:t>
            </a:r>
            <a:endParaRPr lang="en-US"/>
          </a:p>
        </p:txBody>
      </p:sp>
      <p:sp>
        <p:nvSpPr>
          <p:cNvPr id="5" name="Footer Placeholder 4"/>
          <p:cNvSpPr>
            <a:spLocks noGrp="1"/>
          </p:cNvSpPr>
          <p:nvPr>
            <p:ph type="ftr" sz="quarter" idx="11"/>
          </p:nvPr>
        </p:nvSpPr>
        <p:spPr/>
        <p:txBody>
          <a:bodyPr/>
          <a:lstStyle/>
          <a:p>
            <a:pPr>
              <a:defRPr/>
            </a:pPr>
            <a:r>
              <a:rPr lang="en-US"/>
              <a:t>Intro to Medical Library Resources</a:t>
            </a:r>
          </a:p>
        </p:txBody>
      </p:sp>
      <p:sp>
        <p:nvSpPr>
          <p:cNvPr id="6" name="Slide Number Placeholder 5"/>
          <p:cNvSpPr>
            <a:spLocks noGrp="1"/>
          </p:cNvSpPr>
          <p:nvPr>
            <p:ph type="sldNum" sz="quarter" idx="12"/>
          </p:nvPr>
        </p:nvSpPr>
        <p:spPr/>
        <p:txBody>
          <a:bodyPr/>
          <a:lstStyle/>
          <a:p>
            <a:pPr>
              <a:defRPr/>
            </a:pPr>
            <a:fld id="{C68730CD-F3A0-480D-A065-B11C91B4F50A}" type="slidenum">
              <a:rPr lang="en-US"/>
              <a:pPr>
                <a:defRPr/>
              </a:pPr>
              <a:t>61</a:t>
            </a:fld>
            <a:endParaRPr lang="en-US" dirty="0"/>
          </a:p>
        </p:txBody>
      </p:sp>
      <p:sp>
        <p:nvSpPr>
          <p:cNvPr id="3" name="TextBox 2"/>
          <p:cNvSpPr txBox="1"/>
          <p:nvPr/>
        </p:nvSpPr>
        <p:spPr>
          <a:xfrm>
            <a:off x="713816" y="5473005"/>
            <a:ext cx="8059893" cy="1384995"/>
          </a:xfrm>
          <a:prstGeom prst="rect">
            <a:avLst/>
          </a:prstGeom>
          <a:noFill/>
        </p:spPr>
        <p:txBody>
          <a:bodyPr wrap="square" rtlCol="0">
            <a:spAutoFit/>
          </a:bodyPr>
          <a:lstStyle/>
          <a:p>
            <a:r>
              <a:rPr lang="en-US" sz="2800" dirty="0">
                <a:solidFill>
                  <a:schemeClr val="accent2">
                    <a:lumMod val="50000"/>
                  </a:schemeClr>
                </a:solidFill>
                <a:effectLst>
                  <a:outerShdw blurRad="38100" dist="38100" dir="2700000" algn="tl">
                    <a:srgbClr val="000000">
                      <a:alpha val="43137"/>
                    </a:srgbClr>
                  </a:outerShdw>
                </a:effectLst>
                <a:latin typeface="+mj-lt"/>
              </a:rPr>
              <a:t>Savings to each faculty, resident and </a:t>
            </a:r>
            <a:r>
              <a:rPr lang="en-US" sz="2800" dirty="0" smtClean="0">
                <a:solidFill>
                  <a:schemeClr val="accent2">
                    <a:lumMod val="50000"/>
                  </a:schemeClr>
                </a:solidFill>
                <a:effectLst>
                  <a:outerShdw blurRad="38100" dist="38100" dir="2700000" algn="tl">
                    <a:srgbClr val="000000">
                      <a:alpha val="43137"/>
                    </a:srgbClr>
                  </a:outerShdw>
                </a:effectLst>
                <a:latin typeface="+mj-lt"/>
              </a:rPr>
              <a:t>student</a:t>
            </a:r>
            <a:br>
              <a:rPr lang="en-US" sz="2800" dirty="0" smtClean="0">
                <a:solidFill>
                  <a:schemeClr val="accent2">
                    <a:lumMod val="50000"/>
                  </a:schemeClr>
                </a:solidFill>
                <a:effectLst>
                  <a:outerShdw blurRad="38100" dist="38100" dir="2700000" algn="tl">
                    <a:srgbClr val="000000">
                      <a:alpha val="43137"/>
                    </a:srgbClr>
                  </a:outerShdw>
                </a:effectLst>
                <a:latin typeface="+mj-lt"/>
              </a:rPr>
            </a:br>
            <a:r>
              <a:rPr lang="en-US" sz="2800" dirty="0" smtClean="0">
                <a:solidFill>
                  <a:schemeClr val="accent2">
                    <a:lumMod val="50000"/>
                  </a:schemeClr>
                </a:solidFill>
                <a:effectLst>
                  <a:outerShdw blurRad="38100" dist="38100" dir="2700000" algn="tl">
                    <a:srgbClr val="000000">
                      <a:alpha val="43137"/>
                    </a:srgbClr>
                  </a:outerShdw>
                </a:effectLst>
                <a:latin typeface="+mj-lt"/>
              </a:rPr>
              <a:t> </a:t>
            </a:r>
            <a:r>
              <a:rPr lang="en-US" sz="2800" dirty="0">
                <a:solidFill>
                  <a:schemeClr val="accent2">
                    <a:lumMod val="50000"/>
                  </a:schemeClr>
                </a:solidFill>
                <a:effectLst>
                  <a:outerShdw blurRad="38100" dist="38100" dir="2700000" algn="tl">
                    <a:srgbClr val="000000">
                      <a:alpha val="43137"/>
                    </a:srgbClr>
                  </a:outerShdw>
                </a:effectLst>
                <a:latin typeface="+mj-lt"/>
              </a:rPr>
              <a:t>&gt; </a:t>
            </a:r>
            <a:r>
              <a:rPr lang="en-US" sz="2800" dirty="0" smtClean="0">
                <a:solidFill>
                  <a:schemeClr val="accent2">
                    <a:lumMod val="50000"/>
                  </a:schemeClr>
                </a:solidFill>
                <a:effectLst>
                  <a:outerShdw blurRad="38100" dist="38100" dir="2700000" algn="tl">
                    <a:srgbClr val="000000">
                      <a:alpha val="43137"/>
                    </a:srgbClr>
                  </a:outerShdw>
                </a:effectLst>
                <a:latin typeface="+mj-lt"/>
              </a:rPr>
              <a:t>$2,000/</a:t>
            </a:r>
            <a:r>
              <a:rPr lang="en-US" sz="2800" dirty="0" err="1" smtClean="0">
                <a:solidFill>
                  <a:schemeClr val="accent2">
                    <a:lumMod val="50000"/>
                  </a:schemeClr>
                </a:solidFill>
                <a:effectLst>
                  <a:outerShdw blurRad="38100" dist="38100" dir="2700000" algn="tl">
                    <a:srgbClr val="000000">
                      <a:alpha val="43137"/>
                    </a:srgbClr>
                  </a:outerShdw>
                </a:effectLst>
                <a:latin typeface="+mj-lt"/>
              </a:rPr>
              <a:t>yr</a:t>
            </a:r>
            <a:endParaRPr lang="en-US" sz="2800" dirty="0">
              <a:solidFill>
                <a:schemeClr val="accent2">
                  <a:lumMod val="50000"/>
                </a:schemeClr>
              </a:solidFill>
              <a:effectLst>
                <a:outerShdw blurRad="38100" dist="38100" dir="2700000" algn="tl">
                  <a:srgbClr val="000000">
                    <a:alpha val="43137"/>
                  </a:srgbClr>
                </a:outerShdw>
              </a:effectLst>
              <a:latin typeface="+mj-lt"/>
            </a:endParaRPr>
          </a:p>
          <a:p>
            <a:endParaRPr lang="en-US" sz="2800" dirty="0">
              <a:latin typeface="+mj-lt"/>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1066800"/>
            <a:ext cx="8229600" cy="609600"/>
          </a:xfrm>
        </p:spPr>
        <p:txBody>
          <a:bodyPr/>
          <a:lstStyle/>
          <a:p>
            <a:pPr algn="l" eaLnBrk="1" hangingPunct="1"/>
            <a:r>
              <a:rPr lang="en-US" sz="4000" dirty="0" smtClean="0"/>
              <a:t>Find Mobile Resources</a:t>
            </a:r>
          </a:p>
        </p:txBody>
      </p:sp>
      <p:sp>
        <p:nvSpPr>
          <p:cNvPr id="6" name="Date Placeholder 2"/>
          <p:cNvSpPr>
            <a:spLocks noGrp="1"/>
          </p:cNvSpPr>
          <p:nvPr>
            <p:ph type="dt" sz="quarter" idx="10"/>
          </p:nvPr>
        </p:nvSpPr>
        <p:spPr/>
        <p:txBody>
          <a:bodyPr/>
          <a:lstStyle/>
          <a:p>
            <a:pPr>
              <a:defRPr/>
            </a:pPr>
            <a:r>
              <a:rPr lang="en-US" smtClean="0"/>
              <a:t>2015</a:t>
            </a:r>
            <a:endParaRPr lang="en-US"/>
          </a:p>
        </p:txBody>
      </p:sp>
      <p:sp>
        <p:nvSpPr>
          <p:cNvPr id="7" name="Footer Placeholder 3"/>
          <p:cNvSpPr>
            <a:spLocks noGrp="1"/>
          </p:cNvSpPr>
          <p:nvPr>
            <p:ph type="ftr" sz="quarter" idx="11"/>
          </p:nvPr>
        </p:nvSpPr>
        <p:spPr/>
        <p:txBody>
          <a:bodyPr/>
          <a:lstStyle/>
          <a:p>
            <a:pPr>
              <a:defRPr/>
            </a:pPr>
            <a:r>
              <a:rPr lang="en-US"/>
              <a:t>Intro to Medical Library Resources</a:t>
            </a:r>
          </a:p>
        </p:txBody>
      </p:sp>
      <p:sp>
        <p:nvSpPr>
          <p:cNvPr id="8" name="Slide Number Placeholder 4"/>
          <p:cNvSpPr>
            <a:spLocks noGrp="1"/>
          </p:cNvSpPr>
          <p:nvPr>
            <p:ph type="sldNum" sz="quarter" idx="12"/>
          </p:nvPr>
        </p:nvSpPr>
        <p:spPr/>
        <p:txBody>
          <a:bodyPr/>
          <a:lstStyle/>
          <a:p>
            <a:pPr>
              <a:defRPr/>
            </a:pPr>
            <a:fld id="{80A21C21-713D-444A-845B-85670E3B0EB1}" type="slidenum">
              <a:rPr lang="en-US"/>
              <a:pPr>
                <a:defRPr/>
              </a:pPr>
              <a:t>62</a:t>
            </a:fld>
            <a:endParaRPr lang="en-US"/>
          </a:p>
        </p:txBody>
      </p:sp>
      <p:pic>
        <p:nvPicPr>
          <p:cNvPr id="5325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68488"/>
            <a:ext cx="2697163" cy="381000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5" name="Oval 5"/>
          <p:cNvSpPr>
            <a:spLocks noChangeArrowheads="1"/>
          </p:cNvSpPr>
          <p:nvPr/>
        </p:nvSpPr>
        <p:spPr bwMode="auto">
          <a:xfrm>
            <a:off x="457200" y="3462338"/>
            <a:ext cx="1905000" cy="50006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45720" rIns="45720" anchor="ctr"/>
          <a:lstStyle/>
          <a:p>
            <a:endParaRPr lang="en-US"/>
          </a:p>
        </p:txBody>
      </p:sp>
      <p:pic>
        <p:nvPicPr>
          <p:cNvPr id="2" name="Picture 1"/>
          <p:cNvPicPr>
            <a:picLocks noChangeAspect="1"/>
          </p:cNvPicPr>
          <p:nvPr/>
        </p:nvPicPr>
        <p:blipFill>
          <a:blip r:embed="rId4"/>
          <a:stretch>
            <a:fillRect/>
          </a:stretch>
        </p:blipFill>
        <p:spPr>
          <a:xfrm>
            <a:off x="3107098" y="1868488"/>
            <a:ext cx="5825403" cy="39433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5231617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Instructions Tab </a:t>
            </a:r>
            <a:endParaRPr lang="en-US" dirty="0"/>
          </a:p>
        </p:txBody>
      </p:sp>
      <p:sp>
        <p:nvSpPr>
          <p:cNvPr id="3" name="Date Placeholder 2"/>
          <p:cNvSpPr>
            <a:spLocks noGrp="1"/>
          </p:cNvSpPr>
          <p:nvPr>
            <p:ph type="dt" sz="half" idx="10"/>
          </p:nvPr>
        </p:nvSpPr>
        <p:spPr/>
        <p:txBody>
          <a:bodyPr/>
          <a:lstStyle/>
          <a:p>
            <a:pPr>
              <a:defRPr/>
            </a:pPr>
            <a:r>
              <a:rPr lang="en-US" smtClean="0"/>
              <a:t>2015</a:t>
            </a:r>
            <a:endParaRPr lang="en-US"/>
          </a:p>
        </p:txBody>
      </p:sp>
      <p:sp>
        <p:nvSpPr>
          <p:cNvPr id="4" name="Slide Number Placeholder 3"/>
          <p:cNvSpPr>
            <a:spLocks noGrp="1"/>
          </p:cNvSpPr>
          <p:nvPr>
            <p:ph type="sldNum" sz="quarter" idx="12"/>
          </p:nvPr>
        </p:nvSpPr>
        <p:spPr/>
        <p:txBody>
          <a:bodyPr/>
          <a:lstStyle/>
          <a:p>
            <a:pPr>
              <a:defRPr/>
            </a:pPr>
            <a:fld id="{74DC3DAE-9956-4A90-90D3-990CF70F0909}" type="slidenum">
              <a:rPr lang="en-US" smtClean="0"/>
              <a:pPr>
                <a:defRPr/>
              </a:pPr>
              <a:t>63</a:t>
            </a:fld>
            <a:endParaRPr lang="en-US"/>
          </a:p>
        </p:txBody>
      </p:sp>
      <p:pic>
        <p:nvPicPr>
          <p:cNvPr id="7" name="Picture 6"/>
          <p:cNvPicPr>
            <a:picLocks noChangeAspect="1"/>
          </p:cNvPicPr>
          <p:nvPr/>
        </p:nvPicPr>
        <p:blipFill rotWithShape="1">
          <a:blip r:embed="rId3"/>
          <a:srcRect t="22452"/>
          <a:stretch/>
        </p:blipFill>
        <p:spPr>
          <a:xfrm>
            <a:off x="402431" y="2017743"/>
            <a:ext cx="8339137" cy="4225863"/>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686300" y="4343400"/>
            <a:ext cx="3733800" cy="646331"/>
          </a:xfrm>
          <a:prstGeom prst="rect">
            <a:avLst/>
          </a:prstGeom>
          <a:solidFill>
            <a:schemeClr val="accent2">
              <a:lumMod val="50000"/>
            </a:schemeClr>
          </a:solidFill>
        </p:spPr>
        <p:txBody>
          <a:bodyPr wrap="square" rtlCol="0">
            <a:spAutoFit/>
          </a:bodyPr>
          <a:lstStyle/>
          <a:p>
            <a:r>
              <a:rPr lang="en-US" b="1" dirty="0" smtClean="0">
                <a:solidFill>
                  <a:schemeClr val="bg1"/>
                </a:solidFill>
                <a:latin typeface="+mn-lt"/>
              </a:rPr>
              <a:t>Install Instructions for iPhone and Android</a:t>
            </a:r>
            <a:endParaRPr lang="en-US" b="1" dirty="0">
              <a:solidFill>
                <a:schemeClr val="bg1"/>
              </a:solidFill>
              <a:latin typeface="+mn-lt"/>
            </a:endParaRPr>
          </a:p>
        </p:txBody>
      </p:sp>
      <p:sp>
        <p:nvSpPr>
          <p:cNvPr id="5" name="Footer Placeholder 4"/>
          <p:cNvSpPr>
            <a:spLocks noGrp="1"/>
          </p:cNvSpPr>
          <p:nvPr>
            <p:ph type="ftr" sz="quarter" idx="11"/>
          </p:nvPr>
        </p:nvSpPr>
        <p:spPr/>
        <p:txBody>
          <a:bodyPr/>
          <a:lstStyle/>
          <a:p>
            <a:pPr>
              <a:defRPr/>
            </a:pPr>
            <a:r>
              <a:rPr lang="en-US" smtClean="0"/>
              <a:t>Intro to Medical Library Resources</a:t>
            </a:r>
            <a:endParaRPr lang="en-US"/>
          </a:p>
        </p:txBody>
      </p:sp>
    </p:spTree>
    <p:extLst>
      <p:ext uri="{BB962C8B-B14F-4D97-AF65-F5344CB8AC3E}">
        <p14:creationId xmlns:p14="http://schemas.microsoft.com/office/powerpoint/2010/main" val="27493278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z="4000" dirty="0" smtClean="0"/>
              <a:t>Getting Help With Mobile Resources</a:t>
            </a:r>
          </a:p>
        </p:txBody>
      </p:sp>
      <p:sp>
        <p:nvSpPr>
          <p:cNvPr id="52227" name="Rectangle 3"/>
          <p:cNvSpPr>
            <a:spLocks noGrp="1" noChangeArrowheads="1"/>
          </p:cNvSpPr>
          <p:nvPr>
            <p:ph idx="1"/>
          </p:nvPr>
        </p:nvSpPr>
        <p:spPr/>
        <p:txBody>
          <a:bodyPr/>
          <a:lstStyle/>
          <a:p>
            <a:pPr eaLnBrk="1" hangingPunct="1"/>
            <a:r>
              <a:rPr lang="en-US" dirty="0" smtClean="0"/>
              <a:t>Nancy Clark, 644-9706, </a:t>
            </a:r>
            <a:r>
              <a:rPr lang="en-US" dirty="0" smtClean="0">
                <a:hlinkClick r:id="rId3"/>
              </a:rPr>
              <a:t>nancy.clark@med.fsu.edu</a:t>
            </a:r>
            <a:r>
              <a:rPr lang="en-US" dirty="0" smtClean="0"/>
              <a:t> </a:t>
            </a:r>
          </a:p>
          <a:p>
            <a:pPr eaLnBrk="1" hangingPunct="1"/>
            <a:r>
              <a:rPr lang="en-US" dirty="0" smtClean="0"/>
              <a:t>Terri Johnson, 645-9812, </a:t>
            </a:r>
            <a:r>
              <a:rPr lang="en-US" dirty="0" smtClean="0">
                <a:hlinkClick r:id="rId4"/>
              </a:rPr>
              <a:t>terri.johnson@med.fsu.edu</a:t>
            </a:r>
            <a:r>
              <a:rPr lang="en-US" dirty="0" smtClean="0"/>
              <a:t> </a:t>
            </a:r>
          </a:p>
          <a:p>
            <a:pPr eaLnBrk="1" hangingPunct="1"/>
            <a:r>
              <a:rPr lang="en-US" sz="2800" dirty="0" smtClean="0"/>
              <a:t>See </a:t>
            </a:r>
            <a:r>
              <a:rPr lang="en-US" sz="2800" b="1" dirty="0" smtClean="0"/>
              <a:t>Syllabus </a:t>
            </a:r>
            <a:r>
              <a:rPr lang="en-US" sz="2800" dirty="0" smtClean="0"/>
              <a:t>for regional campus IT support people</a:t>
            </a:r>
            <a:r>
              <a:rPr lang="en-US" sz="2800" dirty="0"/>
              <a:t/>
            </a:r>
            <a:br>
              <a:rPr lang="en-US" sz="2800" dirty="0"/>
            </a:br>
            <a:endParaRPr lang="en-US" sz="2800" b="1" dirty="0" smtClean="0"/>
          </a:p>
        </p:txBody>
      </p:sp>
      <p:sp>
        <p:nvSpPr>
          <p:cNvPr id="4" name="Date Placeholder 3"/>
          <p:cNvSpPr>
            <a:spLocks noGrp="1"/>
          </p:cNvSpPr>
          <p:nvPr>
            <p:ph type="dt" sz="quarter" idx="10"/>
          </p:nvPr>
        </p:nvSpPr>
        <p:spPr/>
        <p:txBody>
          <a:bodyPr/>
          <a:lstStyle/>
          <a:p>
            <a:pPr>
              <a:defRPr/>
            </a:pPr>
            <a:r>
              <a:rPr lang="en-US" smtClean="0"/>
              <a:t>2015</a:t>
            </a:r>
            <a:endParaRPr lang="en-US"/>
          </a:p>
        </p:txBody>
      </p:sp>
      <p:sp>
        <p:nvSpPr>
          <p:cNvPr id="5" name="Footer Placeholder 4"/>
          <p:cNvSpPr>
            <a:spLocks noGrp="1"/>
          </p:cNvSpPr>
          <p:nvPr>
            <p:ph type="ftr" sz="quarter" idx="11"/>
          </p:nvPr>
        </p:nvSpPr>
        <p:spPr/>
        <p:txBody>
          <a:bodyPr/>
          <a:lstStyle/>
          <a:p>
            <a:pPr>
              <a:defRPr/>
            </a:pPr>
            <a:r>
              <a:rPr lang="en-US"/>
              <a:t>Intro to Medical Library Resources</a:t>
            </a:r>
          </a:p>
        </p:txBody>
      </p:sp>
      <p:sp>
        <p:nvSpPr>
          <p:cNvPr id="6" name="Slide Number Placeholder 5"/>
          <p:cNvSpPr>
            <a:spLocks noGrp="1"/>
          </p:cNvSpPr>
          <p:nvPr>
            <p:ph type="sldNum" sz="quarter" idx="12"/>
          </p:nvPr>
        </p:nvSpPr>
        <p:spPr/>
        <p:txBody>
          <a:bodyPr/>
          <a:lstStyle/>
          <a:p>
            <a:pPr>
              <a:defRPr/>
            </a:pPr>
            <a:fld id="{04C82FB1-331D-48D6-8A22-2BB2D8EB0CFB}" type="slidenum">
              <a:rPr lang="en-US"/>
              <a:pPr>
                <a:defRPr/>
              </a:pPr>
              <a:t>64</a:t>
            </a:fld>
            <a:endParaRPr lang="en-US"/>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28600" y="1295400"/>
            <a:ext cx="8458200" cy="609600"/>
          </a:xfrm>
        </p:spPr>
        <p:txBody>
          <a:bodyPr/>
          <a:lstStyle/>
          <a:p>
            <a:pPr eaLnBrk="1" hangingPunct="1"/>
            <a:r>
              <a:rPr lang="en-US" sz="4000" dirty="0" smtClean="0"/>
              <a:t>Incorporate Use of Library into Teaching</a:t>
            </a:r>
          </a:p>
        </p:txBody>
      </p:sp>
      <p:sp>
        <p:nvSpPr>
          <p:cNvPr id="59395" name="Rectangle 3"/>
          <p:cNvSpPr>
            <a:spLocks noGrp="1" noChangeArrowheads="1"/>
          </p:cNvSpPr>
          <p:nvPr>
            <p:ph idx="1"/>
          </p:nvPr>
        </p:nvSpPr>
        <p:spPr>
          <a:xfrm>
            <a:off x="685800" y="2058193"/>
            <a:ext cx="8229600" cy="4144963"/>
          </a:xfrm>
        </p:spPr>
        <p:txBody>
          <a:bodyPr/>
          <a:lstStyle/>
          <a:p>
            <a:pPr eaLnBrk="1" hangingPunct="1">
              <a:lnSpc>
                <a:spcPct val="90000"/>
              </a:lnSpc>
            </a:pPr>
            <a:r>
              <a:rPr lang="en-US" sz="2800" dirty="0" smtClean="0"/>
              <a:t>As faculty, ask students to look up aspects of problems seen in clinic</a:t>
            </a:r>
          </a:p>
          <a:p>
            <a:pPr eaLnBrk="1" hangingPunct="1">
              <a:lnSpc>
                <a:spcPct val="90000"/>
              </a:lnSpc>
            </a:pPr>
            <a:r>
              <a:rPr lang="en-US" sz="2800" dirty="0" smtClean="0"/>
              <a:t>Incorporate mobile resources in teaching</a:t>
            </a:r>
          </a:p>
          <a:p>
            <a:pPr lvl="1" eaLnBrk="1" hangingPunct="1">
              <a:lnSpc>
                <a:spcPct val="90000"/>
              </a:lnSpc>
            </a:pPr>
            <a:r>
              <a:rPr lang="en-US" sz="2400" dirty="0" smtClean="0"/>
              <a:t>Look up, report, assess understanding of meaning  &amp; implications</a:t>
            </a:r>
          </a:p>
          <a:p>
            <a:pPr lvl="1" eaLnBrk="1" hangingPunct="1">
              <a:lnSpc>
                <a:spcPct val="90000"/>
              </a:lnSpc>
            </a:pPr>
            <a:r>
              <a:rPr lang="en-US" sz="2400" dirty="0" smtClean="0"/>
              <a:t>Race to find answers </a:t>
            </a:r>
          </a:p>
          <a:p>
            <a:pPr eaLnBrk="1" hangingPunct="1">
              <a:lnSpc>
                <a:spcPct val="90000"/>
              </a:lnSpc>
            </a:pPr>
            <a:r>
              <a:rPr lang="en-US" sz="2800" dirty="0" smtClean="0"/>
              <a:t>Incorporate web resources</a:t>
            </a:r>
          </a:p>
          <a:p>
            <a:pPr lvl="1" eaLnBrk="1" hangingPunct="1">
              <a:lnSpc>
                <a:spcPct val="90000"/>
              </a:lnSpc>
            </a:pPr>
            <a:r>
              <a:rPr lang="en-US" sz="2400" dirty="0" smtClean="0"/>
              <a:t>Bring articles on…</a:t>
            </a:r>
          </a:p>
          <a:p>
            <a:pPr lvl="1" eaLnBrk="1" hangingPunct="1">
              <a:lnSpc>
                <a:spcPct val="90000"/>
              </a:lnSpc>
            </a:pPr>
            <a:r>
              <a:rPr lang="en-US" sz="2400" dirty="0" smtClean="0"/>
              <a:t>Guidelines on …</a:t>
            </a:r>
          </a:p>
          <a:p>
            <a:pPr lvl="1" eaLnBrk="1" hangingPunct="1">
              <a:lnSpc>
                <a:spcPct val="90000"/>
              </a:lnSpc>
            </a:pPr>
            <a:r>
              <a:rPr lang="en-US" sz="2400" dirty="0" smtClean="0"/>
              <a:t>Find a patient </a:t>
            </a:r>
            <a:r>
              <a:rPr lang="en-US" sz="2400" dirty="0" err="1" smtClean="0"/>
              <a:t>ed</a:t>
            </a:r>
            <a:r>
              <a:rPr lang="en-US" sz="2400" dirty="0" smtClean="0"/>
              <a:t> handout on…</a:t>
            </a:r>
          </a:p>
          <a:p>
            <a:pPr eaLnBrk="1" hangingPunct="1">
              <a:lnSpc>
                <a:spcPct val="90000"/>
              </a:lnSpc>
            </a:pPr>
            <a:endParaRPr lang="en-US" sz="2800" dirty="0" smtClean="0"/>
          </a:p>
        </p:txBody>
      </p:sp>
      <p:sp>
        <p:nvSpPr>
          <p:cNvPr id="4" name="Date Placeholder 3"/>
          <p:cNvSpPr>
            <a:spLocks noGrp="1"/>
          </p:cNvSpPr>
          <p:nvPr>
            <p:ph type="dt" sz="quarter" idx="10"/>
          </p:nvPr>
        </p:nvSpPr>
        <p:spPr/>
        <p:txBody>
          <a:bodyPr/>
          <a:lstStyle/>
          <a:p>
            <a:pPr>
              <a:defRPr/>
            </a:pPr>
            <a:r>
              <a:rPr lang="en-US" smtClean="0"/>
              <a:t>2015</a:t>
            </a:r>
            <a:endParaRPr lang="en-US"/>
          </a:p>
        </p:txBody>
      </p:sp>
      <p:sp>
        <p:nvSpPr>
          <p:cNvPr id="5" name="Footer Placeholder 4"/>
          <p:cNvSpPr>
            <a:spLocks noGrp="1"/>
          </p:cNvSpPr>
          <p:nvPr>
            <p:ph type="ftr" sz="quarter" idx="11"/>
          </p:nvPr>
        </p:nvSpPr>
        <p:spPr/>
        <p:txBody>
          <a:bodyPr/>
          <a:lstStyle/>
          <a:p>
            <a:pPr>
              <a:defRPr/>
            </a:pPr>
            <a:r>
              <a:rPr lang="en-US"/>
              <a:t>Intro to Medical Library Resources</a:t>
            </a:r>
          </a:p>
        </p:txBody>
      </p:sp>
      <p:sp>
        <p:nvSpPr>
          <p:cNvPr id="6" name="Slide Number Placeholder 5"/>
          <p:cNvSpPr>
            <a:spLocks noGrp="1"/>
          </p:cNvSpPr>
          <p:nvPr>
            <p:ph type="sldNum" sz="quarter" idx="12"/>
          </p:nvPr>
        </p:nvSpPr>
        <p:spPr/>
        <p:txBody>
          <a:bodyPr/>
          <a:lstStyle/>
          <a:p>
            <a:pPr>
              <a:defRPr/>
            </a:pPr>
            <a:fld id="{66EE999C-1965-4424-BBBC-696E2A5E5804}" type="slidenum">
              <a:rPr lang="en-US"/>
              <a:pPr>
                <a:defRPr/>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smtClean="0"/>
              <a:t>In Conclusion</a:t>
            </a:r>
          </a:p>
        </p:txBody>
      </p:sp>
      <p:sp>
        <p:nvSpPr>
          <p:cNvPr id="60419" name="Content Placeholder 2"/>
          <p:cNvSpPr>
            <a:spLocks noGrp="1"/>
          </p:cNvSpPr>
          <p:nvPr>
            <p:ph idx="1"/>
          </p:nvPr>
        </p:nvSpPr>
        <p:spPr/>
        <p:txBody>
          <a:bodyPr/>
          <a:lstStyle/>
          <a:p>
            <a:pPr eaLnBrk="1" hangingPunct="1"/>
            <a:r>
              <a:rPr lang="en-US" dirty="0" smtClean="0"/>
              <a:t>Fabulous resources</a:t>
            </a:r>
          </a:p>
          <a:p>
            <a:pPr eaLnBrk="1" hangingPunct="1"/>
            <a:r>
              <a:rPr lang="en-US" dirty="0" smtClean="0"/>
              <a:t>Access anywhere on online/mobile device</a:t>
            </a:r>
          </a:p>
          <a:p>
            <a:pPr eaLnBrk="1" hangingPunct="1"/>
            <a:r>
              <a:rPr lang="en-US" dirty="0" smtClean="0"/>
              <a:t>Explore with the library site</a:t>
            </a:r>
          </a:p>
          <a:p>
            <a:pPr eaLnBrk="1" hangingPunct="1"/>
            <a:r>
              <a:rPr lang="en-US" dirty="0" smtClean="0"/>
              <a:t>If you need help…</a:t>
            </a:r>
          </a:p>
          <a:p>
            <a:pPr eaLnBrk="1" hangingPunct="1"/>
            <a:r>
              <a:rPr lang="en-US" dirty="0" smtClean="0"/>
              <a:t>Include in teaching</a:t>
            </a:r>
          </a:p>
          <a:p>
            <a:pPr eaLnBrk="1" hangingPunct="1"/>
            <a:r>
              <a:rPr lang="en-US" dirty="0" smtClean="0"/>
              <a:t>Come to more sessions</a:t>
            </a:r>
          </a:p>
          <a:p>
            <a:pPr eaLnBrk="1" hangingPunct="1"/>
            <a:endParaRPr lang="en-US" dirty="0" smtClean="0"/>
          </a:p>
        </p:txBody>
      </p:sp>
      <p:sp>
        <p:nvSpPr>
          <p:cNvPr id="4" name="Date Placeholder 3"/>
          <p:cNvSpPr>
            <a:spLocks noGrp="1"/>
          </p:cNvSpPr>
          <p:nvPr>
            <p:ph type="dt" sz="quarter" idx="10"/>
          </p:nvPr>
        </p:nvSpPr>
        <p:spPr/>
        <p:txBody>
          <a:bodyPr/>
          <a:lstStyle/>
          <a:p>
            <a:pPr>
              <a:defRPr/>
            </a:pPr>
            <a:r>
              <a:rPr lang="en-US" smtClean="0"/>
              <a:t>2015</a:t>
            </a:r>
            <a:endParaRPr lang="en-US"/>
          </a:p>
        </p:txBody>
      </p:sp>
      <p:sp>
        <p:nvSpPr>
          <p:cNvPr id="5" name="Footer Placeholder 4"/>
          <p:cNvSpPr>
            <a:spLocks noGrp="1"/>
          </p:cNvSpPr>
          <p:nvPr>
            <p:ph type="ftr" sz="quarter" idx="11"/>
          </p:nvPr>
        </p:nvSpPr>
        <p:spPr/>
        <p:txBody>
          <a:bodyPr/>
          <a:lstStyle/>
          <a:p>
            <a:pPr>
              <a:defRPr/>
            </a:pPr>
            <a:r>
              <a:rPr lang="en-US"/>
              <a:t>Intro to Medical Library Resources</a:t>
            </a:r>
          </a:p>
        </p:txBody>
      </p:sp>
      <p:sp>
        <p:nvSpPr>
          <p:cNvPr id="6" name="Slide Number Placeholder 5"/>
          <p:cNvSpPr>
            <a:spLocks noGrp="1"/>
          </p:cNvSpPr>
          <p:nvPr>
            <p:ph type="sldNum" sz="quarter" idx="12"/>
          </p:nvPr>
        </p:nvSpPr>
        <p:spPr/>
        <p:txBody>
          <a:bodyPr/>
          <a:lstStyle/>
          <a:p>
            <a:pPr>
              <a:defRPr/>
            </a:pPr>
            <a:fld id="{31EACE04-C7DA-40ED-959F-BC80102CA225}" type="slidenum">
              <a:rPr lang="en-US"/>
              <a:pPr>
                <a:defRPr/>
              </a:pPr>
              <a:t>66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24/7 Access to Resources</a:t>
            </a:r>
          </a:p>
        </p:txBody>
      </p:sp>
      <p:sp>
        <p:nvSpPr>
          <p:cNvPr id="8195" name="Rectangle 3"/>
          <p:cNvSpPr>
            <a:spLocks noGrp="1" noChangeArrowheads="1"/>
          </p:cNvSpPr>
          <p:nvPr>
            <p:ph idx="1"/>
          </p:nvPr>
        </p:nvSpPr>
        <p:spPr/>
        <p:txBody>
          <a:bodyPr/>
          <a:lstStyle/>
          <a:p>
            <a:pPr eaLnBrk="1" hangingPunct="1">
              <a:lnSpc>
                <a:spcPct val="80000"/>
              </a:lnSpc>
            </a:pPr>
            <a:r>
              <a:rPr lang="en-US" dirty="0" smtClean="0"/>
              <a:t>&gt;2400 medical </a:t>
            </a:r>
            <a:r>
              <a:rPr lang="en-US" dirty="0" err="1" smtClean="0"/>
              <a:t>eJournals</a:t>
            </a:r>
            <a:r>
              <a:rPr lang="en-US" dirty="0" smtClean="0"/>
              <a:t> (millions of articles)</a:t>
            </a:r>
          </a:p>
          <a:p>
            <a:pPr eaLnBrk="1" hangingPunct="1">
              <a:lnSpc>
                <a:spcPct val="80000"/>
              </a:lnSpc>
            </a:pPr>
            <a:r>
              <a:rPr lang="en-US" dirty="0" smtClean="0"/>
              <a:t>Hundreds of clinical eBooks </a:t>
            </a:r>
          </a:p>
          <a:p>
            <a:pPr eaLnBrk="1" hangingPunct="1">
              <a:lnSpc>
                <a:spcPct val="80000"/>
              </a:lnSpc>
            </a:pPr>
            <a:r>
              <a:rPr lang="en-US" dirty="0" smtClean="0"/>
              <a:t>Evidence-based medicine resources and Guidelines</a:t>
            </a:r>
          </a:p>
          <a:p>
            <a:pPr eaLnBrk="1" hangingPunct="1">
              <a:lnSpc>
                <a:spcPct val="80000"/>
              </a:lnSpc>
            </a:pPr>
            <a:r>
              <a:rPr lang="en-US" dirty="0" smtClean="0"/>
              <a:t>Disease, drug, images and patient education resources</a:t>
            </a:r>
          </a:p>
          <a:p>
            <a:pPr eaLnBrk="1" hangingPunct="1">
              <a:lnSpc>
                <a:spcPct val="80000"/>
              </a:lnSpc>
            </a:pPr>
            <a:r>
              <a:rPr lang="en-US" dirty="0" smtClean="0"/>
              <a:t>Mobile versions of web resources</a:t>
            </a:r>
          </a:p>
          <a:p>
            <a:pPr eaLnBrk="1" hangingPunct="1">
              <a:lnSpc>
                <a:spcPct val="80000"/>
              </a:lnSpc>
            </a:pPr>
            <a:r>
              <a:rPr lang="en-US" dirty="0" smtClean="0"/>
              <a:t>Web-based course materials</a:t>
            </a:r>
          </a:p>
          <a:p>
            <a:pPr eaLnBrk="1" hangingPunct="1">
              <a:lnSpc>
                <a:spcPct val="80000"/>
              </a:lnSpc>
            </a:pPr>
            <a:endParaRPr lang="en-US" sz="2800" dirty="0" smtClean="0"/>
          </a:p>
        </p:txBody>
      </p:sp>
      <p:sp>
        <p:nvSpPr>
          <p:cNvPr id="4" name="Date Placeholder 3"/>
          <p:cNvSpPr>
            <a:spLocks noGrp="1"/>
          </p:cNvSpPr>
          <p:nvPr>
            <p:ph type="dt" sz="quarter" idx="10"/>
          </p:nvPr>
        </p:nvSpPr>
        <p:spPr/>
        <p:txBody>
          <a:bodyPr/>
          <a:lstStyle/>
          <a:p>
            <a:pPr>
              <a:defRPr/>
            </a:pPr>
            <a:r>
              <a:rPr lang="en-US" smtClean="0"/>
              <a:t>2015</a:t>
            </a:r>
            <a:endParaRPr lang="en-US"/>
          </a:p>
        </p:txBody>
      </p:sp>
      <p:sp>
        <p:nvSpPr>
          <p:cNvPr id="5" name="Footer Placeholder 4"/>
          <p:cNvSpPr>
            <a:spLocks noGrp="1"/>
          </p:cNvSpPr>
          <p:nvPr>
            <p:ph type="ftr" sz="quarter" idx="11"/>
          </p:nvPr>
        </p:nvSpPr>
        <p:spPr/>
        <p:txBody>
          <a:bodyPr/>
          <a:lstStyle/>
          <a:p>
            <a:pPr>
              <a:defRPr/>
            </a:pPr>
            <a:r>
              <a:rPr lang="en-US"/>
              <a:t>Intro to Medical Library Resources</a:t>
            </a:r>
          </a:p>
        </p:txBody>
      </p:sp>
      <p:sp>
        <p:nvSpPr>
          <p:cNvPr id="6" name="Slide Number Placeholder 5"/>
          <p:cNvSpPr>
            <a:spLocks noGrp="1"/>
          </p:cNvSpPr>
          <p:nvPr>
            <p:ph type="sldNum" sz="quarter" idx="12"/>
          </p:nvPr>
        </p:nvSpPr>
        <p:spPr/>
        <p:txBody>
          <a:bodyPr/>
          <a:lstStyle/>
          <a:p>
            <a:pPr>
              <a:defRPr/>
            </a:pPr>
            <a:fld id="{088DB99B-2EC1-4128-9B08-B0479A7424FD}" type="slidenum">
              <a:rPr lang="en-US"/>
              <a:pPr>
                <a:defRPr/>
              </a:pPr>
              <a:t>7</a:t>
            </a:fld>
            <a:endParaRPr lang="en-US"/>
          </a:p>
        </p:txBody>
      </p:sp>
    </p:spTree>
    <p:custDataLst>
      <p:tags r:id="rId1"/>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Who May Access Resources?</a:t>
            </a:r>
          </a:p>
        </p:txBody>
      </p:sp>
      <p:sp>
        <p:nvSpPr>
          <p:cNvPr id="9219" name="Rectangle 3"/>
          <p:cNvSpPr>
            <a:spLocks noGrp="1" noChangeArrowheads="1"/>
          </p:cNvSpPr>
          <p:nvPr>
            <p:ph idx="1"/>
          </p:nvPr>
        </p:nvSpPr>
        <p:spPr/>
        <p:txBody>
          <a:bodyPr/>
          <a:lstStyle/>
          <a:p>
            <a:pPr eaLnBrk="1" hangingPunct="1">
              <a:lnSpc>
                <a:spcPct val="90000"/>
              </a:lnSpc>
            </a:pPr>
            <a:r>
              <a:rPr lang="en-US" smtClean="0"/>
              <a:t>All CoM faculty with appointments</a:t>
            </a:r>
          </a:p>
          <a:p>
            <a:pPr lvl="1" eaLnBrk="1" hangingPunct="1">
              <a:lnSpc>
                <a:spcPct val="90000"/>
              </a:lnSpc>
            </a:pPr>
            <a:r>
              <a:rPr lang="en-US" smtClean="0"/>
              <a:t>Full and part time</a:t>
            </a:r>
          </a:p>
          <a:p>
            <a:pPr eaLnBrk="1" hangingPunct="1">
              <a:lnSpc>
                <a:spcPct val="90000"/>
              </a:lnSpc>
            </a:pPr>
            <a:r>
              <a:rPr lang="en-US" smtClean="0"/>
              <a:t>All CoM students and residents</a:t>
            </a:r>
          </a:p>
          <a:p>
            <a:pPr eaLnBrk="1" hangingPunct="1">
              <a:lnSpc>
                <a:spcPct val="90000"/>
              </a:lnSpc>
            </a:pPr>
            <a:r>
              <a:rPr lang="en-US" smtClean="0"/>
              <a:t>All CoM staff</a:t>
            </a:r>
          </a:p>
          <a:p>
            <a:pPr eaLnBrk="1" hangingPunct="1">
              <a:lnSpc>
                <a:spcPct val="90000"/>
              </a:lnSpc>
            </a:pPr>
            <a:r>
              <a:rPr lang="en-US" smtClean="0"/>
              <a:t>Who can’t? (legally)</a:t>
            </a:r>
          </a:p>
          <a:p>
            <a:pPr lvl="1" eaLnBrk="1" hangingPunct="1">
              <a:lnSpc>
                <a:spcPct val="90000"/>
              </a:lnSpc>
            </a:pPr>
            <a:r>
              <a:rPr lang="en-US" smtClean="0"/>
              <a:t>Faculty clinic staff</a:t>
            </a:r>
          </a:p>
          <a:p>
            <a:pPr lvl="1" eaLnBrk="1" hangingPunct="1">
              <a:lnSpc>
                <a:spcPct val="90000"/>
              </a:lnSpc>
            </a:pPr>
            <a:r>
              <a:rPr lang="en-US" smtClean="0"/>
              <a:t>Affiliated hospitals</a:t>
            </a:r>
          </a:p>
          <a:p>
            <a:pPr lvl="1" eaLnBrk="1" hangingPunct="1">
              <a:lnSpc>
                <a:spcPct val="90000"/>
              </a:lnSpc>
            </a:pPr>
            <a:r>
              <a:rPr lang="en-US" smtClean="0"/>
              <a:t>Alumni</a:t>
            </a:r>
          </a:p>
        </p:txBody>
      </p:sp>
      <p:sp>
        <p:nvSpPr>
          <p:cNvPr id="4" name="Date Placeholder 3"/>
          <p:cNvSpPr>
            <a:spLocks noGrp="1"/>
          </p:cNvSpPr>
          <p:nvPr>
            <p:ph type="dt" sz="quarter" idx="10"/>
          </p:nvPr>
        </p:nvSpPr>
        <p:spPr/>
        <p:txBody>
          <a:bodyPr/>
          <a:lstStyle/>
          <a:p>
            <a:pPr>
              <a:defRPr/>
            </a:pPr>
            <a:r>
              <a:rPr lang="en-US" smtClean="0"/>
              <a:t>2015</a:t>
            </a:r>
            <a:endParaRPr lang="en-US"/>
          </a:p>
        </p:txBody>
      </p:sp>
      <p:sp>
        <p:nvSpPr>
          <p:cNvPr id="5" name="Footer Placeholder 4"/>
          <p:cNvSpPr>
            <a:spLocks noGrp="1"/>
          </p:cNvSpPr>
          <p:nvPr>
            <p:ph type="ftr" sz="quarter" idx="11"/>
          </p:nvPr>
        </p:nvSpPr>
        <p:spPr/>
        <p:txBody>
          <a:bodyPr/>
          <a:lstStyle/>
          <a:p>
            <a:pPr>
              <a:defRPr/>
            </a:pPr>
            <a:r>
              <a:rPr lang="en-US"/>
              <a:t>Intro to Medical Library Resources</a:t>
            </a:r>
          </a:p>
        </p:txBody>
      </p:sp>
      <p:sp>
        <p:nvSpPr>
          <p:cNvPr id="6" name="Slide Number Placeholder 5"/>
          <p:cNvSpPr>
            <a:spLocks noGrp="1"/>
          </p:cNvSpPr>
          <p:nvPr>
            <p:ph type="sldNum" sz="quarter" idx="12"/>
          </p:nvPr>
        </p:nvSpPr>
        <p:spPr/>
        <p:txBody>
          <a:bodyPr/>
          <a:lstStyle/>
          <a:p>
            <a:pPr>
              <a:defRPr/>
            </a:pPr>
            <a:fld id="{E532666C-B7E8-46AB-8DFE-552FE9849A50}" type="slidenum">
              <a:rPr lang="en-US"/>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smtClean="0"/>
              <a:t>Off Campus Access</a:t>
            </a:r>
          </a:p>
        </p:txBody>
      </p:sp>
      <p:sp>
        <p:nvSpPr>
          <p:cNvPr id="13316" name="Rectangle 3"/>
          <p:cNvSpPr>
            <a:spLocks noGrp="1" noChangeArrowheads="1"/>
          </p:cNvSpPr>
          <p:nvPr>
            <p:ph idx="1"/>
          </p:nvPr>
        </p:nvSpPr>
        <p:spPr>
          <a:xfrm>
            <a:off x="482029" y="1871217"/>
            <a:ext cx="8097838" cy="4327525"/>
          </a:xfrm>
        </p:spPr>
        <p:txBody>
          <a:bodyPr/>
          <a:lstStyle/>
          <a:p>
            <a:pPr eaLnBrk="1" hangingPunct="1">
              <a:tabLst>
                <a:tab pos="4683125" algn="l"/>
              </a:tabLst>
            </a:pPr>
            <a:r>
              <a:rPr lang="en-US" dirty="0" smtClean="0"/>
              <a:t>IP authentication</a:t>
            </a:r>
          </a:p>
          <a:p>
            <a:pPr eaLnBrk="1" hangingPunct="1">
              <a:tabLst>
                <a:tab pos="4683125" algn="l"/>
              </a:tabLst>
            </a:pPr>
            <a:r>
              <a:rPr lang="en-US" b="1" dirty="0" smtClean="0"/>
              <a:t>FSU </a:t>
            </a:r>
            <a:r>
              <a:rPr lang="en-US" b="1" dirty="0" err="1" smtClean="0"/>
              <a:t>CoM</a:t>
            </a:r>
            <a:r>
              <a:rPr lang="en-US" b="1" dirty="0" smtClean="0"/>
              <a:t> ID and password</a:t>
            </a:r>
          </a:p>
          <a:p>
            <a:pPr lvl="1" eaLnBrk="1" hangingPunct="1">
              <a:tabLst>
                <a:tab pos="4683125" algn="l"/>
              </a:tabLst>
            </a:pPr>
            <a:r>
              <a:rPr lang="en-US" b="1" dirty="0" err="1" smtClean="0"/>
              <a:t>firstname.lastname</a:t>
            </a:r>
            <a:endParaRPr lang="en-US" b="1" dirty="0" smtClean="0"/>
          </a:p>
          <a:p>
            <a:pPr lvl="1" eaLnBrk="1" hangingPunct="1">
              <a:tabLst>
                <a:tab pos="4683125" algn="l"/>
              </a:tabLst>
            </a:pPr>
            <a:r>
              <a:rPr lang="en-US" b="1" dirty="0" smtClean="0"/>
              <a:t>$</a:t>
            </a:r>
            <a:r>
              <a:rPr lang="en-US" b="1" dirty="0" err="1" smtClean="0"/>
              <a:t>fsumed$xxxx</a:t>
            </a:r>
            <a:r>
              <a:rPr lang="en-US" b="1" dirty="0" smtClean="0"/>
              <a:t> [</a:t>
            </a:r>
            <a:r>
              <a:rPr lang="en-US" b="1" dirty="0" err="1" smtClean="0"/>
              <a:t>xxxx</a:t>
            </a:r>
            <a:r>
              <a:rPr lang="en-US" b="1" dirty="0" smtClean="0"/>
              <a:t> = last 4 SSN]</a:t>
            </a:r>
          </a:p>
          <a:p>
            <a:pPr eaLnBrk="1" hangingPunct="1">
              <a:tabLst>
                <a:tab pos="4683125" algn="l"/>
              </a:tabLst>
            </a:pPr>
            <a:r>
              <a:rPr lang="en-US" dirty="0" smtClean="0"/>
              <a:t>Use links on library page</a:t>
            </a:r>
          </a:p>
          <a:p>
            <a:pPr eaLnBrk="1" hangingPunct="1">
              <a:tabLst>
                <a:tab pos="4683125" algn="l"/>
              </a:tabLst>
            </a:pPr>
            <a:endParaRPr lang="en-US" dirty="0" smtClean="0"/>
          </a:p>
          <a:p>
            <a:pPr eaLnBrk="1" hangingPunct="1">
              <a:tabLst>
                <a:tab pos="4683125" algn="l"/>
              </a:tabLst>
            </a:pPr>
            <a:endParaRPr lang="en-US" dirty="0" smtClean="0"/>
          </a:p>
        </p:txBody>
      </p:sp>
      <p:sp>
        <p:nvSpPr>
          <p:cNvPr id="6" name="Date Placeholder 3"/>
          <p:cNvSpPr>
            <a:spLocks noGrp="1"/>
          </p:cNvSpPr>
          <p:nvPr>
            <p:ph type="dt" sz="quarter" idx="10"/>
          </p:nvPr>
        </p:nvSpPr>
        <p:spPr/>
        <p:txBody>
          <a:bodyPr/>
          <a:lstStyle/>
          <a:p>
            <a:pPr>
              <a:defRPr/>
            </a:pPr>
            <a:r>
              <a:rPr lang="en-US" smtClean="0"/>
              <a:t>2015</a:t>
            </a:r>
            <a:endParaRPr lang="en-US"/>
          </a:p>
        </p:txBody>
      </p:sp>
      <p:sp>
        <p:nvSpPr>
          <p:cNvPr id="7" name="Footer Placeholder 4"/>
          <p:cNvSpPr>
            <a:spLocks noGrp="1"/>
          </p:cNvSpPr>
          <p:nvPr>
            <p:ph type="ftr" sz="quarter" idx="11"/>
          </p:nvPr>
        </p:nvSpPr>
        <p:spPr/>
        <p:txBody>
          <a:bodyPr/>
          <a:lstStyle/>
          <a:p>
            <a:pPr>
              <a:defRPr/>
            </a:pPr>
            <a:r>
              <a:rPr lang="en-US"/>
              <a:t>Intro to Medical Library Resources</a:t>
            </a:r>
          </a:p>
        </p:txBody>
      </p:sp>
      <p:sp>
        <p:nvSpPr>
          <p:cNvPr id="8" name="Slide Number Placeholder 5"/>
          <p:cNvSpPr>
            <a:spLocks noGrp="1"/>
          </p:cNvSpPr>
          <p:nvPr>
            <p:ph type="sldNum" sz="quarter" idx="12"/>
          </p:nvPr>
        </p:nvSpPr>
        <p:spPr/>
        <p:txBody>
          <a:bodyPr/>
          <a:lstStyle/>
          <a:p>
            <a:pPr>
              <a:defRPr/>
            </a:pPr>
            <a:fld id="{25A408C8-80B6-45DE-81F0-B5026564F106}" type="slidenum">
              <a:rPr lang="en-US"/>
              <a:pPr>
                <a:defRPr/>
              </a:pPr>
              <a:t>9</a:t>
            </a:fld>
            <a:endParaRPr lang="en-US" dirty="0"/>
          </a:p>
        </p:txBody>
      </p:sp>
      <p:pic>
        <p:nvPicPr>
          <p:cNvPr id="9" name="Picture 8"/>
          <p:cNvPicPr>
            <a:picLocks noChangeAspect="1"/>
          </p:cNvPicPr>
          <p:nvPr/>
        </p:nvPicPr>
        <p:blipFill rotWithShape="1">
          <a:blip r:embed="rId4"/>
          <a:srcRect b="82130"/>
          <a:stretch/>
        </p:blipFill>
        <p:spPr>
          <a:xfrm>
            <a:off x="388951" y="4846256"/>
            <a:ext cx="8306814" cy="1352485"/>
          </a:xfrm>
          <a:prstGeom prst="rect">
            <a:avLst/>
          </a:prstGeom>
          <a:ln>
            <a:noFill/>
          </a:ln>
          <a:effectLst>
            <a:outerShdw blurRad="292100" dist="139700" dir="2700000" algn="tl" rotWithShape="0">
              <a:srgbClr val="333333">
                <a:alpha val="65000"/>
              </a:srgbClr>
            </a:outerShdw>
          </a:effectLst>
        </p:spPr>
      </p:pic>
      <p:sp>
        <p:nvSpPr>
          <p:cNvPr id="13320" name="AutoShape 5"/>
          <p:cNvSpPr>
            <a:spLocks noChangeArrowheads="1"/>
          </p:cNvSpPr>
          <p:nvPr/>
        </p:nvSpPr>
        <p:spPr bwMode="auto">
          <a:xfrm>
            <a:off x="4724400" y="5637643"/>
            <a:ext cx="990600" cy="660400"/>
          </a:xfrm>
          <a:prstGeom prst="rightArrow">
            <a:avLst>
              <a:gd name="adj1" fmla="val 50000"/>
              <a:gd name="adj2" fmla="val 37500"/>
            </a:avLst>
          </a:prstGeom>
          <a:solidFill>
            <a:srgbClr val="FFFF00"/>
          </a:solidFill>
          <a:ln w="9525" algn="ctr">
            <a:solidFill>
              <a:srgbClr val="000000"/>
            </a:solidFill>
            <a:miter lim="800000"/>
            <a:headEnd/>
            <a:tailEnd/>
          </a:ln>
        </p:spPr>
        <p:txBody>
          <a:bodyPr/>
          <a:lstStyle/>
          <a:p>
            <a:endParaRPr lang="en-US"/>
          </a:p>
        </p:txBody>
      </p:sp>
    </p:spTree>
    <p:custDataLst>
      <p:tags r:id="rId1"/>
    </p:custDataLst>
    <p:extLst>
      <p:ext uri="{BB962C8B-B14F-4D97-AF65-F5344CB8AC3E}">
        <p14:creationId xmlns:p14="http://schemas.microsoft.com/office/powerpoint/2010/main" val="780943373"/>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5"/>
  <p:tag name="TPOS" val="2"/>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2010 COM PowerPoint Templ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Handout_x003f_ xmlns="08802470-5273-464D-A1DC-9195F0599CA8">true</Handout_x003f_>
    <Comments xmlns="08802470-5273-464d-a1dc-9195f0599ca8">Audience response questions not included. </Comments>
    <TemplateUrl xmlns="http://schemas.microsoft.com/sharepoint/v3" xsi:nil="true"/>
    <_SourceUrl xmlns="http://schemas.microsoft.com/sharepoint/v3" xsi:nil="true"/>
    <xd_ProgID xmlns="http://schemas.microsoft.com/sharepoint/v3" xsi:nil="true"/>
    <Order xmlns="http://schemas.microsoft.com/sharepoint/v3" xsi:nil="true"/>
    <_SharedFileIndex xmlns="http://schemas.microsoft.com/sharepoint/v3" xsi:nil="true"/>
    <MetaInfo xmlns="http://schemas.microsoft.com/sharepoint/v3" xsi:nil="true"/>
    <ContentTypeId xmlns="http://schemas.microsoft.com/sharepoint/v3">0x0101007024800873524D46A1DC9195F0599CA8</ContentTypeId>
    <_dlc_DocId xmlns="f3584b01-14e7-4882-bd14-b9d4fdd97bcc">EZSW73QHDVCH-517-725</_dlc_DocId>
    <_dlc_DocIdUrl xmlns="f3584b01-14e7-4882-bd14-b9d4fdd97bcc">
      <Url>https://intranet.med.fsu.edu/sites/academicaffairs/ome/Informatics/seminar/_layouts/DocIdRedir.aspx?ID=EZSW73QHDVCH-517-725</Url>
      <Description>EZSW73QHDVCH-517-725</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Document" ma:contentTypeID="0x0101007024800873524D46A1DC9195F0599CA8" ma:contentTypeVersion="1" ma:contentTypeDescription="Create a new document." ma:contentTypeScope="" ma:versionID="f28224aa94483a5313aef3d5db9f4a6b">
  <xsd:schema xmlns:xsd="http://www.w3.org/2001/XMLSchema" xmlns:xs="http://www.w3.org/2001/XMLSchema" xmlns:p="http://schemas.microsoft.com/office/2006/metadata/properties" xmlns:ns1="http://schemas.microsoft.com/sharepoint/v3" xmlns:ns2="08802470-5273-464D-A1DC-9195F0599CA8" xmlns:ns3="08802470-5273-464d-a1dc-9195f0599ca8" xmlns:ns4="f3584b01-14e7-4882-bd14-b9d4fdd97bcc" targetNamespace="http://schemas.microsoft.com/office/2006/metadata/properties" ma:root="true" ma:fieldsID="ca80f2b201bb9a75563e84bf9c66942c" ns1:_="" ns2:_="" ns3:_="" ns4:_="">
    <xsd:import namespace="http://schemas.microsoft.com/sharepoint/v3"/>
    <xsd:import namespace="08802470-5273-464D-A1DC-9195F0599CA8"/>
    <xsd:import namespace="08802470-5273-464d-a1dc-9195f0599ca8"/>
    <xsd:import namespace="f3584b01-14e7-4882-bd14-b9d4fdd97bcc"/>
    <xsd:element name="properties">
      <xsd:complexType>
        <xsd:sequence>
          <xsd:element name="documentManagement">
            <xsd:complexType>
              <xsd:all>
                <xsd:element ref="ns1:_ModerationComments" minOccurs="0"/>
                <xsd:element ref="ns1:File_x0020_Type" minOccurs="0"/>
                <xsd:element ref="ns1:HTML_x0020_File_x0020_Type" minOccurs="0"/>
                <xsd:element ref="ns1:_SourceUrl" minOccurs="0"/>
                <xsd:element ref="ns1:_SharedFileIndex" minOccurs="0"/>
                <xsd:element ref="ns2:Handout_x003f_" minOccurs="0"/>
                <xsd:element ref="ns1:ContentTypeId" minOccurs="0"/>
                <xsd:element ref="ns1:TemplateUrl" minOccurs="0"/>
                <xsd:element ref="ns1:xd_ProgID" minOccurs="0"/>
                <xsd:element ref="ns1:xd_Signature" minOccurs="0"/>
                <xsd:element ref="ns3:Comments" minOccurs="0"/>
                <xsd:element ref="ns1:ID" minOccurs="0"/>
                <xsd:element ref="ns1:Author" minOccurs="0"/>
                <xsd:element ref="ns1:Editor" minOccurs="0"/>
                <xsd:element ref="ns1:_HasCopyDestinations" minOccurs="0"/>
                <xsd:element ref="ns1:_CopySource" minOccurs="0"/>
                <xsd:element ref="ns1:_ModerationStatus" minOccurs="0"/>
                <xsd:element ref="ns1:FileRef" minOccurs="0"/>
                <xsd:element ref="ns1:FileDirRef" minOccurs="0"/>
                <xsd:element ref="ns1:Last_x0020_Modified" minOccurs="0"/>
                <xsd:element ref="ns1:Created_x0020_Date" minOccurs="0"/>
                <xsd:element ref="ns1:File_x0020_Size" minOccurs="0"/>
                <xsd:element ref="ns1:FSObjType" minOccurs="0"/>
                <xsd:element ref="ns1:SortBehavior" minOccurs="0"/>
                <xsd:element ref="ns1:CheckedOutUserId" minOccurs="0"/>
                <xsd:element ref="ns1:IsCheckedoutToLocal" minOccurs="0"/>
                <xsd:element ref="ns1:CheckoutUser" minOccurs="0"/>
                <xsd:element ref="ns1:UniqueId" minOccurs="0"/>
                <xsd:element ref="ns1:SyncClientId" minOccurs="0"/>
                <xsd:element ref="ns1:ProgId" minOccurs="0"/>
                <xsd:element ref="ns1:ScopeId" minOccurs="0"/>
                <xsd:element ref="ns1:VirusStatus" minOccurs="0"/>
                <xsd:element ref="ns1:CheckedOutTitle" minOccurs="0"/>
                <xsd:element ref="ns1:_CheckinComment" minOccurs="0"/>
                <xsd:element ref="ns1:MetaInfo" minOccurs="0"/>
                <xsd:element ref="ns1:_Level" minOccurs="0"/>
                <xsd:element ref="ns1:_IsCurrentVersion" minOccurs="0"/>
                <xsd:element ref="ns1:ItemChildCount" minOccurs="0"/>
                <xsd:element ref="ns1:FolderChildCount" minOccurs="0"/>
                <xsd:element ref="ns1:owshiddenversion" minOccurs="0"/>
                <xsd:element ref="ns1:_UIVersion" minOccurs="0"/>
                <xsd:element ref="ns1:_UIVersionString" minOccurs="0"/>
                <xsd:element ref="ns1:InstanceID" minOccurs="0"/>
                <xsd:element ref="ns1:Order" minOccurs="0"/>
                <xsd:element ref="ns1:GUID" minOccurs="0"/>
                <xsd:element ref="ns1:WorkflowVersion" minOccurs="0"/>
                <xsd:element ref="ns1:WorkflowInstanceID" minOccurs="0"/>
                <xsd:element ref="ns1:ParentVersionString" minOccurs="0"/>
                <xsd:element ref="ns1:ParentLeafName" minOccurs="0"/>
                <xsd:element ref="ns1:DocConcurrencyNumber"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ModerationComments" ma:index="0" nillable="true" ma:displayName="Approver Comments" ma:hidden="true" ma:internalName="_ModerationComments" ma:readOnly="true">
      <xsd:simpleType>
        <xsd:restriction base="dms:Note"/>
      </xsd:simpleType>
    </xsd:element>
    <xsd:element name="File_x0020_Type" ma:index="4" nillable="true" ma:displayName="File Type" ma:hidden="true" ma:internalName="File_x0020_Type" ma:readOnly="true">
      <xsd:simpleType>
        <xsd:restriction base="dms:Text"/>
      </xsd:simpleType>
    </xsd:element>
    <xsd:element name="HTML_x0020_File_x0020_Type" ma:index="5" nillable="true" ma:displayName="HTML File Type" ma:hidden="true" ma:internalName="HTML_x0020_File_x0020_Type" ma:readOnly="true">
      <xsd:simpleType>
        <xsd:restriction base="dms:Text"/>
      </xsd:simpleType>
    </xsd:element>
    <xsd:element name="_SourceUrl" ma:index="6" nillable="true" ma:displayName="Source URL" ma:hidden="true" ma:internalName="_SourceUrl">
      <xsd:simpleType>
        <xsd:restriction base="dms:Text"/>
      </xsd:simpleType>
    </xsd:element>
    <xsd:element name="_SharedFileIndex" ma:index="7" nillable="true" ma:displayName="Shared File Index" ma:hidden="true" ma:internalName="_SharedFileIndex">
      <xsd:simpleType>
        <xsd:restriction base="dms:Text"/>
      </xsd:simpleType>
    </xsd:element>
    <xsd:element name="ContentTypeId" ma:index="10" nillable="true" ma:displayName="Content Type ID" ma:hidden="true" ma:internalName="ContentTypeId" ma:readOnly="true">
      <xsd:simpleType>
        <xsd:restriction base="dms:Unknown"/>
      </xsd:simpleType>
    </xsd:element>
    <xsd:element name="TemplateUrl" ma:index="11" nillable="true" ma:displayName="Template Link" ma:hidden="true" ma:internalName="TemplateUrl">
      <xsd:simpleType>
        <xsd:restriction base="dms:Text"/>
      </xsd:simpleType>
    </xsd:element>
    <xsd:element name="xd_ProgID" ma:index="12" nillable="true" ma:displayName="HTML File Link" ma:hidden="true" ma:internalName="xd_ProgID">
      <xsd:simpleType>
        <xsd:restriction base="dms:Text"/>
      </xsd:simpleType>
    </xsd:element>
    <xsd:element name="xd_Signature" ma:index="13" nillable="true" ma:displayName="Is Signed" ma:hidden="true" ma:internalName="xd_Signature" ma:readOnly="true">
      <xsd:simpleType>
        <xsd:restriction base="dms:Boolean"/>
      </xsd:simpleType>
    </xsd:element>
    <xsd:element name="ID" ma:index="15" nillable="true" ma:displayName="ID" ma:internalName="ID" ma:readOnly="true">
      <xsd:simpleType>
        <xsd:restriction base="dms:Unknown"/>
      </xsd:simpleType>
    </xsd:element>
    <xsd:element name="Author" ma:index="18" nillable="true" ma:displayName="Created By" ma:list="UserInfo" ma:internalName="Auth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 ma:index="20" nillable="true" ma:displayName="Modified By" ma:list="UserInfo" ma:internalName="Edit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HasCopyDestinations" ma:index="21" nillable="true" ma:displayName="Has Copy Destinations" ma:hidden="true" ma:internalName="_HasCopyDestinations" ma:readOnly="true">
      <xsd:simpleType>
        <xsd:restriction base="dms:Boolean"/>
      </xsd:simpleType>
    </xsd:element>
    <xsd:element name="_CopySource" ma:index="22" nillable="true" ma:displayName="Copy Source" ma:internalName="_CopySource" ma:readOnly="true">
      <xsd:simpleType>
        <xsd:restriction base="dms:Text"/>
      </xsd:simpleType>
    </xsd:element>
    <xsd:element name="_ModerationStatus" ma:index="23" nillable="true" ma:displayName="Approval Status" ma:default="0" ma:hidden="true" ma:internalName="_ModerationStatus" ma:readOnly="true">
      <xsd:simpleType>
        <xsd:restriction base="dms:Unknown"/>
      </xsd:simpleType>
    </xsd:element>
    <xsd:element name="FileRef" ma:index="24" nillable="true" ma:displayName="URL Path" ma:hidden="true" ma:list="Docs" ma:internalName="FileRef" ma:readOnly="true" ma:showField="FullUrl">
      <xsd:simpleType>
        <xsd:restriction base="dms:Lookup"/>
      </xsd:simpleType>
    </xsd:element>
    <xsd:element name="FileDirRef" ma:index="25" nillable="true" ma:displayName="Path" ma:hidden="true" ma:list="Docs" ma:internalName="FileDirRef" ma:readOnly="true" ma:showField="DirName">
      <xsd:simpleType>
        <xsd:restriction base="dms:Lookup"/>
      </xsd:simpleType>
    </xsd:element>
    <xsd:element name="Last_x0020_Modified" ma:index="26" nillable="true" ma:displayName="Modified" ma:format="TRUE" ma:hidden="true" ma:list="Docs" ma:internalName="Last_x0020_Modified" ma:readOnly="true" ma:showField="TimeLastModified">
      <xsd:simpleType>
        <xsd:restriction base="dms:Lookup"/>
      </xsd:simpleType>
    </xsd:element>
    <xsd:element name="Created_x0020_Date" ma:index="27" nillable="true" ma:displayName="Created" ma:format="TRUE" ma:hidden="true" ma:list="Docs" ma:internalName="Created_x0020_Date" ma:readOnly="true" ma:showField="TimeCreated">
      <xsd:simpleType>
        <xsd:restriction base="dms:Lookup"/>
      </xsd:simpleType>
    </xsd:element>
    <xsd:element name="File_x0020_Size" ma:index="28" nillable="true" ma:displayName="File Size" ma:format="TRUE" ma:hidden="true" ma:list="Docs" ma:internalName="File_x0020_Size" ma:readOnly="true" ma:showField="SizeInKB">
      <xsd:simpleType>
        <xsd:restriction base="dms:Lookup"/>
      </xsd:simpleType>
    </xsd:element>
    <xsd:element name="FSObjType" ma:index="29" nillable="true" ma:displayName="Item Type" ma:hidden="true" ma:list="Docs" ma:internalName="FSObjType" ma:readOnly="true" ma:showField="FSType">
      <xsd:simpleType>
        <xsd:restriction base="dms:Lookup"/>
      </xsd:simpleType>
    </xsd:element>
    <xsd:element name="SortBehavior" ma:index="30" nillable="true" ma:displayName="Sort Type" ma:hidden="true" ma:list="Docs" ma:internalName="SortBehavior" ma:readOnly="true" ma:showField="SortBehavior">
      <xsd:simpleType>
        <xsd:restriction base="dms:Lookup"/>
      </xsd:simpleType>
    </xsd:element>
    <xsd:element name="CheckedOutUserId" ma:index="32" nillable="true" ma:displayName="ID of the User who has the item Checked Out" ma:hidden="true" ma:list="Docs" ma:internalName="CheckedOutUserId" ma:readOnly="true" ma:showField="CheckoutUserId">
      <xsd:simpleType>
        <xsd:restriction base="dms:Lookup"/>
      </xsd:simpleType>
    </xsd:element>
    <xsd:element name="IsCheckedoutToLocal" ma:index="33" nillable="true" ma:displayName="Is Checked out to local" ma:hidden="true" ma:list="Docs" ma:internalName="IsCheckedoutToLocal" ma:readOnly="true" ma:showField="IsCheckoutToLocal">
      <xsd:simpleType>
        <xsd:restriction base="dms:Lookup"/>
      </xsd:simpleType>
    </xsd:element>
    <xsd:element name="CheckoutUser" ma:index="34" nillable="true" ma:displayName="Checked Out To" ma:list="UserInfo" ma:internalName="CheckoutUse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UniqueId" ma:index="35" nillable="true" ma:displayName="Unique Id" ma:hidden="true" ma:list="Docs" ma:internalName="UniqueId" ma:readOnly="true" ma:showField="UniqueId">
      <xsd:simpleType>
        <xsd:restriction base="dms:Lookup"/>
      </xsd:simpleType>
    </xsd:element>
    <xsd:element name="SyncClientId" ma:index="36" nillable="true" ma:displayName="Client Id" ma:hidden="true" ma:list="Docs" ma:internalName="SyncClientId" ma:readOnly="true" ma:showField="SyncClientId">
      <xsd:simpleType>
        <xsd:restriction base="dms:Lookup"/>
      </xsd:simpleType>
    </xsd:element>
    <xsd:element name="ProgId" ma:index="37" nillable="true" ma:displayName="ProgId" ma:hidden="true" ma:list="Docs" ma:internalName="ProgId" ma:readOnly="true" ma:showField="ProgId">
      <xsd:simpleType>
        <xsd:restriction base="dms:Lookup"/>
      </xsd:simpleType>
    </xsd:element>
    <xsd:element name="ScopeId" ma:index="38" nillable="true" ma:displayName="ScopeId" ma:hidden="true" ma:list="Docs" ma:internalName="ScopeId" ma:readOnly="true" ma:showField="ScopeId">
      <xsd:simpleType>
        <xsd:restriction base="dms:Lookup"/>
      </xsd:simpleType>
    </xsd:element>
    <xsd:element name="VirusStatus" ma:index="39" nillable="true" ma:displayName="Virus Status" ma:format="TRUE" ma:hidden="true" ma:list="Docs" ma:internalName="VirusStatus" ma:readOnly="true" ma:showField="Size">
      <xsd:simpleType>
        <xsd:restriction base="dms:Lookup"/>
      </xsd:simpleType>
    </xsd:element>
    <xsd:element name="CheckedOutTitle" ma:index="40" nillable="true" ma:displayName="Checked Out To" ma:format="TRUE" ma:hidden="true" ma:list="Docs" ma:internalName="CheckedOutTitle" ma:readOnly="true" ma:showField="CheckedOutTitle">
      <xsd:simpleType>
        <xsd:restriction base="dms:Lookup"/>
      </xsd:simpleType>
    </xsd:element>
    <xsd:element name="_CheckinComment" ma:index="41" nillable="true" ma:displayName="Check In Comment" ma:format="TRUE" ma:list="Docs" ma:internalName="_CheckinComment" ma:readOnly="true" ma:showField="CheckinComment">
      <xsd:simpleType>
        <xsd:restriction base="dms:Lookup"/>
      </xsd:simpleType>
    </xsd:element>
    <xsd:element name="MetaInfo" ma:index="54" nillable="true" ma:displayName="Property Bag" ma:hidden="true" ma:list="Docs" ma:internalName="MetaInfo" ma:showField="MetaInfo">
      <xsd:simpleType>
        <xsd:restriction base="dms:Lookup"/>
      </xsd:simpleType>
    </xsd:element>
    <xsd:element name="_Level" ma:index="55" nillable="true" ma:displayName="Level" ma:hidden="true" ma:internalName="_Level" ma:readOnly="true">
      <xsd:simpleType>
        <xsd:restriction base="dms:Unknown"/>
      </xsd:simpleType>
    </xsd:element>
    <xsd:element name="_IsCurrentVersion" ma:index="56" nillable="true" ma:displayName="Is Current Version" ma:hidden="true" ma:internalName="_IsCurrentVersion" ma:readOnly="true">
      <xsd:simpleType>
        <xsd:restriction base="dms:Boolean"/>
      </xsd:simpleType>
    </xsd:element>
    <xsd:element name="ItemChildCount" ma:index="57" nillable="true" ma:displayName="Item Child Count" ma:hidden="true" ma:list="Docs" ma:internalName="ItemChildCount" ma:readOnly="true" ma:showField="ItemChildCount">
      <xsd:simpleType>
        <xsd:restriction base="dms:Lookup"/>
      </xsd:simpleType>
    </xsd:element>
    <xsd:element name="FolderChildCount" ma:index="58" nillable="true" ma:displayName="Folder Child Count" ma:hidden="true" ma:list="Docs" ma:internalName="FolderChildCount" ma:readOnly="true" ma:showField="FolderChildCount">
      <xsd:simpleType>
        <xsd:restriction base="dms:Lookup"/>
      </xsd:simpleType>
    </xsd:element>
    <xsd:element name="owshiddenversion" ma:index="62" nillable="true" ma:displayName="owshiddenversion" ma:hidden="true" ma:internalName="owshiddenversion" ma:readOnly="true">
      <xsd:simpleType>
        <xsd:restriction base="dms:Unknown"/>
      </xsd:simpleType>
    </xsd:element>
    <xsd:element name="_UIVersion" ma:index="63" nillable="true" ma:displayName="UI Version" ma:hidden="true" ma:internalName="_UIVersion" ma:readOnly="true">
      <xsd:simpleType>
        <xsd:restriction base="dms:Unknown"/>
      </xsd:simpleType>
    </xsd:element>
    <xsd:element name="_UIVersionString" ma:index="64" nillable="true" ma:displayName="Version" ma:internalName="_UIVersionString" ma:readOnly="true">
      <xsd:simpleType>
        <xsd:restriction base="dms:Text"/>
      </xsd:simpleType>
    </xsd:element>
    <xsd:element name="InstanceID" ma:index="65" nillable="true" ma:displayName="Instance ID" ma:hidden="true" ma:internalName="InstanceID" ma:readOnly="true">
      <xsd:simpleType>
        <xsd:restriction base="dms:Unknown"/>
      </xsd:simpleType>
    </xsd:element>
    <xsd:element name="Order" ma:index="66" nillable="true" ma:displayName="Order" ma:hidden="true" ma:internalName="Order">
      <xsd:simpleType>
        <xsd:restriction base="dms:Number"/>
      </xsd:simpleType>
    </xsd:element>
    <xsd:element name="GUID" ma:index="67" nillable="true" ma:displayName="GUID" ma:hidden="true" ma:internalName="GUID" ma:readOnly="true">
      <xsd:simpleType>
        <xsd:restriction base="dms:Unknown"/>
      </xsd:simpleType>
    </xsd:element>
    <xsd:element name="WorkflowVersion" ma:index="68" nillable="true" ma:displayName="Workflow Version" ma:hidden="true" ma:internalName="WorkflowVersion" ma:readOnly="true">
      <xsd:simpleType>
        <xsd:restriction base="dms:Unknown"/>
      </xsd:simpleType>
    </xsd:element>
    <xsd:element name="WorkflowInstanceID" ma:index="69" nillable="true" ma:displayName="Workflow Instance ID" ma:hidden="true" ma:internalName="WorkflowInstanceID" ma:readOnly="true">
      <xsd:simpleType>
        <xsd:restriction base="dms:Unknown"/>
      </xsd:simpleType>
    </xsd:element>
    <xsd:element name="ParentVersionString" ma:index="70" nillable="true" ma:displayName="Source Version (Converted Document)" ma:hidden="true" ma:list="Docs" ma:internalName="ParentVersionString" ma:readOnly="true" ma:showField="ParentVersionString">
      <xsd:simpleType>
        <xsd:restriction base="dms:Lookup"/>
      </xsd:simpleType>
    </xsd:element>
    <xsd:element name="ParentLeafName" ma:index="71" nillable="true" ma:displayName="Source Name (Converted Document)" ma:hidden="true" ma:list="Docs" ma:internalName="ParentLeafName" ma:readOnly="true" ma:showField="ParentLeafName">
      <xsd:simpleType>
        <xsd:restriction base="dms:Lookup"/>
      </xsd:simpleType>
    </xsd:element>
    <xsd:element name="DocConcurrencyNumber" ma:index="72" nillable="true" ma:displayName="Document Concurrency Number" ma:hidden="true" ma:list="Docs" ma:internalName="DocConcurrencyNumber" ma:readOnly="true" ma:showField="DocConcurrencyNumber">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08802470-5273-464D-A1DC-9195F0599CA8" elementFormDefault="qualified">
    <xsd:import namespace="http://schemas.microsoft.com/office/2006/documentManagement/types"/>
    <xsd:import namespace="http://schemas.microsoft.com/office/infopath/2007/PartnerControls"/>
    <xsd:element name="Handout_x003f_" ma:index="9" nillable="true" ma:displayName="Handout?" ma:default="0" ma:description="Should this file be printed as a handout?" ma:internalName="Handout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8802470-5273-464d-a1dc-9195f0599ca8" elementFormDefault="qualified">
    <xsd:import namespace="http://schemas.microsoft.com/office/2006/documentManagement/types"/>
    <xsd:import namespace="http://schemas.microsoft.com/office/infopath/2007/PartnerControls"/>
    <xsd:element name="Comments" ma:index="14" nillable="true" ma:displayName="Comments"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584b01-14e7-4882-bd14-b9d4fdd97bcc" elementFormDefault="qualified">
    <xsd:import namespace="http://schemas.microsoft.com/office/2006/documentManagement/types"/>
    <xsd:import namespace="http://schemas.microsoft.com/office/infopath/2007/PartnerControls"/>
    <xsd:element name="_dlc_DocId" ma:index="75" nillable="true" ma:displayName="Document ID Value" ma:description="The value of the document ID assigned to this item." ma:internalName="_dlc_DocId" ma:readOnly="true">
      <xsd:simpleType>
        <xsd:restriction base="dms:Text"/>
      </xsd:simpleType>
    </xsd:element>
    <xsd:element name="_dlc_DocIdUrl" ma:index="7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77"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8"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E2EEFF-908E-431C-9B98-91AC79106E06}">
  <ds:schemaRefs>
    <ds:schemaRef ds:uri="http://schemas.microsoft.com/sharepoint/events"/>
  </ds:schemaRefs>
</ds:datastoreItem>
</file>

<file path=customXml/itemProps2.xml><?xml version="1.0" encoding="utf-8"?>
<ds:datastoreItem xmlns:ds="http://schemas.openxmlformats.org/officeDocument/2006/customXml" ds:itemID="{9EF747AB-D60B-467D-B2B7-5DC2DC4639AF}">
  <ds:schemaRefs>
    <ds:schemaRef ds:uri="http://schemas.microsoft.com/office/2006/metadata/longProperties"/>
  </ds:schemaRefs>
</ds:datastoreItem>
</file>

<file path=customXml/itemProps3.xml><?xml version="1.0" encoding="utf-8"?>
<ds:datastoreItem xmlns:ds="http://schemas.openxmlformats.org/officeDocument/2006/customXml" ds:itemID="{D2690B3C-0846-4386-8565-14B03ABAF427}">
  <ds:schemaRefs>
    <ds:schemaRef ds:uri="http://schemas.microsoft.com/office/2006/documentManagement/types"/>
    <ds:schemaRef ds:uri="08802470-5273-464D-A1DC-9195F0599CA8"/>
    <ds:schemaRef ds:uri="http://purl.org/dc/dcmitype/"/>
    <ds:schemaRef ds:uri="http://schemas.microsoft.com/office/2006/metadata/properties"/>
    <ds:schemaRef ds:uri="http://purl.org/dc/elements/1.1/"/>
    <ds:schemaRef ds:uri="http://purl.org/dc/terms/"/>
    <ds:schemaRef ds:uri="08802470-5273-464d-a1dc-9195f0599ca8"/>
    <ds:schemaRef ds:uri="http://schemas.microsoft.com/sharepoint/v3"/>
    <ds:schemaRef ds:uri="http://www.w3.org/XML/1998/namespace"/>
    <ds:schemaRef ds:uri="http://schemas.microsoft.com/office/infopath/2007/PartnerControls"/>
    <ds:schemaRef ds:uri="http://schemas.openxmlformats.org/package/2006/metadata/core-properties"/>
    <ds:schemaRef ds:uri="f3584b01-14e7-4882-bd14-b9d4fdd97bcc"/>
  </ds:schemaRefs>
</ds:datastoreItem>
</file>

<file path=customXml/itemProps4.xml><?xml version="1.0" encoding="utf-8"?>
<ds:datastoreItem xmlns:ds="http://schemas.openxmlformats.org/officeDocument/2006/customXml" ds:itemID="{97BD1A48-F4CF-4409-94F8-5E70941B1336}">
  <ds:schemaRefs>
    <ds:schemaRef ds:uri="http://schemas.microsoft.com/sharepoint/v3/contenttype/forms"/>
  </ds:schemaRefs>
</ds:datastoreItem>
</file>

<file path=customXml/itemProps5.xml><?xml version="1.0" encoding="utf-8"?>
<ds:datastoreItem xmlns:ds="http://schemas.openxmlformats.org/officeDocument/2006/customXml" ds:itemID="{BA8BE9F7-DD6D-4A9C-83EA-3E2D28A1B9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8802470-5273-464D-A1DC-9195F0599CA8"/>
    <ds:schemaRef ds:uri="08802470-5273-464d-a1dc-9195f0599ca8"/>
    <ds:schemaRef ds:uri="f3584b01-14e7-4882-bd14-b9d4fdd97b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FSU CoM New Brandnig</Template>
  <TotalTime>9339</TotalTime>
  <Words>5803</Words>
  <Application>Microsoft Office PowerPoint</Application>
  <PresentationFormat>On-screen Show (4:3)</PresentationFormat>
  <Paragraphs>647</Paragraphs>
  <Slides>66</Slides>
  <Notes>56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66</vt:i4>
      </vt:variant>
    </vt:vector>
  </HeadingPairs>
  <TitlesOfParts>
    <vt:vector size="74" baseType="lpstr">
      <vt:lpstr>Arial</vt:lpstr>
      <vt:lpstr>Calibri</vt:lpstr>
      <vt:lpstr>Courier New</vt:lpstr>
      <vt:lpstr>Garamond</vt:lpstr>
      <vt:lpstr>SAS Monospace Bold</vt:lpstr>
      <vt:lpstr>Times New Roman</vt:lpstr>
      <vt:lpstr>Wingdings</vt:lpstr>
      <vt:lpstr>2010 COM PowerPoint Template </vt:lpstr>
      <vt:lpstr>Introduction to the  Maguire Medical Library  Online and Mobile Resources</vt:lpstr>
      <vt:lpstr>Handouts</vt:lpstr>
      <vt:lpstr>Objectives for Session</vt:lpstr>
      <vt:lpstr> Goals of Virtual Library </vt:lpstr>
      <vt:lpstr>Finding the Library Web Site</vt:lpstr>
      <vt:lpstr>PowerPoint Presentation</vt:lpstr>
      <vt:lpstr>24/7 Access to Resources</vt:lpstr>
      <vt:lpstr>Who May Access Resources?</vt:lpstr>
      <vt:lpstr>Off Campus Access</vt:lpstr>
      <vt:lpstr>Off Campus Access</vt:lpstr>
      <vt:lpstr>Username and Password Issue?</vt:lpstr>
      <vt:lpstr>Alert Regarding Off Campus Access</vt:lpstr>
      <vt:lpstr>Quick Links to Major Resources</vt:lpstr>
      <vt:lpstr>Complete List of Resources</vt:lpstr>
      <vt:lpstr>Mobile Friendly Website</vt:lpstr>
      <vt:lpstr>Off Campus Access</vt:lpstr>
      <vt:lpstr>Search Tools </vt:lpstr>
      <vt:lpstr>Get Quick Training  </vt:lpstr>
      <vt:lpstr>Getting Help From a Librarian</vt:lpstr>
      <vt:lpstr>Finding eJournals</vt:lpstr>
      <vt:lpstr>Topic Searching all eJournals</vt:lpstr>
      <vt:lpstr>Find@FSU Button</vt:lpstr>
      <vt:lpstr>When Article Not There…</vt:lpstr>
      <vt:lpstr>New CoM Published Journal  - PLAID </vt:lpstr>
      <vt:lpstr>PowerPoint Presentation</vt:lpstr>
      <vt:lpstr>BrowZine</vt:lpstr>
      <vt:lpstr>Finding eBooks</vt:lpstr>
      <vt:lpstr>eBook Search Page</vt:lpstr>
      <vt:lpstr>Subject Guides</vt:lpstr>
      <vt:lpstr>Using Major Resources </vt:lpstr>
      <vt:lpstr>PowerPoint Presentation</vt:lpstr>
      <vt:lpstr>Clinical Key</vt:lpstr>
      <vt:lpstr>Browse Books </vt:lpstr>
      <vt:lpstr>Search Topic and Limit to Specialty</vt:lpstr>
      <vt:lpstr>Clinical Key eBook Interface</vt:lpstr>
      <vt:lpstr>Access Medicine</vt:lpstr>
      <vt:lpstr>Access Medicine – McGraw Hill</vt:lpstr>
      <vt:lpstr>Access Medicine Books</vt:lpstr>
      <vt:lpstr>Access Medicine App</vt:lpstr>
      <vt:lpstr>U Central Online and App</vt:lpstr>
      <vt:lpstr>uCentral Resources Online and App</vt:lpstr>
      <vt:lpstr>Clinical Information Needs</vt:lpstr>
      <vt:lpstr>EBM Resources</vt:lpstr>
      <vt:lpstr>Point of Care Resources</vt:lpstr>
      <vt:lpstr>Dynamed Plus </vt:lpstr>
      <vt:lpstr>Dynamed Most Current Dx Resource</vt:lpstr>
      <vt:lpstr>Using Dynamed Plus</vt:lpstr>
      <vt:lpstr>Search Within Topic Text</vt:lpstr>
      <vt:lpstr>Links to Full Text Articles</vt:lpstr>
      <vt:lpstr>Trick to Get Full Text</vt:lpstr>
      <vt:lpstr>Drug Information</vt:lpstr>
      <vt:lpstr>Epocrates Online</vt:lpstr>
      <vt:lpstr>Epocrates Online and App</vt:lpstr>
      <vt:lpstr>Finding Patient  Education Handouts</vt:lpstr>
      <vt:lpstr>Patient Education Reference Center</vt:lpstr>
      <vt:lpstr>Patient Education Reference Center</vt:lpstr>
      <vt:lpstr>Printing from PERC </vt:lpstr>
      <vt:lpstr>Access Medicine </vt:lpstr>
      <vt:lpstr>Academic and Research</vt:lpstr>
      <vt:lpstr>Medical Apps</vt:lpstr>
      <vt:lpstr>FSU Licensed Apps FREE to You</vt:lpstr>
      <vt:lpstr>Find Mobile Resources</vt:lpstr>
      <vt:lpstr>Instructions Tab </vt:lpstr>
      <vt:lpstr>Getting Help With Mobile Resources</vt:lpstr>
      <vt:lpstr>Incorporate Use of Library into Teaching</vt:lpstr>
      <vt:lpstr>In Conclusion</vt:lpstr>
    </vt:vector>
  </TitlesOfParts>
  <Company>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Maguire Medical Library  Online and PDA Resources</dc:title>
  <dc:subject/>
  <dc:creator>nancy.clark</dc:creator>
  <cp:keywords/>
  <dc:description/>
  <cp:lastModifiedBy>Clark, Nancy</cp:lastModifiedBy>
  <cp:revision>486</cp:revision>
  <cp:lastPrinted>2015-08-18T18:27:14Z</cp:lastPrinted>
  <dcterms:created xsi:type="dcterms:W3CDTF">2006-01-19T14:03:19Z</dcterms:created>
  <dcterms:modified xsi:type="dcterms:W3CDTF">2016-04-14T14:47:47Z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ubject">
    <vt:lpwstr/>
  </property>
  <property fmtid="{D5CDD505-2E9C-101B-9397-08002B2CF9AE}" pid="3" name="Keywords">
    <vt:lpwstr/>
  </property>
  <property fmtid="{D5CDD505-2E9C-101B-9397-08002B2CF9AE}" pid="4" name="_Author">
    <vt:lpwstr>nancy.clark</vt:lpwstr>
  </property>
  <property fmtid="{D5CDD505-2E9C-101B-9397-08002B2CF9AE}" pid="5" name="_Category">
    <vt:lpwstr/>
  </property>
  <property fmtid="{D5CDD505-2E9C-101B-9397-08002B2CF9AE}" pid="6" name="Slides">
    <vt:lpwstr>44</vt:lpwstr>
  </property>
  <property fmtid="{D5CDD505-2E9C-101B-9397-08002B2CF9AE}" pid="7" name="Categories">
    <vt:lpwstr/>
  </property>
  <property fmtid="{D5CDD505-2E9C-101B-9397-08002B2CF9AE}" pid="8" name="Approval Level">
    <vt:lpwstr/>
  </property>
  <property fmtid="{D5CDD505-2E9C-101B-9397-08002B2CF9AE}" pid="9" name="_Comments">
    <vt:lpwstr/>
  </property>
  <property fmtid="{D5CDD505-2E9C-101B-9397-08002B2CF9AE}" pid="10" name="Assigned To">
    <vt:lpwstr/>
  </property>
  <property fmtid="{D5CDD505-2E9C-101B-9397-08002B2CF9AE}" pid="11" name="ContentTypeId">
    <vt:lpwstr>0x0101007024800873524D46A1DC9195F0599CA8</vt:lpwstr>
  </property>
  <property fmtid="{D5CDD505-2E9C-101B-9397-08002B2CF9AE}" pid="12" name="ContentType">
    <vt:lpwstr>Document</vt:lpwstr>
  </property>
  <property fmtid="{D5CDD505-2E9C-101B-9397-08002B2CF9AE}" pid="13" name="_dlc_DocIdItemGuid">
    <vt:lpwstr>02ece1de-2c55-492b-92ba-e40558819fd7</vt:lpwstr>
  </property>
</Properties>
</file>