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6"/>
  </p:sldMasterIdLst>
  <p:notesMasterIdLst>
    <p:notesMasterId r:id="rId54"/>
  </p:notesMasterIdLst>
  <p:handoutMasterIdLst>
    <p:handoutMasterId r:id="rId55"/>
  </p:handoutMasterIdLst>
  <p:sldIdLst>
    <p:sldId id="256" r:id="rId7"/>
    <p:sldId id="302" r:id="rId8"/>
    <p:sldId id="264" r:id="rId9"/>
    <p:sldId id="575" r:id="rId10"/>
    <p:sldId id="572" r:id="rId11"/>
    <p:sldId id="574" r:id="rId12"/>
    <p:sldId id="476" r:id="rId13"/>
    <p:sldId id="415" r:id="rId14"/>
    <p:sldId id="515" r:id="rId15"/>
    <p:sldId id="474" r:id="rId16"/>
    <p:sldId id="307" r:id="rId17"/>
    <p:sldId id="309" r:id="rId18"/>
    <p:sldId id="311" r:id="rId19"/>
    <p:sldId id="579" r:id="rId20"/>
    <p:sldId id="419" r:id="rId21"/>
    <p:sldId id="416" r:id="rId22"/>
    <p:sldId id="468" r:id="rId23"/>
    <p:sldId id="577" r:id="rId24"/>
    <p:sldId id="576" r:id="rId25"/>
    <p:sldId id="503" r:id="rId26"/>
    <p:sldId id="470" r:id="rId27"/>
    <p:sldId id="578" r:id="rId28"/>
    <p:sldId id="483" r:id="rId29"/>
    <p:sldId id="516" r:id="rId30"/>
    <p:sldId id="442" r:id="rId31"/>
    <p:sldId id="485" r:id="rId32"/>
    <p:sldId id="462" r:id="rId33"/>
    <p:sldId id="449" r:id="rId34"/>
    <p:sldId id="563" r:id="rId35"/>
    <p:sldId id="562" r:id="rId36"/>
    <p:sldId id="542" r:id="rId37"/>
    <p:sldId id="543" r:id="rId38"/>
    <p:sldId id="409" r:id="rId39"/>
    <p:sldId id="509" r:id="rId40"/>
    <p:sldId id="544" r:id="rId41"/>
    <p:sldId id="545" r:id="rId42"/>
    <p:sldId id="546" r:id="rId43"/>
    <p:sldId id="547" r:id="rId44"/>
    <p:sldId id="549" r:id="rId45"/>
    <p:sldId id="550" r:id="rId46"/>
    <p:sldId id="551" r:id="rId47"/>
    <p:sldId id="552" r:id="rId48"/>
    <p:sldId id="553" r:id="rId49"/>
    <p:sldId id="554" r:id="rId50"/>
    <p:sldId id="557" r:id="rId51"/>
    <p:sldId id="508" r:id="rId52"/>
    <p:sldId id="510" r:id="rId53"/>
  </p:sldIdLst>
  <p:sldSz cx="9144000" cy="6858000" type="screen4x3"/>
  <p:notesSz cx="7010400" cy="9296400"/>
  <p:custDataLst>
    <p:tags r:id="rId56"/>
  </p:custDataLst>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5BB"/>
    <a:srgbClr val="FFFFFF"/>
    <a:srgbClr val="FFFFCC"/>
    <a:srgbClr val="000000"/>
    <a:srgbClr val="FF9900"/>
    <a:srgbClr val="E3DE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4401" autoAdjust="0"/>
  </p:normalViewPr>
  <p:slideViewPr>
    <p:cSldViewPr>
      <p:cViewPr varScale="1">
        <p:scale>
          <a:sx n="55" d="100"/>
          <a:sy n="55" d="100"/>
        </p:scale>
        <p:origin x="9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23" y="-8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92048" tIns="46024" rIns="92048" bIns="46024" numCol="1" anchor="t" anchorCtr="0" compatLnSpc="1">
            <a:prstTxWarp prst="textNoShape">
              <a:avLst/>
            </a:prstTxWarp>
          </a:bodyPr>
          <a:lstStyle>
            <a:lvl1pPr algn="l">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3972256" y="0"/>
            <a:ext cx="3036623" cy="465743"/>
          </a:xfrm>
          <a:prstGeom prst="rect">
            <a:avLst/>
          </a:prstGeom>
          <a:noFill/>
          <a:ln w="9525">
            <a:noFill/>
            <a:miter lim="800000"/>
            <a:headEnd/>
            <a:tailEnd/>
          </a:ln>
          <a:effectLst/>
        </p:spPr>
        <p:txBody>
          <a:bodyPr vert="horz" wrap="square" lIns="92048" tIns="46024" rIns="92048" bIns="46024" numCol="1" anchor="t" anchorCtr="0" compatLnSpc="1">
            <a:prstTxWarp prst="textNoShape">
              <a:avLst/>
            </a:prstTxWarp>
          </a:bodyPr>
          <a:lstStyle>
            <a:lvl1pPr algn="r">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0" y="8829121"/>
            <a:ext cx="3036623" cy="465743"/>
          </a:xfrm>
          <a:prstGeom prst="rect">
            <a:avLst/>
          </a:prstGeom>
          <a:noFill/>
          <a:ln w="9525">
            <a:noFill/>
            <a:miter lim="800000"/>
            <a:headEnd/>
            <a:tailEnd/>
          </a:ln>
          <a:effectLst/>
        </p:spPr>
        <p:txBody>
          <a:bodyPr vert="horz" wrap="square" lIns="92048" tIns="46024" rIns="92048" bIns="46024" numCol="1" anchor="b" anchorCtr="0" compatLnSpc="1">
            <a:prstTxWarp prst="textNoShape">
              <a:avLst/>
            </a:prstTxWarp>
          </a:bodyPr>
          <a:lstStyle>
            <a:lvl1pPr algn="l">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3972256" y="8829121"/>
            <a:ext cx="3036623" cy="465743"/>
          </a:xfrm>
          <a:prstGeom prst="rect">
            <a:avLst/>
          </a:prstGeom>
          <a:noFill/>
          <a:ln w="9525">
            <a:noFill/>
            <a:miter lim="800000"/>
            <a:headEnd/>
            <a:tailEnd/>
          </a:ln>
          <a:effectLst/>
        </p:spPr>
        <p:txBody>
          <a:bodyPr vert="horz" wrap="square" lIns="92048" tIns="46024" rIns="92048" bIns="46024" numCol="1" anchor="b" anchorCtr="0" compatLnSpc="1">
            <a:prstTxWarp prst="textNoShape">
              <a:avLst/>
            </a:prstTxWarp>
          </a:bodyPr>
          <a:lstStyle>
            <a:lvl1pPr algn="r">
              <a:defRPr sz="1200">
                <a:latin typeface="Arial" charset="0"/>
              </a:defRPr>
            </a:lvl1pPr>
          </a:lstStyle>
          <a:p>
            <a:pPr>
              <a:defRPr/>
            </a:pPr>
            <a:fld id="{F4F7EE54-C16C-431A-86ED-BE8015F6D3E6}" type="slidenum">
              <a:rPr lang="en-US"/>
              <a:pPr>
                <a:defRPr/>
              </a:pPr>
              <a:t>‹#›</a:t>
            </a:fld>
            <a:endParaRPr lang="en-US"/>
          </a:p>
        </p:txBody>
      </p:sp>
    </p:spTree>
    <p:extLst>
      <p:ext uri="{BB962C8B-B14F-4D97-AF65-F5344CB8AC3E}">
        <p14:creationId xmlns:p14="http://schemas.microsoft.com/office/powerpoint/2010/main" val="254833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623" cy="465743"/>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l" defTabSz="931660">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2256" y="0"/>
            <a:ext cx="3036623" cy="465743"/>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660">
              <a:defRPr sz="1200">
                <a:latin typeface="Arial"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84275" y="698500"/>
            <a:ext cx="46418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9823" y="4414561"/>
            <a:ext cx="5610754" cy="4183995"/>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121"/>
            <a:ext cx="3036623" cy="465743"/>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l" defTabSz="931660">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2256" y="8829121"/>
            <a:ext cx="3036623" cy="465743"/>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660">
              <a:defRPr sz="1200">
                <a:latin typeface="Arial" charset="0"/>
              </a:defRPr>
            </a:lvl1pPr>
          </a:lstStyle>
          <a:p>
            <a:pPr>
              <a:defRPr/>
            </a:pPr>
            <a:fld id="{18D26315-7F47-480E-833F-1017CE66EF89}" type="slidenum">
              <a:rPr lang="en-US"/>
              <a:pPr>
                <a:defRPr/>
              </a:pPr>
              <a:t>‹#›</a:t>
            </a:fld>
            <a:endParaRPr lang="en-US"/>
          </a:p>
        </p:txBody>
      </p:sp>
    </p:spTree>
    <p:extLst>
      <p:ext uri="{BB962C8B-B14F-4D97-AF65-F5344CB8AC3E}">
        <p14:creationId xmlns:p14="http://schemas.microsoft.com/office/powerpoint/2010/main" val="3620791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4F39A0B5-49CD-43F1-B50A-06C6FE51235C}" type="slidenum">
              <a:rPr lang="en-US" sz="1200"/>
              <a:pPr eaLnBrk="1" hangingPunct="1"/>
              <a:t>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5432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click on the logo and look at the main page for a second.  </a:t>
            </a:r>
          </a:p>
          <a:p>
            <a:r>
              <a:rPr lang="en-US" dirty="0" smtClean="0"/>
              <a:t>While this interface may seem rather simplistic, it is in fact, quite sophisticated.  </a:t>
            </a:r>
          </a:p>
          <a:p>
            <a:r>
              <a:rPr lang="en-US" dirty="0" smtClean="0"/>
              <a:t>This page gets you to a number of tools provided by the NLM.  </a:t>
            </a:r>
          </a:p>
          <a:p>
            <a:r>
              <a:rPr lang="en-US" dirty="0" smtClean="0"/>
              <a:t>Point out the My NCBI, Tutorials, RSS feeds,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35B1C7FA-916F-4E22-BC9A-7B37FF12B555}" type="slidenum">
              <a:rPr lang="en-US" sz="1200"/>
              <a:pPr eaLnBrk="1" hangingPunct="1"/>
              <a:t>10</a:t>
            </a:fld>
            <a:endParaRPr lang="en-US" sz="1200"/>
          </a:p>
        </p:txBody>
      </p:sp>
    </p:spTree>
    <p:extLst>
      <p:ext uri="{BB962C8B-B14F-4D97-AF65-F5344CB8AC3E}">
        <p14:creationId xmlns:p14="http://schemas.microsoft.com/office/powerpoint/2010/main" val="260355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B66FBF7B-40D7-4C57-B494-BBB9648A7E39}" type="slidenum">
              <a:rPr lang="en-US" sz="1200"/>
              <a:pPr eaLnBrk="1" hangingPunct="1"/>
              <a:t>11</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might need to find a particular article from an author you know: a friend or speaker at a conference you heard.  You can type in a full name or just last name and an initial or two.</a:t>
            </a:r>
          </a:p>
          <a:p>
            <a:pPr eaLnBrk="1" hangingPunct="1"/>
            <a:r>
              <a:rPr lang="en-US" dirty="0" smtClean="0"/>
              <a:t>After 2002, MEDLINE includes full author names when they are included in the article.  These may be searched in PubMed in either order:  James Smith or Smith James.  However, when in doubt about which is the first name and which is the last, use a comma as in Ryan, Douglas for an author named Douglas Ryan.</a:t>
            </a:r>
          </a:p>
          <a:p>
            <a:pPr eaLnBrk="1" hangingPunct="1"/>
            <a:endParaRPr lang="en-US" dirty="0" smtClean="0"/>
          </a:p>
          <a:p>
            <a:pPr eaLnBrk="1" hangingPunct="1"/>
            <a:r>
              <a:rPr lang="en-US" dirty="0" smtClean="0"/>
              <a:t>Extra little tip:  If you go to the “Single Citation Matcher” on the center of the PubMed screen, and type an author’s last name into the author box, you will see an index of author names.</a:t>
            </a:r>
          </a:p>
        </p:txBody>
      </p:sp>
    </p:spTree>
    <p:extLst>
      <p:ext uri="{BB962C8B-B14F-4D97-AF65-F5344CB8AC3E}">
        <p14:creationId xmlns:p14="http://schemas.microsoft.com/office/powerpoint/2010/main" val="205655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006FA578-3426-4736-B975-F95FD01F56E9}" type="slidenum">
              <a:rPr lang="en-US" sz="1200"/>
              <a:pPr eaLnBrk="1" hangingPunct="1"/>
              <a:t>12</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So we can have an article to play with, click on this article title to open the full citation.</a:t>
            </a:r>
          </a:p>
        </p:txBody>
      </p:sp>
    </p:spTree>
    <p:extLst>
      <p:ext uri="{BB962C8B-B14F-4D97-AF65-F5344CB8AC3E}">
        <p14:creationId xmlns:p14="http://schemas.microsoft.com/office/powerpoint/2010/main" val="97366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BEFB3F79-7A93-40B1-BBFD-F199D2874015}" type="slidenum">
              <a:rPr lang="en-US" sz="1200"/>
              <a:pPr eaLnBrk="1" hangingPunct="1"/>
              <a:t>13</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the “abstract” display for the single article on FSU </a:t>
            </a:r>
            <a:r>
              <a:rPr lang="en-US" dirty="0" err="1" smtClean="0"/>
              <a:t>CoM.</a:t>
            </a:r>
            <a:r>
              <a:rPr lang="en-US" dirty="0" smtClean="0"/>
              <a:t> (click on the article title in the summary view of the</a:t>
            </a:r>
            <a:r>
              <a:rPr lang="en-US" baseline="0" dirty="0" smtClean="0"/>
              <a:t> search results to pull up this screen) </a:t>
            </a:r>
            <a:r>
              <a:rPr lang="en-US" dirty="0" smtClean="0"/>
              <a:t> </a:t>
            </a:r>
            <a:r>
              <a:rPr lang="en-US" dirty="0" err="1" smtClean="0"/>
              <a:t>Find@FSU</a:t>
            </a:r>
            <a:r>
              <a:rPr lang="en-US" dirty="0" smtClean="0"/>
              <a:t> button.   This is what you click to see the complete article at the publisher’s site. </a:t>
            </a:r>
          </a:p>
          <a:p>
            <a:pPr eaLnBrk="1" hangingPunct="1"/>
            <a:r>
              <a:rPr lang="en-US" dirty="0" smtClean="0"/>
              <a:t>Point out the list of similar articles and the link for more related articles. </a:t>
            </a:r>
          </a:p>
        </p:txBody>
      </p:sp>
    </p:spTree>
    <p:extLst>
      <p:ext uri="{BB962C8B-B14F-4D97-AF65-F5344CB8AC3E}">
        <p14:creationId xmlns:p14="http://schemas.microsoft.com/office/powerpoint/2010/main" val="258523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formats for viewing these entries on either the search results screen or an individual article screen.  Summary view is the bare minimum info needed to get the article.  Abstract view is contains the button to get to the full text article as well as the full abstract (hence the name) and links to Similar Articles.  Other views are usually only of interest to advanced users for use with 3</a:t>
            </a:r>
            <a:r>
              <a:rPr lang="en-US" baseline="30000" dirty="0" smtClean="0"/>
              <a:t>rd</a:t>
            </a:r>
            <a:r>
              <a:rPr lang="en-US" dirty="0" smtClean="0"/>
              <a:t> party citation software.</a:t>
            </a:r>
          </a:p>
          <a:p>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14</a:t>
            </a:fld>
            <a:endParaRPr lang="en-US"/>
          </a:p>
        </p:txBody>
      </p:sp>
    </p:spTree>
    <p:extLst>
      <p:ext uri="{BB962C8B-B14F-4D97-AF65-F5344CB8AC3E}">
        <p14:creationId xmlns:p14="http://schemas.microsoft.com/office/powerpoint/2010/main" val="165633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6B8AC5BF-B43F-421A-BA47-E5891CA7BC0D}" type="slidenum">
              <a:rPr lang="en-US" sz="1200"/>
              <a:pPr eaLnBrk="1" hangingPunct="1"/>
              <a:t>15</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order to locate the full article, click on the </a:t>
            </a:r>
            <a:r>
              <a:rPr lang="en-US" dirty="0" err="1" smtClean="0"/>
              <a:t>Find@FSU</a:t>
            </a:r>
            <a:r>
              <a:rPr lang="en-US" dirty="0" smtClean="0"/>
              <a:t> icon.  if you are logged into the proxy or on campus, you will be recognized as a member of the FSU community and will be allowed to read the article.  If you are off campus, you will be asked to log in….  We won’t worry about that now.</a:t>
            </a:r>
          </a:p>
        </p:txBody>
      </p:sp>
    </p:spTree>
    <p:extLst>
      <p:ext uri="{BB962C8B-B14F-4D97-AF65-F5344CB8AC3E}">
        <p14:creationId xmlns:p14="http://schemas.microsoft.com/office/powerpoint/2010/main" val="182018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682420B-1F0C-4990-8D44-A3907DABEAF9}" type="slidenum">
              <a:rPr lang="en-US" sz="1200"/>
              <a:pPr eaLnBrk="1" hangingPunct="1"/>
              <a:t>16</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Because, lets face it.  What you want is a few, good articles, not 2500, not 250, not even 25, but you can live with that.  You want to do a search and get about 5.  Most of the time, a journal search is to address a particular clinical question.  In some cases it may be a research question.  Let’s use a recent clinical question you had in your practice to use for searching.  To facilitate this, fill out the worksheet handout.  Jot down what you wanted to look up.  Advanced users will automatically in their head break this down into terms on which to search.  You can’t just type the full questions.  So start with the main topic, usually a disease, then add terms which may be interventions you are considering.  (Yes, this is PICO, for those of you who attended an EBM session lately). </a:t>
            </a:r>
          </a:p>
          <a:p>
            <a:pPr eaLnBrk="1" hangingPunct="1"/>
            <a:r>
              <a:rPr lang="en-US" dirty="0" smtClean="0"/>
              <a:t>Then decide the type of question, which is another term you can add like diagnosis or treatment. The age group of the patients, gender, type of article you want, etc.  </a:t>
            </a:r>
          </a:p>
          <a:p>
            <a:pPr eaLnBrk="1" hangingPunct="1"/>
            <a:endParaRPr lang="en-US" dirty="0" smtClean="0"/>
          </a:p>
        </p:txBody>
      </p:sp>
    </p:spTree>
    <p:extLst>
      <p:ext uri="{BB962C8B-B14F-4D97-AF65-F5344CB8AC3E}">
        <p14:creationId xmlns:p14="http://schemas.microsoft.com/office/powerpoint/2010/main" val="96133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[Speaker, don’t start working on the web yet.  Just review these steps as an introduction].  Here are the steps I use to do a search and narrow it to a few good articles.  We will go thru each of these steps using your terms for practice.</a:t>
            </a:r>
          </a:p>
          <a:p>
            <a:endParaRPr 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1BF443FD-0A78-47A9-8C5C-42F433224818}" type="slidenum">
              <a:rPr lang="en-US" sz="1200"/>
              <a:pPr eaLnBrk="1" hangingPunct="1"/>
              <a:t>17</a:t>
            </a:fld>
            <a:endParaRPr lang="en-US" sz="1200"/>
          </a:p>
        </p:txBody>
      </p:sp>
    </p:spTree>
    <p:extLst>
      <p:ext uri="{BB962C8B-B14F-4D97-AF65-F5344CB8AC3E}">
        <p14:creationId xmlns:p14="http://schemas.microsoft.com/office/powerpoint/2010/main" val="224484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clinical question:  </a:t>
            </a:r>
          </a:p>
          <a:p>
            <a:pPr marL="0" lvl="1"/>
            <a:r>
              <a:rPr lang="en-US" dirty="0"/>
              <a:t>For pregnant patients, does the </a:t>
            </a:r>
            <a:r>
              <a:rPr lang="en-US" b="1" dirty="0"/>
              <a:t>consumption </a:t>
            </a:r>
            <a:r>
              <a:rPr lang="en-US" dirty="0"/>
              <a:t>of  large amounts of </a:t>
            </a:r>
            <a:r>
              <a:rPr lang="en-US" b="1" dirty="0"/>
              <a:t>coffee, </a:t>
            </a:r>
            <a:r>
              <a:rPr lang="en-US" dirty="0"/>
              <a:t>(compared to non-coffee drinkers) increase the rate of </a:t>
            </a:r>
            <a:r>
              <a:rPr lang="en-US" b="1" u="sng" dirty="0"/>
              <a:t>spontaneous abortion</a:t>
            </a:r>
            <a:r>
              <a:rPr lang="en-US" b="1" dirty="0"/>
              <a:t>?</a:t>
            </a:r>
          </a:p>
          <a:p>
            <a:r>
              <a:rPr lang="en-US" dirty="0" smtClean="0"/>
              <a:t>Terms to use?  Spontaneous abortion, coffee OR caffeine, consumption.  We don’t really need pregnancy.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18</a:t>
            </a:fld>
            <a:endParaRPr lang="en-US"/>
          </a:p>
        </p:txBody>
      </p:sp>
    </p:spTree>
    <p:extLst>
      <p:ext uri="{BB962C8B-B14F-4D97-AF65-F5344CB8AC3E}">
        <p14:creationId xmlns:p14="http://schemas.microsoft.com/office/powerpoint/2010/main" val="99030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Search Details  on the right, show the PubMed translated your query into search syntax including </a:t>
            </a:r>
            <a:r>
              <a:rPr lang="en-US" dirty="0" err="1" smtClean="0"/>
              <a:t>MeSH</a:t>
            </a:r>
            <a:r>
              <a:rPr lang="en-US" dirty="0" smtClean="0"/>
              <a:t> terms which are terms assigned by the NLM to an article based on the content of the article. Now you see the ANDs, ORs and such.</a:t>
            </a:r>
          </a:p>
          <a:p>
            <a:r>
              <a:rPr lang="en-US" dirty="0" smtClean="0"/>
              <a:t>Details are also listed on the right side of the screen in the search results page. </a:t>
            </a:r>
          </a:p>
          <a:p>
            <a:endParaRPr lang="en-US" dirty="0"/>
          </a:p>
          <a:p>
            <a:r>
              <a:rPr lang="en-US" dirty="0" smtClean="0"/>
              <a:t> </a:t>
            </a:r>
          </a:p>
          <a:p>
            <a:endParaRPr lang="en-US"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A9E5733-41EF-4AE9-9750-2C3B832D2F6C}" type="slidenum">
              <a:rPr lang="en-US" sz="1200"/>
              <a:pPr eaLnBrk="1" hangingPunct="1"/>
              <a:t>19</a:t>
            </a:fld>
            <a:endParaRPr lang="en-US" sz="1200"/>
          </a:p>
        </p:txBody>
      </p:sp>
    </p:spTree>
    <p:extLst>
      <p:ext uri="{BB962C8B-B14F-4D97-AF65-F5344CB8AC3E}">
        <p14:creationId xmlns:p14="http://schemas.microsoft.com/office/powerpoint/2010/main" val="98729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5698B791-99F9-4723-9287-38149E2DFB5C}" type="slidenum">
              <a:rPr lang="en-US" sz="1200"/>
              <a:pPr eaLnBrk="1" hangingPunct="1"/>
              <a:t>2</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4132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Pubmed</a:t>
            </a:r>
            <a:r>
              <a:rPr lang="en-US" dirty="0" smtClean="0"/>
              <a:t> has put</a:t>
            </a:r>
            <a:r>
              <a:rPr lang="en-US" baseline="0" dirty="0" smtClean="0"/>
              <a:t> the filters/limits on the left side of the screen like many commercial shopping sites.  Shop for women’s clothes at </a:t>
            </a:r>
            <a:r>
              <a:rPr lang="en-US" baseline="0" dirty="0" err="1" smtClean="0"/>
              <a:t>JCPenney</a:t>
            </a:r>
            <a:r>
              <a:rPr lang="en-US" baseline="0" dirty="0" smtClean="0"/>
              <a:t> or appliances at Sears. Same concept.  Show</a:t>
            </a:r>
            <a:r>
              <a:rPr lang="en-US" dirty="0" smtClean="0"/>
              <a:t> limiting to recent articles, possible Review articles.  English, which will require using Show additional Filters. When you click on ones, you have to click SHOW,</a:t>
            </a:r>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20</a:t>
            </a:fld>
            <a:endParaRPr lang="en-US"/>
          </a:p>
        </p:txBody>
      </p:sp>
    </p:spTree>
    <p:extLst>
      <p:ext uri="{BB962C8B-B14F-4D97-AF65-F5344CB8AC3E}">
        <p14:creationId xmlns:p14="http://schemas.microsoft.com/office/powerpoint/2010/main" val="1753917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Advanced Search shows you the results of the last few searches you have done and lets you add additional terms to your search, This will let you combine previous searches to either reduce the number of articles found, or</a:t>
            </a:r>
            <a:r>
              <a:rPr lang="en-US" baseline="0" dirty="0" smtClean="0"/>
              <a:t> narrow your search.  One strategy that can be used is to do searches on each relevant term you can think of to answer a specific clinical question, then combine terms using AND until you get the number down to a manageable number. </a:t>
            </a:r>
            <a:endParaRPr lang="en-US" dirty="0" smtClean="0"/>
          </a:p>
          <a:p>
            <a:r>
              <a:rPr lang="en-US" dirty="0" err="1" smtClean="0"/>
              <a:t>Pubmed</a:t>
            </a:r>
            <a:r>
              <a:rPr lang="en-US" baseline="0" dirty="0" smtClean="0"/>
              <a:t> will keep a history of your searches on this computer in this browser for 24 hours.  Then it wipes these out.  This is another reason to get a NCBI account. It keeps track of months worth</a:t>
            </a:r>
            <a:r>
              <a:rPr lang="en-US" dirty="0" smtClean="0"/>
              <a:t> of searches if you are signed in when doing the searches.</a:t>
            </a:r>
            <a:r>
              <a:rPr lang="en-US" baseline="0" dirty="0" smtClean="0"/>
              <a:t> Then you can save your searches.  </a:t>
            </a:r>
            <a:endParaRPr lang="en-US" dirty="0" smtClean="0"/>
          </a:p>
          <a:p>
            <a:endParaRPr lang="en-US"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8CC9EFF-09C0-44BC-8405-311CA2F21E02}" type="slidenum">
              <a:rPr lang="en-US" sz="1200"/>
              <a:pPr eaLnBrk="1" hangingPunct="1"/>
              <a:t>21</a:t>
            </a:fld>
            <a:endParaRPr lang="en-US" sz="1200"/>
          </a:p>
        </p:txBody>
      </p:sp>
    </p:spTree>
    <p:extLst>
      <p:ext uri="{BB962C8B-B14F-4D97-AF65-F5344CB8AC3E}">
        <p14:creationId xmlns:p14="http://schemas.microsoft.com/office/powerpoint/2010/main" val="110150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preferences (sometime dictated by age)  you have many options for getting the articles.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22</a:t>
            </a:fld>
            <a:endParaRPr lang="en-US"/>
          </a:p>
        </p:txBody>
      </p:sp>
    </p:spTree>
    <p:extLst>
      <p:ext uri="{BB962C8B-B14F-4D97-AF65-F5344CB8AC3E}">
        <p14:creationId xmlns:p14="http://schemas.microsoft.com/office/powerpoint/2010/main" val="1415262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 am going to pick a few articles from my search results by clicking in the checkbox.  Then I will add these to the clipboard.  You can also add to the clipboard from the individual article abstract view.  </a:t>
            </a:r>
          </a:p>
        </p:txBody>
      </p:sp>
    </p:spTree>
    <p:extLst>
      <p:ext uri="{BB962C8B-B14F-4D97-AF65-F5344CB8AC3E}">
        <p14:creationId xmlns:p14="http://schemas.microsoft.com/office/powerpoint/2010/main" val="360835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Clipboard is added to the main screen with the number of items stored in it.  To go to it, click on the items. </a:t>
            </a:r>
            <a:r>
              <a:rPr lang="en-US" dirty="0"/>
              <a:t>Click on </a:t>
            </a:r>
            <a:r>
              <a:rPr lang="en-US" b="1" dirty="0"/>
              <a:t>Send to</a:t>
            </a:r>
            <a:r>
              <a:rPr lang="en-US" dirty="0"/>
              <a:t>;</a:t>
            </a:r>
          </a:p>
          <a:p>
            <a:endParaRPr lang="en-US" dirty="0" smtClean="0"/>
          </a:p>
          <a:p>
            <a:r>
              <a:rPr lang="en-US" dirty="0" smtClean="0"/>
              <a:t>You have the option to save this list, email your self the list, Add to your collections in NCBI which we have yet to learn about, or send to a citation manager.  </a:t>
            </a:r>
          </a:p>
          <a:p>
            <a:r>
              <a:rPr lang="en-US" dirty="0" smtClean="0"/>
              <a:t>Email yourself your list of articles from the clipboard or export the</a:t>
            </a:r>
            <a:r>
              <a:rPr lang="en-US" baseline="0" dirty="0" smtClean="0"/>
              <a:t> list to a text file.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24</a:t>
            </a:fld>
            <a:endParaRPr lang="en-US"/>
          </a:p>
        </p:txBody>
      </p:sp>
    </p:spTree>
    <p:extLst>
      <p:ext uri="{BB962C8B-B14F-4D97-AF65-F5344CB8AC3E}">
        <p14:creationId xmlns:p14="http://schemas.microsoft.com/office/powerpoint/2010/main" val="355814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AD13A4CA-E3B2-4CE4-8273-2410E3A560F2}" type="slidenum">
              <a:rPr lang="en-US" sz="1200"/>
              <a:pPr eaLnBrk="1" hangingPunct="1"/>
              <a:t>25</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let’s talk about getting the articles.  </a:t>
            </a:r>
            <a:endParaRPr lang="en-US" dirty="0"/>
          </a:p>
          <a:p>
            <a:pPr eaLnBrk="1" hangingPunct="1"/>
            <a:r>
              <a:rPr lang="en-US" dirty="0" smtClean="0"/>
              <a:t>If you are using PubMed from the library site, all of the articles will have the </a:t>
            </a:r>
            <a:r>
              <a:rPr lang="en-US" dirty="0" err="1" smtClean="0"/>
              <a:t>Find@FSU</a:t>
            </a:r>
            <a:r>
              <a:rPr lang="en-US" dirty="0" smtClean="0"/>
              <a:t> button.  It may or may not take you directly to the full text article.  Just guessing 95% of the time, it will.  However, sometimes it won’t</a:t>
            </a:r>
          </a:p>
        </p:txBody>
      </p:sp>
    </p:spTree>
    <p:extLst>
      <p:ext uri="{BB962C8B-B14F-4D97-AF65-F5344CB8AC3E}">
        <p14:creationId xmlns:p14="http://schemas.microsoft.com/office/powerpoint/2010/main" val="1959051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the Find @</a:t>
            </a:r>
            <a:r>
              <a:rPr lang="en-US" baseline="0" dirty="0" smtClean="0"/>
              <a:t> FSU button does not ‘find” the article, this message will come up, </a:t>
            </a:r>
          </a:p>
          <a:p>
            <a:endParaRPr lang="en-US" dirty="0"/>
          </a:p>
          <a:p>
            <a:r>
              <a:rPr lang="en-US" dirty="0" smtClean="0"/>
              <a:t>In some cases we do have the article available, and NLM and that publisher just don’t play well together.  Other times, we just don’t subscribe to that journal.  </a:t>
            </a:r>
          </a:p>
          <a:p>
            <a:endParaRPr lang="en-US" dirty="0"/>
          </a:p>
          <a:p>
            <a:r>
              <a:rPr lang="en-US" b="1" dirty="0" smtClean="0"/>
              <a:t>We will get you any article that you need free of charge</a:t>
            </a:r>
            <a:r>
              <a:rPr lang="en-US" dirty="0" smtClean="0"/>
              <a:t>. </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50A582CD-6D85-47F8-98F2-C163AE1C95E0}" type="slidenum">
              <a:rPr lang="en-US" sz="1200"/>
              <a:pPr eaLnBrk="1" hangingPunct="1"/>
              <a:t>26</a:t>
            </a:fld>
            <a:endParaRPr lang="en-US" sz="1200"/>
          </a:p>
        </p:txBody>
      </p:sp>
    </p:spTree>
    <p:extLst>
      <p:ext uri="{BB962C8B-B14F-4D97-AF65-F5344CB8AC3E}">
        <p14:creationId xmlns:p14="http://schemas.microsoft.com/office/powerpoint/2010/main" val="3350087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Google scholar is another</a:t>
            </a:r>
            <a:r>
              <a:rPr lang="en-US" baseline="0" dirty="0" smtClean="0"/>
              <a:t> good way to find one article, if you know the name of the article.  It searches </a:t>
            </a:r>
            <a:r>
              <a:rPr lang="en-US" baseline="0" dirty="0" err="1" smtClean="0"/>
              <a:t>Pubmed</a:t>
            </a:r>
            <a:r>
              <a:rPr lang="en-US" baseline="0" dirty="0" smtClean="0"/>
              <a:t> along with some other scholarly databases, and does contain links to Find at FSU.  </a:t>
            </a:r>
            <a:r>
              <a:rPr lang="en-US" b="1" baseline="0" dirty="0" smtClean="0"/>
              <a:t>If you log into the Proxy before starting the search of GS from the library Search box, it helps get direct access to the articles. </a:t>
            </a:r>
            <a:endParaRPr lang="en-US" b="1"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B858CF3-6F4D-4D38-B746-C1CA5F5BF8E4}" type="slidenum">
              <a:rPr lang="en-US" sz="1200"/>
              <a:pPr eaLnBrk="1" hangingPunct="1"/>
              <a:t>27</a:t>
            </a:fld>
            <a:endParaRPr lang="en-US" sz="1200"/>
          </a:p>
        </p:txBody>
      </p:sp>
    </p:spTree>
    <p:extLst>
      <p:ext uri="{BB962C8B-B14F-4D97-AF65-F5344CB8AC3E}">
        <p14:creationId xmlns:p14="http://schemas.microsoft.com/office/powerpoint/2010/main" val="245546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F38AE77C-1EF9-44D2-B3FE-215F29E8A4F7}" type="slidenum">
              <a:rPr lang="en-US" sz="1200"/>
              <a:pPr eaLnBrk="1" hangingPunct="1"/>
              <a:t>28</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Please complete all sections and let us know when you need the article if there is a date by which it will no longer be useful.   Our turnaround time is very good and you should receive the article within 1-3 days.</a:t>
            </a:r>
          </a:p>
        </p:txBody>
      </p:sp>
    </p:spTree>
    <p:extLst>
      <p:ext uri="{BB962C8B-B14F-4D97-AF65-F5344CB8AC3E}">
        <p14:creationId xmlns:p14="http://schemas.microsoft.com/office/powerpoint/2010/main" val="255463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29</a:t>
            </a:fld>
            <a:endParaRPr lang="en-US"/>
          </a:p>
        </p:txBody>
      </p:sp>
    </p:spTree>
    <p:extLst>
      <p:ext uri="{BB962C8B-B14F-4D97-AF65-F5344CB8AC3E}">
        <p14:creationId xmlns:p14="http://schemas.microsoft.com/office/powerpoint/2010/main" val="79302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49086E29-695D-4586-9F3F-60E18D395F2D}" type="slidenum">
              <a:rPr lang="en-US" sz="1200"/>
              <a:pPr eaLnBrk="1" hangingPunct="1"/>
              <a:t>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0639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Is available online and for iPad, Android Tablets, iPhone and Android phone.</a:t>
            </a:r>
            <a:r>
              <a:rPr lang="en-US" baseline="0" dirty="0" smtClean="0"/>
              <a:t> You pick out the journals you want to follow/read, and put them on your bookshelf.  It allows you to view journals as they are published, and read them electronically. Then sync online/tablet/phone.  Must create an account first. Instructions are in a handout.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30</a:t>
            </a:fld>
            <a:endParaRPr lang="en-US"/>
          </a:p>
        </p:txBody>
      </p:sp>
    </p:spTree>
    <p:extLst>
      <p:ext uri="{BB962C8B-B14F-4D97-AF65-F5344CB8AC3E}">
        <p14:creationId xmlns:p14="http://schemas.microsoft.com/office/powerpoint/2010/main" val="2822873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default browser is the browser (Internet Explorer,</a:t>
            </a:r>
            <a:r>
              <a:rPr lang="en-US" baseline="0" dirty="0" smtClean="0"/>
              <a:t> Firefox, Chrome or Safari) that starts automatically when you click on a hyperlink in any other program.  Most Windows machines set IE as the default browser.  If you plan to follow links to articles in </a:t>
            </a:r>
            <a:r>
              <a:rPr lang="en-US" baseline="0" dirty="0" err="1" smtClean="0"/>
              <a:t>DynamePlus</a:t>
            </a:r>
            <a:r>
              <a:rPr lang="en-US" baseline="0" dirty="0" smtClean="0"/>
              <a:t> go to the library web page and log into </a:t>
            </a:r>
            <a:r>
              <a:rPr lang="en-US" baseline="0" dirty="0" err="1" smtClean="0"/>
              <a:t>EZProxy</a:t>
            </a:r>
            <a:r>
              <a:rPr lang="en-US" baseline="0" dirty="0" smtClean="0"/>
              <a:t>, then open Pubmed from the link in Find it box.  You can minimize this.  Then go back to the library and open </a:t>
            </a:r>
            <a:r>
              <a:rPr lang="en-US" baseline="0" dirty="0" err="1" smtClean="0"/>
              <a:t>DynamedPlus</a:t>
            </a:r>
            <a:r>
              <a:rPr lang="en-US" baseline="0" dirty="0" smtClean="0"/>
              <a:t>.  The links will take you to Pubmed and the </a:t>
            </a:r>
            <a:r>
              <a:rPr lang="en-US" baseline="0" dirty="0" err="1" smtClean="0"/>
              <a:t>Find@FSU</a:t>
            </a:r>
            <a:r>
              <a:rPr lang="en-US" baseline="0" dirty="0" smtClean="0"/>
              <a:t> button will be there.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31</a:t>
            </a:fld>
            <a:endParaRPr lang="en-US"/>
          </a:p>
        </p:txBody>
      </p:sp>
    </p:spTree>
    <p:extLst>
      <p:ext uri="{BB962C8B-B14F-4D97-AF65-F5344CB8AC3E}">
        <p14:creationId xmlns:p14="http://schemas.microsoft.com/office/powerpoint/2010/main" val="4064515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with a topic in </a:t>
            </a:r>
            <a:r>
              <a:rPr lang="en-US" dirty="0" err="1" smtClean="0"/>
              <a:t>DynamedPlus</a:t>
            </a:r>
            <a:r>
              <a:rPr lang="en-US" dirty="0" smtClean="0"/>
              <a:t>.  Good opportunity to show how the new interface does search results.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32</a:t>
            </a:fld>
            <a:endParaRPr lang="en-US"/>
          </a:p>
        </p:txBody>
      </p:sp>
    </p:spTree>
    <p:extLst>
      <p:ext uri="{BB962C8B-B14F-4D97-AF65-F5344CB8AC3E}">
        <p14:creationId xmlns:p14="http://schemas.microsoft.com/office/powerpoint/2010/main" val="1306692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89513577-2643-4DE9-8A2B-901CF1B8EB43}" type="slidenum">
              <a:rPr lang="en-US" sz="1200"/>
              <a:pPr eaLnBrk="1" hangingPunct="1"/>
              <a:t>33</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24760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31C32A5A-947F-4475-9A0D-0559B4070BDA}" type="slidenum">
              <a:rPr lang="en-US" sz="1200"/>
              <a:pPr eaLnBrk="1" hangingPunct="1"/>
              <a:t>34</a:t>
            </a:fld>
            <a:endParaRPr 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66665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time and folks want to learn this, those that want can stay and</a:t>
            </a:r>
            <a:r>
              <a:rPr lang="en-US" baseline="0" dirty="0" smtClean="0"/>
              <a:t> keep going.</a:t>
            </a:r>
            <a:endParaRPr 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91" eaLnBrk="0" hangingPunct="0">
              <a:defRPr sz="1500">
                <a:solidFill>
                  <a:schemeClr val="tx1"/>
                </a:solidFill>
                <a:latin typeface="Arial" charset="0"/>
              </a:defRPr>
            </a:lvl1pPr>
            <a:lvl2pPr marL="716025" indent="-275394" defTabSz="928691" eaLnBrk="0" hangingPunct="0">
              <a:defRPr sz="1500">
                <a:solidFill>
                  <a:schemeClr val="tx1"/>
                </a:solidFill>
                <a:latin typeface="Arial" charset="0"/>
              </a:defRPr>
            </a:lvl2pPr>
            <a:lvl3pPr marL="1101577" indent="-220316" defTabSz="928691" eaLnBrk="0" hangingPunct="0">
              <a:defRPr sz="1500">
                <a:solidFill>
                  <a:schemeClr val="tx1"/>
                </a:solidFill>
                <a:latin typeface="Arial" charset="0"/>
              </a:defRPr>
            </a:lvl3pPr>
            <a:lvl4pPr marL="1542207" indent="-220316" defTabSz="928691" eaLnBrk="0" hangingPunct="0">
              <a:defRPr sz="1500">
                <a:solidFill>
                  <a:schemeClr val="tx1"/>
                </a:solidFill>
                <a:latin typeface="Arial" charset="0"/>
              </a:defRPr>
            </a:lvl4pPr>
            <a:lvl5pPr marL="1982838" indent="-220316" defTabSz="928691" eaLnBrk="0" hangingPunct="0">
              <a:defRPr sz="1500">
                <a:solidFill>
                  <a:schemeClr val="tx1"/>
                </a:solidFill>
                <a:latin typeface="Arial" charset="0"/>
              </a:defRPr>
            </a:lvl5pPr>
            <a:lvl6pPr marL="2423468" indent="-220316" algn="ctr" defTabSz="928691" eaLnBrk="0" fontAlgn="base" hangingPunct="0">
              <a:spcBef>
                <a:spcPct val="0"/>
              </a:spcBef>
              <a:spcAft>
                <a:spcPct val="0"/>
              </a:spcAft>
              <a:defRPr sz="1500">
                <a:solidFill>
                  <a:schemeClr val="tx1"/>
                </a:solidFill>
                <a:latin typeface="Arial" charset="0"/>
              </a:defRPr>
            </a:lvl6pPr>
            <a:lvl7pPr marL="2864099" indent="-220316" algn="ctr" defTabSz="928691" eaLnBrk="0" fontAlgn="base" hangingPunct="0">
              <a:spcBef>
                <a:spcPct val="0"/>
              </a:spcBef>
              <a:spcAft>
                <a:spcPct val="0"/>
              </a:spcAft>
              <a:defRPr sz="1500">
                <a:solidFill>
                  <a:schemeClr val="tx1"/>
                </a:solidFill>
                <a:latin typeface="Arial" charset="0"/>
              </a:defRPr>
            </a:lvl7pPr>
            <a:lvl8pPr marL="3304728" indent="-220316" algn="ctr" defTabSz="928691" eaLnBrk="0" fontAlgn="base" hangingPunct="0">
              <a:spcBef>
                <a:spcPct val="0"/>
              </a:spcBef>
              <a:spcAft>
                <a:spcPct val="0"/>
              </a:spcAft>
              <a:defRPr sz="1500">
                <a:solidFill>
                  <a:schemeClr val="tx1"/>
                </a:solidFill>
                <a:latin typeface="Arial" charset="0"/>
              </a:defRPr>
            </a:lvl8pPr>
            <a:lvl9pPr marL="3745359" indent="-220316" algn="ctr" defTabSz="928691" eaLnBrk="0" fontAlgn="base" hangingPunct="0">
              <a:spcBef>
                <a:spcPct val="0"/>
              </a:spcBef>
              <a:spcAft>
                <a:spcPct val="0"/>
              </a:spcAft>
              <a:defRPr sz="1500">
                <a:solidFill>
                  <a:schemeClr val="tx1"/>
                </a:solidFill>
                <a:latin typeface="Arial" charset="0"/>
              </a:defRPr>
            </a:lvl9pPr>
          </a:lstStyle>
          <a:p>
            <a:pPr eaLnBrk="1" hangingPunct="1"/>
            <a:fld id="{DBD622C4-2BBD-4DB1-9C28-836F9D8B59ED}" type="slidenum">
              <a:rPr lang="en-US" sz="1200"/>
              <a:pPr eaLnBrk="1" hangingPunct="1"/>
              <a:t>35</a:t>
            </a:fld>
            <a:endParaRPr lang="en-US" sz="1200"/>
          </a:p>
        </p:txBody>
      </p:sp>
    </p:spTree>
    <p:extLst>
      <p:ext uri="{BB962C8B-B14F-4D97-AF65-F5344CB8AC3E}">
        <p14:creationId xmlns:p14="http://schemas.microsoft.com/office/powerpoint/2010/main" val="291380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36</a:t>
            </a:fld>
            <a:endParaRPr lang="en-US"/>
          </a:p>
        </p:txBody>
      </p:sp>
    </p:spTree>
    <p:extLst>
      <p:ext uri="{BB962C8B-B14F-4D97-AF65-F5344CB8AC3E}">
        <p14:creationId xmlns:p14="http://schemas.microsoft.com/office/powerpoint/2010/main" val="2831681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your account, click on the</a:t>
            </a:r>
            <a:r>
              <a:rPr lang="en-US" baseline="0" dirty="0" smtClean="0"/>
              <a:t> NCBI in the top right of </a:t>
            </a:r>
            <a:r>
              <a:rPr lang="en-US" baseline="0" dirty="0" err="1" smtClean="0"/>
              <a:t>Pubmed</a:t>
            </a:r>
            <a:r>
              <a:rPr lang="en-US" baseline="0" dirty="0" smtClean="0"/>
              <a:t>, then Register for a NCBI account.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37</a:t>
            </a:fld>
            <a:endParaRPr lang="en-US"/>
          </a:p>
        </p:txBody>
      </p:sp>
    </p:spTree>
    <p:extLst>
      <p:ext uri="{BB962C8B-B14F-4D97-AF65-F5344CB8AC3E}">
        <p14:creationId xmlns:p14="http://schemas.microsoft.com/office/powerpoint/2010/main" val="277736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it looks like with several saved searches, collections of articles.</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38</a:t>
            </a:fld>
            <a:endParaRPr lang="en-US"/>
          </a:p>
        </p:txBody>
      </p:sp>
    </p:spTree>
    <p:extLst>
      <p:ext uri="{BB962C8B-B14F-4D97-AF65-F5344CB8AC3E}">
        <p14:creationId xmlns:p14="http://schemas.microsoft.com/office/powerpoint/2010/main" val="344606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2E326D1D-E3BF-4B35-8596-3CDEAA046CDE}" type="slidenum">
              <a:rPr lang="en-US" sz="1200"/>
              <a:pPr algn="r" eaLnBrk="1" hangingPunct="1"/>
              <a:t>39</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can modify your search by clicking on it, and modify the email preferences by clicking on ‘Monthly’.</a:t>
            </a:r>
          </a:p>
        </p:txBody>
      </p:sp>
    </p:spTree>
    <p:extLst>
      <p:ext uri="{BB962C8B-B14F-4D97-AF65-F5344CB8AC3E}">
        <p14:creationId xmlns:p14="http://schemas.microsoft.com/office/powerpoint/2010/main" val="406195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49086E29-695D-4586-9F3F-60E18D395F2D}" type="slidenum">
              <a:rPr lang="en-US" sz="1200"/>
              <a:pPr eaLnBrk="1" hangingPunct="1"/>
              <a:t>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Put the </a:t>
            </a:r>
            <a:r>
              <a:rPr lang="en-US" dirty="0" err="1" smtClean="0"/>
              <a:t>Powerpoint</a:t>
            </a:r>
            <a:r>
              <a:rPr lang="en-US" dirty="0" smtClean="0"/>
              <a:t> on one screen from the console computer and using a laptop, open Firefox or IE on the other screen and demo opening the CoM site and clicking Library.</a:t>
            </a:r>
          </a:p>
        </p:txBody>
      </p:sp>
    </p:spTree>
    <p:extLst>
      <p:ext uri="{BB962C8B-B14F-4D97-AF65-F5344CB8AC3E}">
        <p14:creationId xmlns:p14="http://schemas.microsoft.com/office/powerpoint/2010/main" val="2943899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D4883CD4-A9DB-4BD2-B9CF-8889C9DE9594}" type="slidenum">
              <a:rPr lang="en-US" sz="1200"/>
              <a:pPr algn="r" eaLnBrk="1" hangingPunct="1"/>
              <a:t>40</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can modify your search by clicking on it, and modify the email preferences by clicking on ‘Monthly’.</a:t>
            </a:r>
          </a:p>
        </p:txBody>
      </p:sp>
    </p:spTree>
    <p:extLst>
      <p:ext uri="{BB962C8B-B14F-4D97-AF65-F5344CB8AC3E}">
        <p14:creationId xmlns:p14="http://schemas.microsoft.com/office/powerpoint/2010/main" val="2332509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D99E1A51-C9F3-4AB6-83AA-F61F0AFC8AFE}" type="slidenum">
              <a:rPr lang="en-US" sz="1200"/>
              <a:pPr algn="r" eaLnBrk="1" hangingPunct="1"/>
              <a:t>41</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061768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5A72D3C4-4A4C-41D1-923D-9E8020FF79F9}" type="slidenum">
              <a:rPr lang="en-US" sz="1200"/>
              <a:pPr algn="r" eaLnBrk="1" hangingPunct="1"/>
              <a:t>42</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76719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F07CD360-48BA-4118-B208-0F50F67D17BF}" type="slidenum">
              <a:rPr lang="en-US" sz="1200"/>
              <a:pPr algn="r" eaLnBrk="1" hangingPunct="1"/>
              <a:t>43</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Again, you can modify your search, or add or delete references from the collection.</a:t>
            </a:r>
          </a:p>
          <a:p>
            <a:pPr eaLnBrk="1" hangingPunct="1"/>
            <a:r>
              <a:rPr lang="en-US" smtClean="0"/>
              <a:t>Another use for clipboard is to collect references to download to a reference manager such as EndNote or RefWorks.</a:t>
            </a:r>
          </a:p>
        </p:txBody>
      </p:sp>
    </p:spTree>
    <p:extLst>
      <p:ext uri="{BB962C8B-B14F-4D97-AF65-F5344CB8AC3E}">
        <p14:creationId xmlns:p14="http://schemas.microsoft.com/office/powerpoint/2010/main" val="2791186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6E8332E0-45AE-4019-A51A-9B9B5B325B53}" type="slidenum">
              <a:rPr lang="en-US" sz="1200"/>
              <a:pPr algn="r" eaLnBrk="1" hangingPunct="1"/>
              <a:t>44</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Again, you can modify your search, or add or delete references from the collection.</a:t>
            </a:r>
          </a:p>
          <a:p>
            <a:pPr eaLnBrk="1" hangingPunct="1"/>
            <a:r>
              <a:rPr lang="en-US" smtClean="0"/>
              <a:t>Another use for clipboard is to collect references to download to a reference manager such as EndNote or RefWorks.</a:t>
            </a:r>
          </a:p>
        </p:txBody>
      </p:sp>
    </p:spTree>
    <p:extLst>
      <p:ext uri="{BB962C8B-B14F-4D97-AF65-F5344CB8AC3E}">
        <p14:creationId xmlns:p14="http://schemas.microsoft.com/office/powerpoint/2010/main" val="2069963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2256" y="8829122"/>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1" rIns="93141" bIns="46571" anchor="b"/>
          <a:lstStyle>
            <a:lvl1pPr defTabSz="963613" eaLnBrk="0" hangingPunct="0">
              <a:defRPr sz="1600">
                <a:solidFill>
                  <a:schemeClr val="tx1"/>
                </a:solidFill>
                <a:latin typeface="Arial" charset="0"/>
              </a:defRPr>
            </a:lvl1pPr>
            <a:lvl2pPr marL="742950" indent="-285750" defTabSz="963613" eaLnBrk="0" hangingPunct="0">
              <a:defRPr sz="1600">
                <a:solidFill>
                  <a:schemeClr val="tx1"/>
                </a:solidFill>
                <a:latin typeface="Arial" charset="0"/>
              </a:defRPr>
            </a:lvl2pPr>
            <a:lvl3pPr marL="1143000" indent="-228600" defTabSz="963613" eaLnBrk="0" hangingPunct="0">
              <a:defRPr sz="1600">
                <a:solidFill>
                  <a:schemeClr val="tx1"/>
                </a:solidFill>
                <a:latin typeface="Arial" charset="0"/>
              </a:defRPr>
            </a:lvl3pPr>
            <a:lvl4pPr marL="1600200" indent="-228600" defTabSz="963613" eaLnBrk="0" hangingPunct="0">
              <a:defRPr sz="1600">
                <a:solidFill>
                  <a:schemeClr val="tx1"/>
                </a:solidFill>
                <a:latin typeface="Arial" charset="0"/>
              </a:defRPr>
            </a:lvl4pPr>
            <a:lvl5pPr marL="2057400" indent="-228600" defTabSz="963613" eaLnBrk="0" hangingPunct="0">
              <a:defRPr sz="1600">
                <a:solidFill>
                  <a:schemeClr val="tx1"/>
                </a:solidFill>
                <a:latin typeface="Arial" charset="0"/>
              </a:defRPr>
            </a:lvl5pPr>
            <a:lvl6pPr marL="2514600" indent="-228600" algn="ctr" defTabSz="963613" eaLnBrk="0" fontAlgn="base" hangingPunct="0">
              <a:spcBef>
                <a:spcPct val="0"/>
              </a:spcBef>
              <a:spcAft>
                <a:spcPct val="0"/>
              </a:spcAft>
              <a:defRPr sz="1600">
                <a:solidFill>
                  <a:schemeClr val="tx1"/>
                </a:solidFill>
                <a:latin typeface="Arial" charset="0"/>
              </a:defRPr>
            </a:lvl6pPr>
            <a:lvl7pPr marL="2971800" indent="-228600" algn="ctr" defTabSz="963613" eaLnBrk="0" fontAlgn="base" hangingPunct="0">
              <a:spcBef>
                <a:spcPct val="0"/>
              </a:spcBef>
              <a:spcAft>
                <a:spcPct val="0"/>
              </a:spcAft>
              <a:defRPr sz="1600">
                <a:solidFill>
                  <a:schemeClr val="tx1"/>
                </a:solidFill>
                <a:latin typeface="Arial" charset="0"/>
              </a:defRPr>
            </a:lvl7pPr>
            <a:lvl8pPr marL="3429000" indent="-228600" algn="ctr" defTabSz="963613" eaLnBrk="0" fontAlgn="base" hangingPunct="0">
              <a:spcBef>
                <a:spcPct val="0"/>
              </a:spcBef>
              <a:spcAft>
                <a:spcPct val="0"/>
              </a:spcAft>
              <a:defRPr sz="1600">
                <a:solidFill>
                  <a:schemeClr val="tx1"/>
                </a:solidFill>
                <a:latin typeface="Arial" charset="0"/>
              </a:defRPr>
            </a:lvl8pPr>
            <a:lvl9pPr marL="3886200" indent="-228600" algn="ctr" defTabSz="963613" eaLnBrk="0" fontAlgn="base" hangingPunct="0">
              <a:spcBef>
                <a:spcPct val="0"/>
              </a:spcBef>
              <a:spcAft>
                <a:spcPct val="0"/>
              </a:spcAft>
              <a:defRPr sz="1600">
                <a:solidFill>
                  <a:schemeClr val="tx1"/>
                </a:solidFill>
                <a:latin typeface="Arial" charset="0"/>
              </a:defRPr>
            </a:lvl9pPr>
          </a:lstStyle>
          <a:p>
            <a:pPr algn="r" eaLnBrk="1" hangingPunct="1"/>
            <a:fld id="{BA34F4D4-4578-4447-9E8A-B523DA94E565}" type="slidenum">
              <a:rPr lang="en-US" sz="1200"/>
              <a:pPr algn="r" eaLnBrk="1" hangingPunct="1"/>
              <a:t>45</a:t>
            </a:fld>
            <a:endParaRPr 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Again, you can modify your search, or add or delete references from the collection.</a:t>
            </a:r>
          </a:p>
          <a:p>
            <a:pPr eaLnBrk="1" hangingPunct="1"/>
            <a:r>
              <a:rPr lang="en-US" smtClean="0"/>
              <a:t>Another use for clipboard is to collect references to download to a reference manager such as EndNote or RefWorks.</a:t>
            </a:r>
          </a:p>
        </p:txBody>
      </p:sp>
    </p:spTree>
    <p:extLst>
      <p:ext uri="{BB962C8B-B14F-4D97-AF65-F5344CB8AC3E}">
        <p14:creationId xmlns:p14="http://schemas.microsoft.com/office/powerpoint/2010/main" val="327850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46</a:t>
            </a:fld>
            <a:endParaRPr lang="en-US"/>
          </a:p>
        </p:txBody>
      </p:sp>
    </p:spTree>
    <p:extLst>
      <p:ext uri="{BB962C8B-B14F-4D97-AF65-F5344CB8AC3E}">
        <p14:creationId xmlns:p14="http://schemas.microsoft.com/office/powerpoint/2010/main" val="3225108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CFAA664D-0534-48C6-A28E-336818A1C45B}" type="slidenum">
              <a:rPr lang="en-US" sz="1200"/>
              <a:pPr eaLnBrk="1" hangingPunct="1"/>
              <a:t>47</a:t>
            </a:fld>
            <a:endParaRPr 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9844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But</a:t>
            </a:r>
            <a:r>
              <a:rPr lang="en-US" baseline="0" dirty="0" smtClean="0"/>
              <a:t> if you forget to click on the Off Campus Access button before you start browsing, when you click on any subscription resource, you will be brought to this page and asked to log into the remote access proxy.  Once you have logged into the proxy server, you should not have to do so again during this session.  If you close your browser or reboot your computer, you will have to log in again. Just be sure you have clicked the College of Medicine button before putting in your </a:t>
            </a:r>
            <a:r>
              <a:rPr lang="en-US" baseline="0" dirty="0" err="1" smtClean="0"/>
              <a:t>CoM</a:t>
            </a:r>
            <a:r>
              <a:rPr lang="en-US" baseline="0" dirty="0" smtClean="0"/>
              <a:t> credentials.</a:t>
            </a:r>
            <a:endParaRPr 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F11F6621-CE6D-4F18-AC51-09A119A00C25}" type="slidenum">
              <a:rPr lang="en-US" smtClean="0">
                <a:latin typeface="Arial" charset="0"/>
              </a:rPr>
              <a:pPr eaLnBrk="1" hangingPunct="1"/>
              <a:t>5</a:t>
            </a:fld>
            <a:endParaRPr lang="en-US" smtClean="0">
              <a:latin typeface="Arial" charset="0"/>
            </a:endParaRPr>
          </a:p>
        </p:txBody>
      </p:sp>
    </p:spTree>
    <p:extLst>
      <p:ext uri="{BB962C8B-B14F-4D97-AF65-F5344CB8AC3E}">
        <p14:creationId xmlns:p14="http://schemas.microsoft.com/office/powerpoint/2010/main" val="1540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sometime this summer, you will no longer be able to use your CoM username and Password.  You will have to start using your FSU ID and password.  Full time faculty have to know this to do their time in OMNI and to access Blackboard to get course materials.  However clinical faculty to not usually know their FSU ID. In some cases, your username may not have been set up or password created.  We have a handout that covers how to do this.  You can call your regional campus IT support person to get help doing this.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6</a:t>
            </a:fld>
            <a:endParaRPr lang="en-US"/>
          </a:p>
        </p:txBody>
      </p:sp>
    </p:spTree>
    <p:extLst>
      <p:ext uri="{BB962C8B-B14F-4D97-AF65-F5344CB8AC3E}">
        <p14:creationId xmlns:p14="http://schemas.microsoft.com/office/powerpoint/2010/main" val="174020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46AEC1C8-15F9-4118-9D49-9F1D3A2D9C9D}" type="slidenum">
              <a:rPr lang="en-US" sz="1200"/>
              <a:pPr eaLnBrk="1" hangingPunct="1"/>
              <a:t>7</a:t>
            </a:fld>
            <a:endParaRPr lang="en-US" sz="1200"/>
          </a:p>
        </p:txBody>
      </p:sp>
      <p:sp>
        <p:nvSpPr>
          <p:cNvPr id="80899" name="Rectangle 2"/>
          <p:cNvSpPr>
            <a:spLocks noGrp="1" noRot="1" noChangeAspect="1" noChangeArrowheads="1" noTextEdit="1"/>
          </p:cNvSpPr>
          <p:nvPr>
            <p:ph type="sldImg"/>
          </p:nvPr>
        </p:nvSpPr>
        <p:spPr>
          <a:xfrm>
            <a:off x="1185863" y="696913"/>
            <a:ext cx="4643437" cy="3484562"/>
          </a:xfrm>
          <a:ln/>
        </p:spPr>
      </p:sp>
      <p:sp>
        <p:nvSpPr>
          <p:cNvPr id="80900" name="Rectangle 3"/>
          <p:cNvSpPr>
            <a:spLocks noGrp="1" noChangeArrowheads="1"/>
          </p:cNvSpPr>
          <p:nvPr>
            <p:ph type="body" idx="1"/>
          </p:nvPr>
        </p:nvSpPr>
        <p:spPr>
          <a:xfrm>
            <a:off x="699823" y="4414561"/>
            <a:ext cx="5610754" cy="41855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 make sure you know what MEDLINE is. MEDLINE is the primary medical research periodicals database compiled by the National Library of medicine and published in electronic format.   For every medical journal article printed in over 5000 journals, there is an entry in MEDLINE.  It includes dentistry, </a:t>
            </a:r>
            <a:r>
              <a:rPr lang="en-US" dirty="0" err="1" smtClean="0"/>
              <a:t>vetinerary</a:t>
            </a:r>
            <a:r>
              <a:rPr lang="en-US" dirty="0" smtClean="0"/>
              <a:t>, nursing and medicine.  Some of you are old enough to remember the dreaded trips to the medical library late at night to spend hours wading thru the bound issues of Index Medicus in search of all the recent articles on a topic that your attending assigned to you to investigate and bring to rounds the next morning at 6 am.  </a:t>
            </a:r>
            <a:r>
              <a:rPr lang="en-US" dirty="0" err="1" smtClean="0"/>
              <a:t>Aah</a:t>
            </a:r>
            <a:r>
              <a:rPr lang="en-US" dirty="0" smtClean="0"/>
              <a:t>, the old days…       </a:t>
            </a:r>
          </a:p>
          <a:p>
            <a:pPr eaLnBrk="1" hangingPunct="1"/>
            <a:endParaRPr lang="en-US" dirty="0" smtClean="0"/>
          </a:p>
          <a:p>
            <a:pPr eaLnBrk="1" hangingPunct="1"/>
            <a:r>
              <a:rPr lang="en-US" dirty="0" smtClean="0"/>
              <a:t>At this time, MEDLINE covers 5271 journals, nearly 18 million articles dating back to the 1860s, with around 70K articles added each month.  </a:t>
            </a:r>
          </a:p>
        </p:txBody>
      </p:sp>
    </p:spTree>
    <p:extLst>
      <p:ext uri="{BB962C8B-B14F-4D97-AF65-F5344CB8AC3E}">
        <p14:creationId xmlns:p14="http://schemas.microsoft.com/office/powerpoint/2010/main" val="264630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D503BF1E-B409-4B4C-A5F0-75397742FB2D}" type="slidenum">
              <a:rPr lang="en-US" sz="1200"/>
              <a:pPr eaLnBrk="1" hangingPunct="1"/>
              <a:t>8</a:t>
            </a:fld>
            <a:endParaRPr lang="en-US" sz="1200"/>
          </a:p>
        </p:txBody>
      </p:sp>
      <p:sp>
        <p:nvSpPr>
          <p:cNvPr id="82947" name="Rectangle 2"/>
          <p:cNvSpPr>
            <a:spLocks noGrp="1" noRot="1" noChangeAspect="1" noChangeArrowheads="1" noTextEdit="1"/>
          </p:cNvSpPr>
          <p:nvPr>
            <p:ph type="sldImg"/>
          </p:nvPr>
        </p:nvSpPr>
        <p:spPr>
          <a:xfrm>
            <a:off x="1184275" y="696913"/>
            <a:ext cx="4645025" cy="3484562"/>
          </a:xfrm>
          <a:ln/>
        </p:spPr>
      </p:sp>
      <p:sp>
        <p:nvSpPr>
          <p:cNvPr id="82948" name="Rectangle 3"/>
          <p:cNvSpPr>
            <a:spLocks noGrp="1" noChangeArrowheads="1"/>
          </p:cNvSpPr>
          <p:nvPr>
            <p:ph type="body" idx="1"/>
          </p:nvPr>
        </p:nvSpPr>
        <p:spPr>
          <a:xfrm>
            <a:off x="838200" y="4412532"/>
            <a:ext cx="5610754" cy="41855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can do Medline searches free on the internet at </a:t>
            </a:r>
            <a:r>
              <a:rPr lang="en-US" dirty="0" err="1" smtClean="0"/>
              <a:t>Pubmed</a:t>
            </a:r>
            <a:r>
              <a:rPr lang="en-US" dirty="0" smtClean="0"/>
              <a:t>, which is the National Library of Medicine’s interface, or use a number of other subscription and free resources such as OVID, </a:t>
            </a:r>
            <a:r>
              <a:rPr lang="en-US" dirty="0" err="1" smtClean="0"/>
              <a:t>ClinicalKey,Medscape</a:t>
            </a:r>
            <a:r>
              <a:rPr lang="en-US" dirty="0" smtClean="0"/>
              <a:t> and so forth..  Selecting the search engine to go with the search topic is an important decision.  </a:t>
            </a:r>
          </a:p>
          <a:p>
            <a:pPr eaLnBrk="1" hangingPunct="1"/>
            <a:endParaRPr lang="en-US" dirty="0" smtClean="0"/>
          </a:p>
          <a:p>
            <a:pPr eaLnBrk="1" hangingPunct="1"/>
            <a:r>
              <a:rPr lang="en-US" dirty="0" smtClean="0"/>
              <a:t>Our librarians work with the National Library of Medicine to create links to all of the journals to which FSU subscribes. </a:t>
            </a:r>
            <a:r>
              <a:rPr lang="en-US" sz="1800" b="1" u="sng" dirty="0" smtClean="0"/>
              <a:t>Because </a:t>
            </a:r>
            <a:r>
              <a:rPr lang="en-US" sz="1800" b="1" u="sng" dirty="0"/>
              <a:t>PubMed has the best chance of getting you straight to the 2.5 million or so full text articles that we subscribe to in as few clicks as possible, and it is free, we are only going to teach you to use PubMed tonight.</a:t>
            </a:r>
          </a:p>
        </p:txBody>
      </p:sp>
    </p:spTree>
    <p:extLst>
      <p:ext uri="{BB962C8B-B14F-4D97-AF65-F5344CB8AC3E}">
        <p14:creationId xmlns:p14="http://schemas.microsoft.com/office/powerpoint/2010/main" val="352309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start a Pubmed search by just typing your search terms in the search box on the main library page</a:t>
            </a:r>
            <a:r>
              <a:rPr lang="en-US" dirty="0" smtClean="0"/>
              <a:t> or clicking the PubMed logo to go straight to their site.</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9</a:t>
            </a:fld>
            <a:endParaRPr lang="en-US"/>
          </a:p>
        </p:txBody>
      </p:sp>
    </p:spTree>
    <p:extLst>
      <p:ext uri="{BB962C8B-B14F-4D97-AF65-F5344CB8AC3E}">
        <p14:creationId xmlns:p14="http://schemas.microsoft.com/office/powerpoint/2010/main" val="379908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4191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r>
              <a:rPr lang="en-US" smtClean="0"/>
              <a:t>2016</a:t>
            </a: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smtClean="0"/>
              <a:t>Medical Informatics Seminar Session 2</a:t>
            </a: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AD7D5CA6-0D07-4985-92FB-45A6BFDD9F2D}" type="slidenum">
              <a:rPr lang="en-US" smtClean="0"/>
              <a:pPr>
                <a:defRPr/>
              </a:pPr>
              <a:t>‹#›</a:t>
            </a:fld>
            <a:endParaRPr lang="en-US"/>
          </a:p>
        </p:txBody>
      </p:sp>
    </p:spTree>
    <p:extLst>
      <p:ext uri="{BB962C8B-B14F-4D97-AF65-F5344CB8AC3E}">
        <p14:creationId xmlns:p14="http://schemas.microsoft.com/office/powerpoint/2010/main" val="124840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6" name="Slide Number Placeholder 5"/>
          <p:cNvSpPr>
            <a:spLocks noGrp="1"/>
          </p:cNvSpPr>
          <p:nvPr>
            <p:ph type="sldNum" sz="quarter" idx="12"/>
          </p:nvPr>
        </p:nvSpPr>
        <p:spPr/>
        <p:txBody>
          <a:bodyPr/>
          <a:lstStyle>
            <a:lvl1pPr>
              <a:defRPr/>
            </a:lvl1pPr>
          </a:lstStyle>
          <a:p>
            <a:pPr>
              <a:defRPr/>
            </a:pPr>
            <a:fld id="{F2A295EC-079D-40C9-A7E6-84DE252951E5}" type="slidenum">
              <a:rPr lang="en-US" smtClean="0"/>
              <a:pPr>
                <a:defRPr/>
              </a:pPr>
              <a:t>‹#›</a:t>
            </a:fld>
            <a:endParaRPr lang="en-US"/>
          </a:p>
        </p:txBody>
      </p:sp>
    </p:spTree>
    <p:extLst>
      <p:ext uri="{BB962C8B-B14F-4D97-AF65-F5344CB8AC3E}">
        <p14:creationId xmlns:p14="http://schemas.microsoft.com/office/powerpoint/2010/main" val="39861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6" name="Slide Number Placeholder 5"/>
          <p:cNvSpPr>
            <a:spLocks noGrp="1"/>
          </p:cNvSpPr>
          <p:nvPr>
            <p:ph type="sldNum" sz="quarter" idx="12"/>
          </p:nvPr>
        </p:nvSpPr>
        <p:spPr/>
        <p:txBody>
          <a:bodyPr/>
          <a:lstStyle>
            <a:lvl1pPr>
              <a:defRPr/>
            </a:lvl1pPr>
          </a:lstStyle>
          <a:p>
            <a:pPr>
              <a:defRPr/>
            </a:pPr>
            <a:fld id="{ECA13371-CB3B-4C79-A3C8-7C4D34B8AA91}" type="slidenum">
              <a:rPr lang="en-US" smtClean="0"/>
              <a:pPr>
                <a:defRPr/>
              </a:pPr>
              <a:t>‹#›</a:t>
            </a:fld>
            <a:endParaRPr lang="en-US"/>
          </a:p>
        </p:txBody>
      </p:sp>
    </p:spTree>
    <p:extLst>
      <p:ext uri="{BB962C8B-B14F-4D97-AF65-F5344CB8AC3E}">
        <p14:creationId xmlns:p14="http://schemas.microsoft.com/office/powerpoint/2010/main" val="34925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6" name="Slide Number Placeholder 5"/>
          <p:cNvSpPr>
            <a:spLocks noGrp="1"/>
          </p:cNvSpPr>
          <p:nvPr>
            <p:ph type="sldNum" sz="quarter" idx="12"/>
          </p:nvPr>
        </p:nvSpPr>
        <p:spPr/>
        <p:txBody>
          <a:bodyPr/>
          <a:lstStyle>
            <a:lvl1pPr>
              <a:defRPr/>
            </a:lvl1pPr>
          </a:lstStyle>
          <a:p>
            <a:pPr>
              <a:defRPr/>
            </a:pPr>
            <a:fld id="{40090696-315F-4D78-B230-1FA0A501CC9F}" type="slidenum">
              <a:rPr lang="en-US" smtClean="0"/>
              <a:pPr>
                <a:defRPr/>
              </a:pPr>
              <a:t>‹#›</a:t>
            </a:fld>
            <a:endParaRPr lang="en-US"/>
          </a:p>
        </p:txBody>
      </p:sp>
    </p:spTree>
    <p:extLst>
      <p:ext uri="{BB962C8B-B14F-4D97-AF65-F5344CB8AC3E}">
        <p14:creationId xmlns:p14="http://schemas.microsoft.com/office/powerpoint/2010/main" val="213615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6" name="Slide Number Placeholder 5"/>
          <p:cNvSpPr>
            <a:spLocks noGrp="1"/>
          </p:cNvSpPr>
          <p:nvPr>
            <p:ph type="sldNum" sz="quarter" idx="12"/>
          </p:nvPr>
        </p:nvSpPr>
        <p:spPr/>
        <p:txBody>
          <a:bodyPr/>
          <a:lstStyle>
            <a:lvl1pPr>
              <a:defRPr/>
            </a:lvl1pPr>
          </a:lstStyle>
          <a:p>
            <a:pPr>
              <a:defRPr/>
            </a:pPr>
            <a:fld id="{CAB3EB3C-AD79-441E-81B2-530AC2D626B9}" type="slidenum">
              <a:rPr lang="en-US" smtClean="0"/>
              <a:pPr>
                <a:defRPr/>
              </a:pPr>
              <a:t>‹#›</a:t>
            </a:fld>
            <a:endParaRPr lang="en-US"/>
          </a:p>
        </p:txBody>
      </p:sp>
    </p:spTree>
    <p:extLst>
      <p:ext uri="{BB962C8B-B14F-4D97-AF65-F5344CB8AC3E}">
        <p14:creationId xmlns:p14="http://schemas.microsoft.com/office/powerpoint/2010/main" val="408509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7" name="Slide Number Placeholder 5"/>
          <p:cNvSpPr>
            <a:spLocks noGrp="1"/>
          </p:cNvSpPr>
          <p:nvPr>
            <p:ph type="sldNum" sz="quarter" idx="12"/>
          </p:nvPr>
        </p:nvSpPr>
        <p:spPr/>
        <p:txBody>
          <a:bodyPr/>
          <a:lstStyle>
            <a:lvl1pPr>
              <a:defRPr/>
            </a:lvl1pPr>
          </a:lstStyle>
          <a:p>
            <a:pPr>
              <a:defRPr/>
            </a:pPr>
            <a:fld id="{2C916EAC-E975-4652-A974-5A1DF528BA42}" type="slidenum">
              <a:rPr lang="en-US" smtClean="0"/>
              <a:pPr>
                <a:defRPr/>
              </a:pPr>
              <a:t>‹#›</a:t>
            </a:fld>
            <a:endParaRPr lang="en-US"/>
          </a:p>
        </p:txBody>
      </p:sp>
    </p:spTree>
    <p:extLst>
      <p:ext uri="{BB962C8B-B14F-4D97-AF65-F5344CB8AC3E}">
        <p14:creationId xmlns:p14="http://schemas.microsoft.com/office/powerpoint/2010/main" val="357540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9" name="Slide Number Placeholder 5"/>
          <p:cNvSpPr>
            <a:spLocks noGrp="1"/>
          </p:cNvSpPr>
          <p:nvPr>
            <p:ph type="sldNum" sz="quarter" idx="12"/>
          </p:nvPr>
        </p:nvSpPr>
        <p:spPr/>
        <p:txBody>
          <a:bodyPr/>
          <a:lstStyle>
            <a:lvl1pPr>
              <a:defRPr/>
            </a:lvl1pPr>
          </a:lstStyle>
          <a:p>
            <a:pPr>
              <a:defRPr/>
            </a:pPr>
            <a:fld id="{59C5DBD3-A398-4687-831D-3A0ABC3074F5}" type="slidenum">
              <a:rPr lang="en-US" smtClean="0"/>
              <a:pPr>
                <a:defRPr/>
              </a:pPr>
              <a:t>‹#›</a:t>
            </a:fld>
            <a:endParaRPr lang="en-US"/>
          </a:p>
        </p:txBody>
      </p:sp>
    </p:spTree>
    <p:extLst>
      <p:ext uri="{BB962C8B-B14F-4D97-AF65-F5344CB8AC3E}">
        <p14:creationId xmlns:p14="http://schemas.microsoft.com/office/powerpoint/2010/main" val="293293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7543800" cy="6096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5" name="Slide Number Placeholder 5"/>
          <p:cNvSpPr>
            <a:spLocks noGrp="1"/>
          </p:cNvSpPr>
          <p:nvPr>
            <p:ph type="sldNum" sz="quarter" idx="12"/>
          </p:nvPr>
        </p:nvSpPr>
        <p:spPr/>
        <p:txBody>
          <a:bodyPr/>
          <a:lstStyle>
            <a:lvl1pPr>
              <a:defRPr/>
            </a:lvl1pPr>
          </a:lstStyle>
          <a:p>
            <a:pPr>
              <a:defRPr/>
            </a:pPr>
            <a:fld id="{9425801E-4F49-4F3F-9636-977D320F9043}" type="slidenum">
              <a:rPr lang="en-US" smtClean="0"/>
              <a:pPr>
                <a:defRPr/>
              </a:pPr>
              <a:t>‹#›</a:t>
            </a:fld>
            <a:endParaRPr lang="en-US"/>
          </a:p>
        </p:txBody>
      </p:sp>
    </p:spTree>
    <p:extLst>
      <p:ext uri="{BB962C8B-B14F-4D97-AF65-F5344CB8AC3E}">
        <p14:creationId xmlns:p14="http://schemas.microsoft.com/office/powerpoint/2010/main" val="163094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4" name="Slide Number Placeholder 5"/>
          <p:cNvSpPr>
            <a:spLocks noGrp="1"/>
          </p:cNvSpPr>
          <p:nvPr>
            <p:ph type="sldNum" sz="quarter" idx="12"/>
          </p:nvPr>
        </p:nvSpPr>
        <p:spPr/>
        <p:txBody>
          <a:bodyPr/>
          <a:lstStyle>
            <a:lvl1pPr>
              <a:defRPr/>
            </a:lvl1pPr>
          </a:lstStyle>
          <a:p>
            <a:pPr>
              <a:defRPr/>
            </a:pPr>
            <a:fld id="{DDCC2980-C6FB-45EA-B7A8-1685D18DA1F8}" type="slidenum">
              <a:rPr lang="en-US" smtClean="0"/>
              <a:pPr>
                <a:defRPr/>
              </a:pPr>
              <a:t>‹#›</a:t>
            </a:fld>
            <a:endParaRPr lang="en-US"/>
          </a:p>
        </p:txBody>
      </p:sp>
    </p:spTree>
    <p:extLst>
      <p:ext uri="{BB962C8B-B14F-4D97-AF65-F5344CB8AC3E}">
        <p14:creationId xmlns:p14="http://schemas.microsoft.com/office/powerpoint/2010/main" val="375705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7" name="Slide Number Placeholder 5"/>
          <p:cNvSpPr>
            <a:spLocks noGrp="1"/>
          </p:cNvSpPr>
          <p:nvPr>
            <p:ph type="sldNum" sz="quarter" idx="12"/>
          </p:nvPr>
        </p:nvSpPr>
        <p:spPr/>
        <p:txBody>
          <a:bodyPr/>
          <a:lstStyle>
            <a:lvl1pPr>
              <a:defRPr/>
            </a:lvl1pPr>
          </a:lstStyle>
          <a:p>
            <a:pPr>
              <a:defRPr/>
            </a:pPr>
            <a:fld id="{14986E5E-54F6-4EE1-A207-B0ADBE04B18E}" type="slidenum">
              <a:rPr lang="en-US" smtClean="0"/>
              <a:pPr>
                <a:defRPr/>
              </a:pPr>
              <a:t>‹#›</a:t>
            </a:fld>
            <a:endParaRPr lang="en-US"/>
          </a:p>
        </p:txBody>
      </p:sp>
    </p:spTree>
    <p:extLst>
      <p:ext uri="{BB962C8B-B14F-4D97-AF65-F5344CB8AC3E}">
        <p14:creationId xmlns:p14="http://schemas.microsoft.com/office/powerpoint/2010/main" val="65219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Medical Informatics Seminar Session 2</a:t>
            </a:r>
            <a:endParaRPr lang="en-US"/>
          </a:p>
        </p:txBody>
      </p:sp>
      <p:sp>
        <p:nvSpPr>
          <p:cNvPr id="7" name="Slide Number Placeholder 5"/>
          <p:cNvSpPr>
            <a:spLocks noGrp="1"/>
          </p:cNvSpPr>
          <p:nvPr>
            <p:ph type="sldNum" sz="quarter" idx="12"/>
          </p:nvPr>
        </p:nvSpPr>
        <p:spPr/>
        <p:txBody>
          <a:bodyPr/>
          <a:lstStyle>
            <a:lvl1pPr>
              <a:defRPr/>
            </a:lvl1pPr>
          </a:lstStyle>
          <a:p>
            <a:pPr>
              <a:defRPr/>
            </a:pPr>
            <a:fld id="{EE4192BD-5097-47CA-8F34-A542642B59E6}" type="slidenum">
              <a:rPr lang="en-US" smtClean="0"/>
              <a:pPr>
                <a:defRPr/>
              </a:pPr>
              <a:t>‹#›</a:t>
            </a:fld>
            <a:endParaRPr lang="en-US"/>
          </a:p>
        </p:txBody>
      </p:sp>
    </p:spTree>
    <p:extLst>
      <p:ext uri="{BB962C8B-B14F-4D97-AF65-F5344CB8AC3E}">
        <p14:creationId xmlns:p14="http://schemas.microsoft.com/office/powerpoint/2010/main" val="98477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Medical Informatics Seminar Session 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E19C51-2968-4081-87ED-F0BB059E5CB0}"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1470025"/>
          </a:xfrm>
        </p:spPr>
        <p:txBody>
          <a:bodyPr/>
          <a:lstStyle/>
          <a:p>
            <a:pPr eaLnBrk="1" hangingPunct="1">
              <a:defRPr/>
            </a:pPr>
            <a:r>
              <a:rPr lang="en-US" b="1" dirty="0" smtClean="0"/>
              <a:t>Searching and Accessing </a:t>
            </a:r>
            <a:br>
              <a:rPr lang="en-US" b="1" dirty="0" smtClean="0"/>
            </a:br>
            <a:r>
              <a:rPr lang="en-US" b="1" dirty="0" smtClean="0"/>
              <a:t>Full Text Journal Articles </a:t>
            </a:r>
            <a:br>
              <a:rPr lang="en-US" b="1" dirty="0" smtClean="0"/>
            </a:br>
            <a:r>
              <a:rPr lang="en-US" b="1" dirty="0" smtClean="0"/>
              <a:t> </a:t>
            </a:r>
          </a:p>
        </p:txBody>
      </p:sp>
      <p:sp>
        <p:nvSpPr>
          <p:cNvPr id="2051" name="Rectangle 3"/>
          <p:cNvSpPr>
            <a:spLocks noGrp="1" noChangeArrowheads="1"/>
          </p:cNvSpPr>
          <p:nvPr>
            <p:ph type="subTitle" idx="1"/>
          </p:nvPr>
        </p:nvSpPr>
        <p:spPr>
          <a:xfrm>
            <a:off x="533400" y="4114800"/>
            <a:ext cx="8229600" cy="1752600"/>
          </a:xfrm>
        </p:spPr>
        <p:txBody>
          <a:bodyPr/>
          <a:lstStyle/>
          <a:p>
            <a:pPr algn="l" eaLnBrk="1" hangingPunct="1">
              <a:defRPr/>
            </a:pPr>
            <a:r>
              <a:rPr lang="en-US" dirty="0" smtClean="0"/>
              <a:t>Nancy B. Clark, </a:t>
            </a:r>
            <a:r>
              <a:rPr lang="en-US" dirty="0" err="1" smtClean="0"/>
              <a:t>M.Ed</a:t>
            </a:r>
            <a:endParaRPr lang="en-US" dirty="0" smtClean="0"/>
          </a:p>
          <a:p>
            <a:pPr algn="l" eaLnBrk="1" hangingPunct="1">
              <a:defRPr/>
            </a:pPr>
            <a:r>
              <a:rPr lang="en-US" sz="2400" dirty="0" smtClean="0"/>
              <a:t>Director of Medical Informatics Education</a:t>
            </a:r>
          </a:p>
          <a:p>
            <a:pPr algn="l" eaLnBrk="1" hangingPunct="1">
              <a:defRPr/>
            </a:pPr>
            <a:r>
              <a:rPr lang="en-US" dirty="0" smtClean="0"/>
              <a:t>Mark Strickland, M.D.</a:t>
            </a:r>
          </a:p>
          <a:p>
            <a:pPr algn="l" eaLnBrk="1" hangingPunct="1">
              <a:defRPr/>
            </a:pPr>
            <a:r>
              <a:rPr lang="en-US" sz="2400" dirty="0" smtClean="0"/>
              <a:t>Informatics Curriculum Director, TLH RMC</a:t>
            </a:r>
            <a:endParaRPr lang="en-US" sz="2400" dirty="0" smtClean="0"/>
          </a:p>
        </p:txBody>
      </p:sp>
      <p:sp>
        <p:nvSpPr>
          <p:cNvPr id="3077" name="Date Placeholder 6"/>
          <p:cNvSpPr>
            <a:spLocks noGrp="1"/>
          </p:cNvSpPr>
          <p:nvPr>
            <p:ph type="dt" sz="half" idx="10"/>
          </p:nvPr>
        </p:nvSpPr>
        <p:spPr>
          <a:xfrm>
            <a:off x="457200" y="6400800"/>
            <a:ext cx="21336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400" smtClean="0"/>
              <a:t>2016</a:t>
            </a:r>
            <a:endParaRPr lang="en-US" sz="1400" dirty="0" smtClean="0"/>
          </a:p>
        </p:txBody>
      </p:sp>
      <p:sp>
        <p:nvSpPr>
          <p:cNvPr id="3074" name="Rectangl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02518689-EE18-4CB4-BAF1-8006947C51E1}"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smtClean="0"/>
              <a:t>2016</a:t>
            </a:r>
            <a:endParaRPr lang="en-US" dirty="0"/>
          </a:p>
        </p:txBody>
      </p:sp>
      <p:sp>
        <p:nvSpPr>
          <p:cNvPr id="5" name="Slide Number Placeholder 3"/>
          <p:cNvSpPr>
            <a:spLocks noGrp="1"/>
          </p:cNvSpPr>
          <p:nvPr>
            <p:ph type="sldNum" sz="quarter" idx="12"/>
          </p:nvPr>
        </p:nvSpPr>
        <p:spPr/>
        <p:txBody>
          <a:bodyPr/>
          <a:lstStyle/>
          <a:p>
            <a:pPr>
              <a:defRPr/>
            </a:pPr>
            <a:fld id="{689B842A-ACE2-43C2-8E01-4E5198DC3F7C}" type="slidenum">
              <a:rPr lang="en-US"/>
              <a:pPr>
                <a:defRPr/>
              </a:pPr>
              <a:t>10</a:t>
            </a:fld>
            <a:endParaRPr lang="en-US"/>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33512"/>
            <a:ext cx="8584301"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1176049"/>
            <a:ext cx="9067800" cy="609600"/>
          </a:xfrm>
        </p:spPr>
        <p:txBody>
          <a:bodyPr/>
          <a:lstStyle/>
          <a:p>
            <a:pPr eaLnBrk="1" hangingPunct="1"/>
            <a:r>
              <a:rPr lang="en-US" sz="4000" dirty="0" smtClean="0"/>
              <a:t>First search of the evening: </a:t>
            </a:r>
            <a:r>
              <a:rPr lang="en-US" sz="4000" dirty="0" smtClean="0"/>
              <a:t>Author </a:t>
            </a:r>
            <a:r>
              <a:rPr lang="en-US" sz="4000" dirty="0" smtClean="0"/>
              <a:t>search</a:t>
            </a:r>
          </a:p>
        </p:txBody>
      </p:sp>
      <p:sp>
        <p:nvSpPr>
          <p:cNvPr id="15364" name="Rectangle 3"/>
          <p:cNvSpPr>
            <a:spLocks noGrp="1" noChangeArrowheads="1"/>
          </p:cNvSpPr>
          <p:nvPr>
            <p:ph idx="1"/>
          </p:nvPr>
        </p:nvSpPr>
        <p:spPr/>
        <p:txBody>
          <a:bodyPr/>
          <a:lstStyle/>
          <a:p>
            <a:pPr eaLnBrk="1" hangingPunct="1"/>
            <a:r>
              <a:rPr lang="en-US" dirty="0" smtClean="0"/>
              <a:t>Use initial(s) most frequently used by author</a:t>
            </a:r>
          </a:p>
          <a:p>
            <a:pPr eaLnBrk="1" hangingPunct="1"/>
            <a:r>
              <a:rPr lang="en-US" dirty="0" smtClean="0"/>
              <a:t>After 2002, full names (when included in the journal itself) may be used</a:t>
            </a:r>
          </a:p>
          <a:p>
            <a:pPr eaLnBrk="1" hangingPunct="1"/>
            <a:r>
              <a:rPr lang="en-US" dirty="0" smtClean="0"/>
              <a:t>May search multiple authors on one search line</a:t>
            </a:r>
          </a:p>
          <a:p>
            <a:pPr eaLnBrk="1" hangingPunct="1"/>
            <a:r>
              <a:rPr lang="en-US" dirty="0" smtClean="0"/>
              <a:t>Search on </a:t>
            </a:r>
            <a:r>
              <a:rPr lang="en-US" b="1" dirty="0" smtClean="0"/>
              <a:t>Hurt MM</a:t>
            </a:r>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8DC25C38-0841-4F42-B1B2-468D8E282AD0}"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2" t="49547" r="52" b="-972"/>
          <a:stretch/>
        </p:blipFill>
        <p:spPr>
          <a:xfrm>
            <a:off x="228600" y="2650096"/>
            <a:ext cx="8229600" cy="3719419"/>
          </a:xfrm>
          <a:prstGeom prst="rect">
            <a:avLst/>
          </a:prstGeom>
        </p:spPr>
      </p:pic>
      <p:sp>
        <p:nvSpPr>
          <p:cNvPr id="17412" name="Rectangle 2"/>
          <p:cNvSpPr>
            <a:spLocks noGrp="1" noChangeArrowheads="1"/>
          </p:cNvSpPr>
          <p:nvPr>
            <p:ph type="title"/>
          </p:nvPr>
        </p:nvSpPr>
        <p:spPr>
          <a:xfrm>
            <a:off x="741829" y="1524458"/>
            <a:ext cx="7010400" cy="487363"/>
          </a:xfrm>
          <a:solidFill>
            <a:srgbClr val="FFFFFF"/>
          </a:solidFill>
        </p:spPr>
        <p:txBody>
          <a:bodyPr/>
          <a:lstStyle/>
          <a:p>
            <a:pPr eaLnBrk="1" hangingPunct="1"/>
            <a:r>
              <a:rPr lang="en-US" sz="4000" dirty="0" smtClean="0"/>
              <a:t>Let’s take a look at one article</a:t>
            </a:r>
          </a:p>
        </p:txBody>
      </p:sp>
      <p:sp>
        <p:nvSpPr>
          <p:cNvPr id="9" name="Date Placeholder 8"/>
          <p:cNvSpPr>
            <a:spLocks noGrp="1"/>
          </p:cNvSpPr>
          <p:nvPr>
            <p:ph type="dt" sz="half" idx="10"/>
          </p:nvPr>
        </p:nvSpPr>
        <p:spPr/>
        <p:txBody>
          <a:bodyPr/>
          <a:lstStyle/>
          <a:p>
            <a:pPr>
              <a:defRPr/>
            </a:pPr>
            <a:r>
              <a:rPr lang="en-US" smtClean="0"/>
              <a:t>2016</a:t>
            </a:r>
            <a:endParaRPr lang="en-US"/>
          </a:p>
        </p:txBody>
      </p:sp>
      <p:sp>
        <p:nvSpPr>
          <p:cNvPr id="8" name="Slide Number Placeholder 5"/>
          <p:cNvSpPr>
            <a:spLocks noGrp="1"/>
          </p:cNvSpPr>
          <p:nvPr>
            <p:ph type="sldNum" sz="quarter" idx="12"/>
          </p:nvPr>
        </p:nvSpPr>
        <p:spPr/>
        <p:txBody>
          <a:bodyPr/>
          <a:lstStyle/>
          <a:p>
            <a:pPr>
              <a:defRPr/>
            </a:pPr>
            <a:fld id="{59E2AA35-112C-4E63-B03C-9D6996BBD842}" type="slidenum">
              <a:rPr lang="en-US"/>
              <a:pPr>
                <a:defRPr/>
              </a:pPr>
              <a:t>12</a:t>
            </a:fld>
            <a:endParaRPr lang="en-US"/>
          </a:p>
        </p:txBody>
      </p:sp>
      <p:sp>
        <p:nvSpPr>
          <p:cNvPr id="17413" name="Oval 4"/>
          <p:cNvSpPr>
            <a:spLocks noChangeArrowheads="1"/>
          </p:cNvSpPr>
          <p:nvPr/>
        </p:nvSpPr>
        <p:spPr bwMode="auto">
          <a:xfrm>
            <a:off x="488576" y="4464980"/>
            <a:ext cx="7360024" cy="1467507"/>
          </a:xfrm>
          <a:prstGeom prst="ellipse">
            <a:avLst/>
          </a:prstGeom>
          <a:solidFill>
            <a:schemeClr val="accent1">
              <a:alpha val="0"/>
            </a:schemeClr>
          </a:solidFill>
          <a:ln w="25400">
            <a:solidFill>
              <a:srgbClr val="800000"/>
            </a:solidFill>
            <a:round/>
            <a:headEnd type="none" w="sm" len="sm"/>
            <a:tailEnd type="none" w="sm" len="sm"/>
          </a:ln>
        </p:spPr>
        <p:txBody>
          <a:bodyPr wrap="none" lIns="45720" rIns="45720" anchor="ctr"/>
          <a:lstStyle/>
          <a:p>
            <a:endParaRPr lang="en-US"/>
          </a:p>
        </p:txBody>
      </p:sp>
      <p:cxnSp>
        <p:nvCxnSpPr>
          <p:cNvPr id="6" name="Straight Arrow Connector 5"/>
          <p:cNvCxnSpPr/>
          <p:nvPr/>
        </p:nvCxnSpPr>
        <p:spPr>
          <a:xfrm flipH="1">
            <a:off x="6057900" y="3719649"/>
            <a:ext cx="1676400" cy="10668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smtClean="0"/>
              <a:t>2016</a:t>
            </a:r>
            <a:endParaRPr lang="en-US" dirty="0"/>
          </a:p>
        </p:txBody>
      </p:sp>
      <p:pic>
        <p:nvPicPr>
          <p:cNvPr id="2" name="Picture 1"/>
          <p:cNvPicPr>
            <a:picLocks noChangeAspect="1"/>
          </p:cNvPicPr>
          <p:nvPr/>
        </p:nvPicPr>
        <p:blipFill>
          <a:blip r:embed="rId3"/>
          <a:stretch>
            <a:fillRect/>
          </a:stretch>
        </p:blipFill>
        <p:spPr>
          <a:xfrm>
            <a:off x="152400" y="1527995"/>
            <a:ext cx="8782679" cy="4685901"/>
          </a:xfrm>
          <a:prstGeom prst="rect">
            <a:avLst/>
          </a:prstGeom>
          <a:ln>
            <a:noFill/>
          </a:ln>
          <a:effectLst>
            <a:outerShdw blurRad="292100" dist="139700" dir="2700000" algn="tl" rotWithShape="0">
              <a:srgbClr val="333333">
                <a:alpha val="65000"/>
              </a:srgbClr>
            </a:outerShdw>
          </a:effectLst>
        </p:spPr>
      </p:pic>
      <p:sp>
        <p:nvSpPr>
          <p:cNvPr id="6" name="Slide Number Placeholder 3"/>
          <p:cNvSpPr>
            <a:spLocks noGrp="1"/>
          </p:cNvSpPr>
          <p:nvPr>
            <p:ph type="sldNum" sz="quarter" idx="12"/>
          </p:nvPr>
        </p:nvSpPr>
        <p:spPr/>
        <p:txBody>
          <a:bodyPr/>
          <a:lstStyle/>
          <a:p>
            <a:pPr>
              <a:defRPr/>
            </a:pPr>
            <a:fld id="{6E7EA9CB-1813-4E58-8C1E-1559BD908527}" type="slidenum">
              <a:rPr lang="en-US"/>
              <a:pPr>
                <a:defRPr/>
              </a:pPr>
              <a:t>13</a:t>
            </a:fld>
            <a:endParaRPr lang="en-US"/>
          </a:p>
        </p:txBody>
      </p:sp>
      <p:sp>
        <p:nvSpPr>
          <p:cNvPr id="18437" name="Oval 5"/>
          <p:cNvSpPr>
            <a:spLocks noChangeArrowheads="1"/>
          </p:cNvSpPr>
          <p:nvPr/>
        </p:nvSpPr>
        <p:spPr bwMode="auto">
          <a:xfrm>
            <a:off x="103386" y="2362200"/>
            <a:ext cx="1600200" cy="381000"/>
          </a:xfrm>
          <a:prstGeom prst="ellipse">
            <a:avLst/>
          </a:prstGeom>
          <a:solidFill>
            <a:schemeClr val="accent1">
              <a:alpha val="0"/>
            </a:schemeClr>
          </a:solidFill>
          <a:ln w="25400">
            <a:solidFill>
              <a:srgbClr val="800000"/>
            </a:solidFill>
            <a:round/>
            <a:headEnd type="none" w="sm" len="sm"/>
            <a:tailEnd type="none" w="sm" len="sm"/>
          </a:ln>
        </p:spPr>
        <p:txBody>
          <a:bodyPr wrap="none" lIns="45720" rIns="45720" anchor="ctr"/>
          <a:lstStyle/>
          <a:p>
            <a:endParaRPr lang="en-US"/>
          </a:p>
        </p:txBody>
      </p:sp>
      <p:sp>
        <p:nvSpPr>
          <p:cNvPr id="9" name="Rectangle 9"/>
          <p:cNvSpPr txBox="1">
            <a:spLocks noChangeArrowheads="1"/>
          </p:cNvSpPr>
          <p:nvPr/>
        </p:nvSpPr>
        <p:spPr bwMode="auto">
          <a:xfrm>
            <a:off x="733640" y="5436022"/>
            <a:ext cx="7745412" cy="1143000"/>
          </a:xfrm>
          <a:prstGeom prst="rect">
            <a:avLst/>
          </a:prstGeom>
          <a:noFill/>
          <a:ln w="9525">
            <a:noFill/>
            <a:miter lim="800000"/>
            <a:headEnd/>
            <a:tailEnd/>
          </a:ln>
        </p:spPr>
        <p:txBody>
          <a:bodyPr anchor="ctr"/>
          <a:lstStyle/>
          <a:p>
            <a:pPr algn="l" eaLnBrk="0" hangingPunct="0">
              <a:defRPr/>
            </a:pPr>
            <a:r>
              <a:rPr lang="en-US" sz="4400" kern="0" dirty="0">
                <a:solidFill>
                  <a:schemeClr val="tx2"/>
                </a:solidFill>
                <a:latin typeface="+mj-lt"/>
                <a:ea typeface="+mj-ea"/>
                <a:cs typeface="+mj-cs"/>
              </a:rPr>
              <a:t>Abstract View</a:t>
            </a:r>
          </a:p>
        </p:txBody>
      </p:sp>
      <p:sp>
        <p:nvSpPr>
          <p:cNvPr id="18439" name="Oval 5"/>
          <p:cNvSpPr>
            <a:spLocks noChangeArrowheads="1"/>
          </p:cNvSpPr>
          <p:nvPr/>
        </p:nvSpPr>
        <p:spPr bwMode="auto">
          <a:xfrm>
            <a:off x="6420479" y="4057439"/>
            <a:ext cx="2514600" cy="1905000"/>
          </a:xfrm>
          <a:prstGeom prst="ellipse">
            <a:avLst/>
          </a:prstGeom>
          <a:solidFill>
            <a:schemeClr val="accent1">
              <a:alpha val="0"/>
            </a:schemeClr>
          </a:solidFill>
          <a:ln w="25400">
            <a:solidFill>
              <a:srgbClr val="800000"/>
            </a:solidFill>
            <a:round/>
            <a:headEnd type="none" w="sm" len="sm"/>
            <a:tailEnd type="none" w="sm" len="sm"/>
          </a:ln>
        </p:spPr>
        <p:txBody>
          <a:bodyPr wrap="none" lIns="45720" rIns="45720"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9478" y="1279525"/>
            <a:ext cx="7543800" cy="609600"/>
          </a:xfrm>
        </p:spPr>
        <p:txBody>
          <a:bodyPr/>
          <a:lstStyle/>
          <a:p>
            <a:r>
              <a:rPr lang="en-US" dirty="0" smtClean="0"/>
              <a:t>Views</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DCC2980-C6FB-45EA-B7A8-1685D18DA1F8}" type="slidenum">
              <a:rPr lang="en-US" smtClean="0"/>
              <a:pPr>
                <a:defRPr/>
              </a:pPr>
              <a:t>14</a:t>
            </a:fld>
            <a:endParaRPr lang="en-US"/>
          </a:p>
        </p:txBody>
      </p:sp>
      <p:pic>
        <p:nvPicPr>
          <p:cNvPr id="6" name="Picture 5"/>
          <p:cNvPicPr>
            <a:picLocks noChangeAspect="1"/>
          </p:cNvPicPr>
          <p:nvPr/>
        </p:nvPicPr>
        <p:blipFill rotWithShape="1">
          <a:blip r:embed="rId3"/>
          <a:srcRect r="6729" b="5748"/>
          <a:stretch/>
        </p:blipFill>
        <p:spPr>
          <a:xfrm>
            <a:off x="457200" y="1965960"/>
            <a:ext cx="3124200" cy="3749040"/>
          </a:xfrm>
          <a:prstGeom prst="rect">
            <a:avLst/>
          </a:prstGeom>
        </p:spPr>
      </p:pic>
      <p:sp>
        <p:nvSpPr>
          <p:cNvPr id="7" name="TextBox 6"/>
          <p:cNvSpPr txBox="1"/>
          <p:nvPr/>
        </p:nvSpPr>
        <p:spPr>
          <a:xfrm>
            <a:off x="3806792" y="2209800"/>
            <a:ext cx="4623405" cy="954107"/>
          </a:xfrm>
          <a:prstGeom prst="rect">
            <a:avLst/>
          </a:prstGeom>
          <a:noFill/>
        </p:spPr>
        <p:txBody>
          <a:bodyPr wrap="square" rtlCol="0">
            <a:spAutoFit/>
          </a:bodyPr>
          <a:lstStyle/>
          <a:p>
            <a:pPr algn="l"/>
            <a:r>
              <a:rPr lang="en-US" sz="2800" dirty="0" smtClean="0"/>
              <a:t>Best for copy and paste into Interlibrary Loan</a:t>
            </a:r>
            <a:endParaRPr lang="en-US" sz="2800" dirty="0"/>
          </a:p>
        </p:txBody>
      </p:sp>
      <p:cxnSp>
        <p:nvCxnSpPr>
          <p:cNvPr id="9" name="Straight Arrow Connector 8"/>
          <p:cNvCxnSpPr/>
          <p:nvPr/>
        </p:nvCxnSpPr>
        <p:spPr>
          <a:xfrm flipH="1">
            <a:off x="2286000" y="2438400"/>
            <a:ext cx="1520792" cy="72019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06792" y="3657600"/>
            <a:ext cx="4755894" cy="2246769"/>
          </a:xfrm>
          <a:prstGeom prst="rect">
            <a:avLst/>
          </a:prstGeom>
          <a:noFill/>
        </p:spPr>
        <p:txBody>
          <a:bodyPr wrap="square" rtlCol="0">
            <a:spAutoFit/>
          </a:bodyPr>
          <a:lstStyle/>
          <a:p>
            <a:pPr algn="l"/>
            <a:r>
              <a:rPr lang="en-US" sz="2800" dirty="0" smtClean="0"/>
              <a:t>Contains: </a:t>
            </a:r>
          </a:p>
          <a:p>
            <a:pPr marL="457200" indent="-457200" algn="l">
              <a:buFont typeface="Arial" panose="020B0604020202020204" pitchFamily="34" charset="0"/>
              <a:buChar char="•"/>
            </a:pPr>
            <a:r>
              <a:rPr lang="en-US" sz="2800" dirty="0" smtClean="0"/>
              <a:t>Abstract if available</a:t>
            </a:r>
          </a:p>
          <a:p>
            <a:pPr marL="457200" indent="-457200" algn="l">
              <a:buFont typeface="Arial" panose="020B0604020202020204" pitchFamily="34" charset="0"/>
              <a:buChar char="•"/>
            </a:pPr>
            <a:r>
              <a:rPr lang="en-US" sz="2800" dirty="0" err="1" smtClean="0"/>
              <a:t>MeSH</a:t>
            </a:r>
            <a:r>
              <a:rPr lang="en-US" sz="2800" dirty="0" smtClean="0"/>
              <a:t> terms</a:t>
            </a:r>
          </a:p>
          <a:p>
            <a:pPr marL="457200" indent="-457200" algn="l">
              <a:buFont typeface="Arial" panose="020B0604020202020204" pitchFamily="34" charset="0"/>
              <a:buChar char="•"/>
            </a:pPr>
            <a:r>
              <a:rPr lang="en-US" sz="2800" dirty="0"/>
              <a:t>L</a:t>
            </a:r>
            <a:r>
              <a:rPr lang="en-US" sz="2800" dirty="0" smtClean="0"/>
              <a:t>inks to Similar Articles</a:t>
            </a:r>
          </a:p>
          <a:p>
            <a:pPr marL="457200" indent="-457200" algn="l">
              <a:buFont typeface="Arial" panose="020B0604020202020204" pitchFamily="34" charset="0"/>
              <a:buChar char="•"/>
            </a:pPr>
            <a:r>
              <a:rPr lang="en-US" sz="2800" dirty="0" err="1" smtClean="0"/>
              <a:t>Find@FSU</a:t>
            </a:r>
            <a:r>
              <a:rPr lang="en-US" sz="2800" dirty="0" smtClean="0"/>
              <a:t> button  </a:t>
            </a:r>
            <a:endParaRPr lang="en-US" sz="2800" dirty="0"/>
          </a:p>
        </p:txBody>
      </p:sp>
      <p:cxnSp>
        <p:nvCxnSpPr>
          <p:cNvPr id="12" name="Straight Arrow Connector 11"/>
          <p:cNvCxnSpPr/>
          <p:nvPr/>
        </p:nvCxnSpPr>
        <p:spPr>
          <a:xfrm flipH="1" flipV="1">
            <a:off x="2164080" y="3878788"/>
            <a:ext cx="1642712" cy="83612"/>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92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smtClean="0"/>
              <a:t>2016</a:t>
            </a:r>
            <a:endParaRPr lang="en-US"/>
          </a:p>
        </p:txBody>
      </p:sp>
      <p:sp>
        <p:nvSpPr>
          <p:cNvPr id="5" name="Slide Number Placeholder 3"/>
          <p:cNvSpPr>
            <a:spLocks noGrp="1"/>
          </p:cNvSpPr>
          <p:nvPr>
            <p:ph type="sldNum" sz="quarter" idx="12"/>
          </p:nvPr>
        </p:nvSpPr>
        <p:spPr/>
        <p:txBody>
          <a:bodyPr/>
          <a:lstStyle/>
          <a:p>
            <a:pPr>
              <a:defRPr/>
            </a:pPr>
            <a:fld id="{FD8298DD-E4BF-4984-ACCC-498A9DD7B51B}" type="slidenum">
              <a:rPr lang="en-US"/>
              <a:pPr>
                <a:defRPr/>
              </a:pPr>
              <a:t>15</a:t>
            </a:fld>
            <a:endParaRPr lang="en-US"/>
          </a:p>
        </p:txBody>
      </p:sp>
      <p:sp>
        <p:nvSpPr>
          <p:cNvPr id="7" name="Rectangle 8"/>
          <p:cNvSpPr txBox="1">
            <a:spLocks noChangeArrowheads="1"/>
          </p:cNvSpPr>
          <p:nvPr/>
        </p:nvSpPr>
        <p:spPr bwMode="auto">
          <a:xfrm>
            <a:off x="917258" y="1036638"/>
            <a:ext cx="7745412" cy="715962"/>
          </a:xfrm>
          <a:prstGeom prst="rect">
            <a:avLst/>
          </a:prstGeom>
          <a:noFill/>
          <a:ln w="9525">
            <a:noFill/>
            <a:miter lim="800000"/>
            <a:headEnd/>
            <a:tailEnd/>
          </a:ln>
        </p:spPr>
        <p:txBody>
          <a:bodyPr anchor="ctr"/>
          <a:lstStyle/>
          <a:p>
            <a:pPr algn="l" eaLnBrk="0" hangingPunct="0">
              <a:defRPr/>
            </a:pPr>
            <a:r>
              <a:rPr lang="en-US" sz="4000" kern="0" dirty="0">
                <a:solidFill>
                  <a:schemeClr val="tx2"/>
                </a:solidFill>
                <a:latin typeface="+mj-lt"/>
                <a:ea typeface="+mj-ea"/>
                <a:cs typeface="+mj-cs"/>
              </a:rPr>
              <a:t>Direct Link to Full Text:</a:t>
            </a:r>
          </a:p>
        </p:txBody>
      </p:sp>
      <p:pic>
        <p:nvPicPr>
          <p:cNvPr id="2" name="Picture 1"/>
          <p:cNvPicPr>
            <a:picLocks noChangeAspect="1"/>
          </p:cNvPicPr>
          <p:nvPr/>
        </p:nvPicPr>
        <p:blipFill>
          <a:blip r:embed="rId3"/>
          <a:stretch>
            <a:fillRect/>
          </a:stretch>
        </p:blipFill>
        <p:spPr>
          <a:xfrm>
            <a:off x="6815137" y="1139032"/>
            <a:ext cx="1609725" cy="447675"/>
          </a:xfrm>
          <a:prstGeom prst="rect">
            <a:avLst/>
          </a:prstGeom>
        </p:spPr>
      </p:pic>
      <p:pic>
        <p:nvPicPr>
          <p:cNvPr id="3" name="Picture 2"/>
          <p:cNvPicPr>
            <a:picLocks noChangeAspect="1"/>
          </p:cNvPicPr>
          <p:nvPr/>
        </p:nvPicPr>
        <p:blipFill rotWithShape="1">
          <a:blip r:embed="rId4"/>
          <a:srcRect b="7849"/>
          <a:stretch/>
        </p:blipFill>
        <p:spPr>
          <a:xfrm>
            <a:off x="457200" y="1854994"/>
            <a:ext cx="7967662" cy="45458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p:txBody>
          <a:bodyPr/>
          <a:lstStyle/>
          <a:p>
            <a:pPr eaLnBrk="1" hangingPunct="1">
              <a:defRPr/>
            </a:pPr>
            <a:r>
              <a:rPr lang="en-US" smtClean="0"/>
              <a:t>Goal of Journal Search</a:t>
            </a:r>
          </a:p>
        </p:txBody>
      </p:sp>
      <p:sp>
        <p:nvSpPr>
          <p:cNvPr id="386051" name="Rectangle 3"/>
          <p:cNvSpPr>
            <a:spLocks noGrp="1" noChangeArrowheads="1"/>
          </p:cNvSpPr>
          <p:nvPr>
            <p:ph type="subTitle" idx="1"/>
          </p:nvPr>
        </p:nvSpPr>
        <p:spPr>
          <a:xfrm>
            <a:off x="838200" y="3622862"/>
            <a:ext cx="7467600" cy="1422400"/>
          </a:xfrm>
        </p:spPr>
        <p:txBody>
          <a:bodyPr/>
          <a:lstStyle/>
          <a:p>
            <a:pPr eaLnBrk="1" hangingPunct="1">
              <a:defRPr/>
            </a:pPr>
            <a:r>
              <a:rPr lang="en-US" sz="4800" dirty="0" smtClean="0">
                <a:latin typeface="Stencil" pitchFamily="1" charset="0"/>
              </a:rPr>
              <a:t>A Few Good Articles</a:t>
            </a:r>
          </a:p>
          <a:p>
            <a:pPr eaLnBrk="1" hangingPunct="1">
              <a:defRPr/>
            </a:pPr>
            <a:r>
              <a:rPr lang="en-US" sz="2400" dirty="0" smtClean="0">
                <a:latin typeface="Stencil" pitchFamily="1" charset="0"/>
              </a:rPr>
              <a:t>To answer a clinical question</a:t>
            </a:r>
          </a:p>
          <a:p>
            <a:pPr eaLnBrk="1" hangingPunct="1">
              <a:defRPr/>
            </a:pPr>
            <a:r>
              <a:rPr lang="en-US" dirty="0" smtClean="0"/>
              <a:t>WORKSHEET</a:t>
            </a:r>
          </a:p>
        </p:txBody>
      </p:sp>
      <p:sp>
        <p:nvSpPr>
          <p:cNvPr id="10246" name="Date Placeholder 7"/>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400" smtClean="0"/>
              <a:t>2016</a:t>
            </a:r>
          </a:p>
        </p:txBody>
      </p:sp>
      <p:sp>
        <p:nvSpPr>
          <p:cNvPr id="10242" name="Rectangl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0463C018-3BF0-49F3-BA29-DE138514FC15}" type="slidenum">
              <a:rPr lang="en-US" sz="1400" smtClean="0"/>
              <a:pPr eaLnBrk="1" hangingPunct="1"/>
              <a:t>16</a:t>
            </a:fld>
            <a:endParaRPr lang="en-US" sz="1400" smtClean="0"/>
          </a:p>
        </p:txBody>
      </p:sp>
      <p:sp>
        <p:nvSpPr>
          <p:cNvPr id="10245" name="Text Box 4"/>
          <p:cNvSpPr txBox="1">
            <a:spLocks noChangeArrowheads="1"/>
          </p:cNvSpPr>
          <p:nvPr/>
        </p:nvSpPr>
        <p:spPr bwMode="auto">
          <a:xfrm>
            <a:off x="2286000" y="5643486"/>
            <a:ext cx="502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2400" dirty="0"/>
              <a:t>Full text in as few clicks as possible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7"/>
          <p:cNvSpPr>
            <a:spLocks noGrp="1"/>
          </p:cNvSpPr>
          <p:nvPr>
            <p:ph type="title"/>
          </p:nvPr>
        </p:nvSpPr>
        <p:spPr/>
        <p:txBody>
          <a:bodyPr/>
          <a:lstStyle/>
          <a:p>
            <a:r>
              <a:rPr lang="en-US" dirty="0" smtClean="0"/>
              <a:t>Steps: Clinical Question Search</a:t>
            </a:r>
          </a:p>
        </p:txBody>
      </p:sp>
      <p:sp>
        <p:nvSpPr>
          <p:cNvPr id="2" name="Content Placeholder 1"/>
          <p:cNvSpPr>
            <a:spLocks noGrp="1"/>
          </p:cNvSpPr>
          <p:nvPr>
            <p:ph idx="1"/>
          </p:nvPr>
        </p:nvSpPr>
        <p:spPr/>
        <p:txBody>
          <a:bodyPr/>
          <a:lstStyle/>
          <a:p>
            <a:pPr marL="514350" indent="-514350">
              <a:buFont typeface="+mj-lt"/>
              <a:buAutoNum type="arabicPeriod"/>
            </a:pPr>
            <a:r>
              <a:rPr lang="en-US" dirty="0" smtClean="0"/>
              <a:t>Start with main topic</a:t>
            </a:r>
          </a:p>
          <a:p>
            <a:pPr marL="514350" indent="-514350">
              <a:buFont typeface="+mj-lt"/>
              <a:buAutoNum type="arabicPeriod"/>
            </a:pPr>
            <a:r>
              <a:rPr lang="en-US" dirty="0" smtClean="0"/>
              <a:t>Add terms</a:t>
            </a:r>
          </a:p>
          <a:p>
            <a:pPr marL="514350" indent="-514350">
              <a:buFont typeface="+mj-lt"/>
              <a:buAutoNum type="arabicPeriod"/>
            </a:pPr>
            <a:r>
              <a:rPr lang="en-US" dirty="0" smtClean="0"/>
              <a:t>Adjust Search Details</a:t>
            </a:r>
          </a:p>
          <a:p>
            <a:pPr marL="514350" indent="-514350">
              <a:buFont typeface="+mj-lt"/>
              <a:buAutoNum type="arabicPeriod"/>
            </a:pPr>
            <a:r>
              <a:rPr lang="en-US" dirty="0" smtClean="0"/>
              <a:t>Limit (Filter) search</a:t>
            </a:r>
          </a:p>
          <a:p>
            <a:pPr marL="514350" indent="-514350">
              <a:buFont typeface="+mj-lt"/>
              <a:buAutoNum type="arabicPeriod"/>
            </a:pPr>
            <a:r>
              <a:rPr lang="en-US" dirty="0" smtClean="0"/>
              <a:t>Combine searches (Advanced Search)</a:t>
            </a:r>
            <a:endParaRPr lang="en-US" dirty="0"/>
          </a:p>
        </p:txBody>
      </p:sp>
      <p:sp>
        <p:nvSpPr>
          <p:cNvPr id="9" name="Date Placeholder 8"/>
          <p:cNvSpPr>
            <a:spLocks noGrp="1"/>
          </p:cNvSpPr>
          <p:nvPr>
            <p:ph type="dt" sz="half" idx="10"/>
          </p:nvPr>
        </p:nvSpPr>
        <p:spPr/>
        <p:txBody>
          <a:bodyPr/>
          <a:lstStyle/>
          <a:p>
            <a:pPr>
              <a:defRPr/>
            </a:pPr>
            <a:r>
              <a:rPr lang="en-US" smtClean="0"/>
              <a:t>2016</a:t>
            </a:r>
            <a:endParaRPr lang="en-US" dirty="0"/>
          </a:p>
        </p:txBody>
      </p:sp>
      <p:sp>
        <p:nvSpPr>
          <p:cNvPr id="6" name="Slide Number Placeholder 3"/>
          <p:cNvSpPr>
            <a:spLocks noGrp="1"/>
          </p:cNvSpPr>
          <p:nvPr>
            <p:ph type="sldNum" sz="quarter" idx="12"/>
          </p:nvPr>
        </p:nvSpPr>
        <p:spPr/>
        <p:txBody>
          <a:bodyPr/>
          <a:lstStyle/>
          <a:p>
            <a:pPr>
              <a:defRPr/>
            </a:pPr>
            <a:fld id="{93A24480-1751-48CC-90EC-2033B021EAB3}"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Search </a:t>
            </a:r>
            <a:endParaRPr lang="en-US" dirty="0"/>
          </a:p>
        </p:txBody>
      </p:sp>
      <p:sp>
        <p:nvSpPr>
          <p:cNvPr id="6" name="Content Placeholder 5"/>
          <p:cNvSpPr>
            <a:spLocks noGrp="1"/>
          </p:cNvSpPr>
          <p:nvPr>
            <p:ph idx="1"/>
          </p:nvPr>
        </p:nvSpPr>
        <p:spPr/>
        <p:txBody>
          <a:bodyPr/>
          <a:lstStyle/>
          <a:p>
            <a:r>
              <a:rPr lang="en-US" dirty="0" smtClean="0"/>
              <a:t>Start with main term/topic</a:t>
            </a:r>
          </a:p>
          <a:p>
            <a:r>
              <a:rPr lang="en-US" dirty="0" smtClean="0"/>
              <a:t>Add additional terms</a:t>
            </a:r>
          </a:p>
          <a:p>
            <a:r>
              <a:rPr lang="en-US" dirty="0" smtClean="0"/>
              <a:t>Do not worry about AND, OR, etc.</a:t>
            </a:r>
          </a:p>
          <a:p>
            <a:r>
              <a:rPr lang="en-US" dirty="0"/>
              <a:t>PubMed interprets your search as best it can</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18</a:t>
            </a:fld>
            <a:endParaRPr lang="en-US"/>
          </a:p>
        </p:txBody>
      </p:sp>
    </p:spTree>
    <p:extLst>
      <p:ext uri="{BB962C8B-B14F-4D97-AF65-F5344CB8AC3E}">
        <p14:creationId xmlns:p14="http://schemas.microsoft.com/office/powerpoint/2010/main" val="1291052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smtClean="0">
                <a:solidFill>
                  <a:schemeClr val="tx2"/>
                </a:solidFill>
              </a:rPr>
              <a:t>Step #2: Look at Search </a:t>
            </a:r>
            <a:r>
              <a:rPr lang="en-US" kern="0" dirty="0">
                <a:solidFill>
                  <a:schemeClr val="tx2"/>
                </a:solidFill>
              </a:rPr>
              <a:t>Details </a:t>
            </a:r>
            <a:endParaRPr lang="en-US" dirty="0"/>
          </a:p>
        </p:txBody>
      </p:sp>
      <p:sp>
        <p:nvSpPr>
          <p:cNvPr id="3" name="Content Placeholder 2"/>
          <p:cNvSpPr>
            <a:spLocks noGrp="1"/>
          </p:cNvSpPr>
          <p:nvPr>
            <p:ph idx="1"/>
          </p:nvPr>
        </p:nvSpPr>
        <p:spPr/>
        <p:txBody>
          <a:bodyPr/>
          <a:lstStyle/>
          <a:p>
            <a:r>
              <a:rPr lang="en-US" dirty="0" smtClean="0"/>
              <a:t>Check PubMed interpretation of your search</a:t>
            </a:r>
          </a:p>
          <a:p>
            <a:r>
              <a:rPr lang="en-US" dirty="0" smtClean="0"/>
              <a:t>Hints: Put phrases in quotes “…”</a:t>
            </a:r>
          </a:p>
          <a:p>
            <a:r>
              <a:rPr lang="en-US" dirty="0" smtClean="0"/>
              <a:t>Check </a:t>
            </a:r>
            <a:r>
              <a:rPr lang="en-US" dirty="0"/>
              <a:t>AND, OR, NOT, parentheses</a:t>
            </a:r>
          </a:p>
          <a:p>
            <a:r>
              <a:rPr lang="en-US" dirty="0" smtClean="0"/>
              <a:t>Adjust - taking out unnecessary </a:t>
            </a:r>
            <a:br>
              <a:rPr lang="en-US" dirty="0" smtClean="0"/>
            </a:br>
            <a:r>
              <a:rPr lang="en-US" dirty="0" smtClean="0"/>
              <a:t>or incorrect interpretation </a:t>
            </a:r>
            <a:br>
              <a:rPr lang="en-US" dirty="0" smtClean="0"/>
            </a:br>
            <a:r>
              <a:rPr lang="en-US" dirty="0" smtClean="0"/>
              <a:t>of your question</a:t>
            </a:r>
          </a:p>
          <a:p>
            <a:endParaRPr lang="en-US" dirty="0"/>
          </a:p>
        </p:txBody>
      </p:sp>
      <p:sp>
        <p:nvSpPr>
          <p:cNvPr id="8" name="Date Placeholder 7"/>
          <p:cNvSpPr>
            <a:spLocks noGrp="1"/>
          </p:cNvSpPr>
          <p:nvPr>
            <p:ph type="dt" sz="half" idx="10"/>
          </p:nvPr>
        </p:nvSpPr>
        <p:spPr/>
        <p:txBody>
          <a:bodyPr/>
          <a:lstStyle/>
          <a:p>
            <a:pPr>
              <a:defRPr/>
            </a:pPr>
            <a:r>
              <a:rPr lang="en-US" smtClean="0"/>
              <a:t>2016</a:t>
            </a:r>
            <a:endParaRPr lang="en-US"/>
          </a:p>
        </p:txBody>
      </p:sp>
      <p:sp>
        <p:nvSpPr>
          <p:cNvPr id="5" name="Slide Number Placeholder 3"/>
          <p:cNvSpPr>
            <a:spLocks noGrp="1"/>
          </p:cNvSpPr>
          <p:nvPr>
            <p:ph type="sldNum" sz="quarter" idx="12"/>
          </p:nvPr>
        </p:nvSpPr>
        <p:spPr/>
        <p:txBody>
          <a:bodyPr/>
          <a:lstStyle/>
          <a:p>
            <a:pPr>
              <a:defRPr/>
            </a:pPr>
            <a:fld id="{C2B23EA6-8DDF-4B9B-BA74-18293D67FA8A}" type="slidenum">
              <a:rPr lang="en-US"/>
              <a:pPr>
                <a:defRPr/>
              </a:pPr>
              <a:t>19</a:t>
            </a:fld>
            <a:endParaRPr lang="en-US"/>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 t="-1416" r="57609" b="47610"/>
          <a:stretch/>
        </p:blipFill>
        <p:spPr bwMode="auto">
          <a:xfrm>
            <a:off x="6221506" y="3792256"/>
            <a:ext cx="2465294" cy="2410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67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Objectives for Session</a:t>
            </a:r>
          </a:p>
        </p:txBody>
      </p:sp>
      <p:sp>
        <p:nvSpPr>
          <p:cNvPr id="4100" name="Rectangle 3"/>
          <p:cNvSpPr>
            <a:spLocks noGrp="1" noChangeArrowheads="1"/>
          </p:cNvSpPr>
          <p:nvPr>
            <p:ph idx="1"/>
          </p:nvPr>
        </p:nvSpPr>
        <p:spPr/>
        <p:txBody>
          <a:bodyPr/>
          <a:lstStyle/>
          <a:p>
            <a:pPr eaLnBrk="1" hangingPunct="1">
              <a:lnSpc>
                <a:spcPct val="90000"/>
              </a:lnSpc>
            </a:pPr>
            <a:r>
              <a:rPr lang="en-US" dirty="0" smtClean="0"/>
              <a:t>Learners will</a:t>
            </a:r>
          </a:p>
          <a:p>
            <a:pPr lvl="1" eaLnBrk="1" hangingPunct="1">
              <a:lnSpc>
                <a:spcPct val="90000"/>
              </a:lnSpc>
            </a:pPr>
            <a:r>
              <a:rPr lang="en-US" dirty="0" smtClean="0"/>
              <a:t>Do PubMed search using primary functions on web </a:t>
            </a:r>
          </a:p>
          <a:p>
            <a:pPr lvl="1" eaLnBrk="1" hangingPunct="1">
              <a:lnSpc>
                <a:spcPct val="90000"/>
              </a:lnSpc>
            </a:pPr>
            <a:r>
              <a:rPr lang="en-US" dirty="0" smtClean="0"/>
              <a:t>Locate full articles from PubMed search</a:t>
            </a:r>
          </a:p>
          <a:p>
            <a:pPr lvl="1" eaLnBrk="1" hangingPunct="1">
              <a:lnSpc>
                <a:spcPct val="90000"/>
              </a:lnSpc>
            </a:pPr>
            <a:r>
              <a:rPr lang="en-US" dirty="0" smtClean="0"/>
              <a:t>Link out to full text articles within resources, mobile and online</a:t>
            </a:r>
          </a:p>
          <a:p>
            <a:pPr lvl="1" eaLnBrk="1" hangingPunct="1">
              <a:lnSpc>
                <a:spcPct val="90000"/>
              </a:lnSpc>
            </a:pPr>
            <a:r>
              <a:rPr lang="en-US" dirty="0" smtClean="0"/>
              <a:t>Consider other ways to find journal articles (mobile devices, web sites…)</a:t>
            </a:r>
          </a:p>
          <a:p>
            <a:pPr lvl="1" eaLnBrk="1" hangingPunct="1">
              <a:lnSpc>
                <a:spcPct val="90000"/>
              </a:lnSpc>
            </a:pPr>
            <a:r>
              <a:rPr lang="en-US" dirty="0" smtClean="0"/>
              <a:t>Save searches in NCBI</a:t>
            </a:r>
          </a:p>
          <a:p>
            <a:pPr lvl="1" eaLnBrk="1" hangingPunct="1">
              <a:lnSpc>
                <a:spcPct val="90000"/>
              </a:lnSpc>
              <a:buFont typeface="Arial" charset="0"/>
              <a:buNone/>
            </a:pPr>
            <a:r>
              <a:rPr lang="en-US" dirty="0" smtClean="0"/>
              <a:t> </a:t>
            </a:r>
          </a:p>
          <a:p>
            <a:pPr lvl="1" eaLnBrk="1" hangingPunct="1">
              <a:lnSpc>
                <a:spcPct val="90000"/>
              </a:lnSpc>
            </a:pPr>
            <a:endParaRPr lang="en-US" dirty="0" smtClean="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2F23F33-0BFB-4DA1-9411-A03E9A45CE58}"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#3: Limit Search (Filters)</a:t>
            </a:r>
            <a:endParaRPr lang="en-US" dirty="0"/>
          </a:p>
        </p:txBody>
      </p:sp>
      <p:sp>
        <p:nvSpPr>
          <p:cNvPr id="6" name="Content Placeholder 5"/>
          <p:cNvSpPr>
            <a:spLocks noGrp="1"/>
          </p:cNvSpPr>
          <p:nvPr>
            <p:ph idx="1"/>
          </p:nvPr>
        </p:nvSpPr>
        <p:spPr/>
        <p:txBody>
          <a:bodyPr/>
          <a:lstStyle/>
          <a:p>
            <a:r>
              <a:rPr lang="en-US" dirty="0" smtClean="0"/>
              <a:t>Left side – show additional filters</a:t>
            </a:r>
          </a:p>
          <a:p>
            <a:r>
              <a:rPr lang="en-US" dirty="0"/>
              <a:t>Filter by</a:t>
            </a:r>
          </a:p>
          <a:p>
            <a:pPr marL="619125">
              <a:buFont typeface="Arial" pitchFamily="34" charset="0"/>
              <a:buChar char="•"/>
            </a:pPr>
            <a:r>
              <a:rPr lang="en-US" dirty="0"/>
              <a:t>Article Type</a:t>
            </a:r>
          </a:p>
          <a:p>
            <a:pPr marL="619125">
              <a:buFont typeface="Arial" pitchFamily="34" charset="0"/>
              <a:buChar char="•"/>
            </a:pPr>
            <a:r>
              <a:rPr lang="en-US" dirty="0" smtClean="0"/>
              <a:t>Publication </a:t>
            </a:r>
            <a:r>
              <a:rPr lang="en-US" dirty="0"/>
              <a:t>date</a:t>
            </a:r>
          </a:p>
          <a:p>
            <a:pPr marL="619125">
              <a:buFont typeface="Arial" pitchFamily="34" charset="0"/>
              <a:buChar char="•"/>
            </a:pPr>
            <a:r>
              <a:rPr lang="en-US" dirty="0"/>
              <a:t>Species</a:t>
            </a:r>
          </a:p>
          <a:p>
            <a:pPr marL="619125">
              <a:buFont typeface="Arial" pitchFamily="34" charset="0"/>
              <a:buChar char="•"/>
            </a:pPr>
            <a:r>
              <a:rPr lang="en-US" dirty="0"/>
              <a:t>Type research</a:t>
            </a:r>
          </a:p>
          <a:p>
            <a:pPr marL="619125">
              <a:buFont typeface="Arial" pitchFamily="34" charset="0"/>
              <a:buChar char="•"/>
            </a:pPr>
            <a:r>
              <a:rPr lang="en-US" dirty="0"/>
              <a:t>Language</a:t>
            </a:r>
          </a:p>
          <a:p>
            <a:pPr marL="619125">
              <a:buFont typeface="Arial" pitchFamily="34" charset="0"/>
              <a:buChar char="•"/>
            </a:pPr>
            <a:r>
              <a:rPr lang="en-US" dirty="0"/>
              <a:t>…</a:t>
            </a:r>
          </a:p>
          <a:p>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0ED60E40-0ED8-46D7-AEA2-1D667C7E1245}" type="slidenum">
              <a:rPr lang="en-US" smtClean="0"/>
              <a:pPr>
                <a:defRPr/>
              </a:pPr>
              <a:t>20</a:t>
            </a:fld>
            <a:endParaRPr lang="en-US"/>
          </a:p>
        </p:txBody>
      </p:sp>
      <p:pic>
        <p:nvPicPr>
          <p:cNvPr id="8" name="Picture 7"/>
          <p:cNvPicPr>
            <a:picLocks noChangeAspect="1"/>
          </p:cNvPicPr>
          <p:nvPr/>
        </p:nvPicPr>
        <p:blipFill>
          <a:blip r:embed="rId3"/>
          <a:stretch>
            <a:fillRect/>
          </a:stretch>
        </p:blipFill>
        <p:spPr>
          <a:xfrm>
            <a:off x="6406862" y="2145881"/>
            <a:ext cx="2426276" cy="40953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p:txBody>
          <a:bodyPr/>
          <a:lstStyle/>
          <a:p>
            <a:r>
              <a:rPr lang="en-US" dirty="0" smtClean="0"/>
              <a:t>Step #4: Check Advanced Search</a:t>
            </a:r>
          </a:p>
        </p:txBody>
      </p:sp>
      <p:sp>
        <p:nvSpPr>
          <p:cNvPr id="2" name="Content Placeholder 1"/>
          <p:cNvSpPr>
            <a:spLocks noGrp="1"/>
          </p:cNvSpPr>
          <p:nvPr>
            <p:ph idx="1"/>
          </p:nvPr>
        </p:nvSpPr>
        <p:spPr/>
        <p:txBody>
          <a:bodyPr/>
          <a:lstStyle/>
          <a:p>
            <a:r>
              <a:rPr lang="en-US" dirty="0" smtClean="0"/>
              <a:t>Keeps a history of 24 hours of searches on this computer</a:t>
            </a:r>
          </a:p>
          <a:p>
            <a:r>
              <a:rPr lang="en-US" dirty="0" smtClean="0"/>
              <a:t>Combine searches by # to limit </a:t>
            </a:r>
          </a:p>
          <a:p>
            <a:r>
              <a:rPr lang="en-US" dirty="0" smtClean="0"/>
              <a:t>Can use instead of putting multiple terms in one search.  Search each term individually, then combine using AND</a:t>
            </a:r>
          </a:p>
          <a:p>
            <a:r>
              <a:rPr lang="en-US" dirty="0" smtClean="0"/>
              <a:t>Can add terms here</a:t>
            </a:r>
            <a:endParaRPr lang="en-US" dirty="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5" name="Slide Number Placeholder 3"/>
          <p:cNvSpPr>
            <a:spLocks noGrp="1"/>
          </p:cNvSpPr>
          <p:nvPr>
            <p:ph type="sldNum" sz="quarter" idx="12"/>
          </p:nvPr>
        </p:nvSpPr>
        <p:spPr/>
        <p:txBody>
          <a:bodyPr/>
          <a:lstStyle/>
          <a:p>
            <a:pPr>
              <a:defRPr/>
            </a:pPr>
            <a:fld id="{93277AA2-7743-4D27-8253-5CA80EC1B391}"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Articles</a:t>
            </a:r>
            <a:endParaRPr lang="en-US" dirty="0"/>
          </a:p>
        </p:txBody>
      </p:sp>
      <p:sp>
        <p:nvSpPr>
          <p:cNvPr id="3" name="Content Placeholder 2"/>
          <p:cNvSpPr>
            <a:spLocks noGrp="1"/>
          </p:cNvSpPr>
          <p:nvPr>
            <p:ph idx="1"/>
          </p:nvPr>
        </p:nvSpPr>
        <p:spPr/>
        <p:txBody>
          <a:bodyPr/>
          <a:lstStyle/>
          <a:p>
            <a:r>
              <a:rPr lang="en-US" dirty="0" smtClean="0"/>
              <a:t>Print articles as you find them</a:t>
            </a:r>
          </a:p>
          <a:p>
            <a:r>
              <a:rPr lang="en-US" dirty="0" smtClean="0"/>
              <a:t>Save PDFs as you find good articles</a:t>
            </a:r>
          </a:p>
          <a:p>
            <a:r>
              <a:rPr lang="en-US" dirty="0" smtClean="0"/>
              <a:t>Add good articles found to the Clipboard</a:t>
            </a:r>
          </a:p>
          <a:p>
            <a:pPr lvl="1"/>
            <a:r>
              <a:rPr lang="en-US" dirty="0" smtClean="0"/>
              <a:t>Add articles to Clipboard as you find them</a:t>
            </a:r>
          </a:p>
          <a:p>
            <a:pPr lvl="1"/>
            <a:r>
              <a:rPr lang="en-US" dirty="0" smtClean="0"/>
              <a:t>Email the final list of articles to yourself</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22</a:t>
            </a:fld>
            <a:endParaRPr lang="en-US"/>
          </a:p>
        </p:txBody>
      </p:sp>
    </p:spTree>
    <p:extLst>
      <p:ext uri="{BB962C8B-B14F-4D97-AF65-F5344CB8AC3E}">
        <p14:creationId xmlns:p14="http://schemas.microsoft.com/office/powerpoint/2010/main" val="3758856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r>
              <a:rPr lang="en-US" smtClean="0"/>
              <a:t>2016</a:t>
            </a:r>
            <a:endParaRPr lang="en-US"/>
          </a:p>
        </p:txBody>
      </p:sp>
      <p:sp>
        <p:nvSpPr>
          <p:cNvPr id="5" name="Slide Number Placeholder 3"/>
          <p:cNvSpPr>
            <a:spLocks noGrp="1"/>
          </p:cNvSpPr>
          <p:nvPr>
            <p:ph type="sldNum" sz="quarter" idx="12"/>
          </p:nvPr>
        </p:nvSpPr>
        <p:spPr/>
        <p:txBody>
          <a:bodyPr/>
          <a:lstStyle/>
          <a:p>
            <a:pPr>
              <a:defRPr/>
            </a:pPr>
            <a:fld id="{50AB04D4-93CD-468A-B99D-07528BA0A420}" type="slidenum">
              <a:rPr lang="en-US"/>
              <a:pPr>
                <a:defRPr/>
              </a:pPr>
              <a:t>23</a:t>
            </a:fld>
            <a:endParaRPr lang="en-US"/>
          </a:p>
        </p:txBody>
      </p:sp>
      <p:sp>
        <p:nvSpPr>
          <p:cNvPr id="34819" name="Rectangle 8"/>
          <p:cNvSpPr>
            <a:spLocks noGrp="1" noChangeArrowheads="1"/>
          </p:cNvSpPr>
          <p:nvPr>
            <p:ph type="title" idx="4294967295"/>
          </p:nvPr>
        </p:nvSpPr>
        <p:spPr>
          <a:xfrm>
            <a:off x="495300" y="1013618"/>
            <a:ext cx="8229600" cy="715963"/>
          </a:xfrm>
        </p:spPr>
        <p:txBody>
          <a:bodyPr/>
          <a:lstStyle/>
          <a:p>
            <a:pPr algn="ctr"/>
            <a:r>
              <a:rPr lang="en-US" sz="4000" smtClean="0"/>
              <a:t>Put a reference in the Clipboard</a:t>
            </a:r>
          </a:p>
        </p:txBody>
      </p:sp>
      <p:pic>
        <p:nvPicPr>
          <p:cNvPr id="2" name="Picture 1"/>
          <p:cNvPicPr>
            <a:picLocks noChangeAspect="1"/>
          </p:cNvPicPr>
          <p:nvPr/>
        </p:nvPicPr>
        <p:blipFill rotWithShape="1">
          <a:blip r:embed="rId3"/>
          <a:srcRect l="1149" t="12442" r="2419"/>
          <a:stretch/>
        </p:blipFill>
        <p:spPr>
          <a:xfrm>
            <a:off x="762000" y="1729581"/>
            <a:ext cx="7620000" cy="4674769"/>
          </a:xfrm>
          <a:prstGeom prst="rect">
            <a:avLst/>
          </a:prstGeom>
          <a:ln>
            <a:noFill/>
          </a:ln>
          <a:effectLst>
            <a:outerShdw blurRad="292100" dist="139700" dir="2700000" algn="tl" rotWithShape="0">
              <a:srgbClr val="333333">
                <a:alpha val="65000"/>
              </a:srgbClr>
            </a:outerShdw>
          </a:effectLst>
        </p:spPr>
      </p:pic>
      <p:cxnSp>
        <p:nvCxnSpPr>
          <p:cNvPr id="34822" name="Straight Arrow Connector 8"/>
          <p:cNvCxnSpPr>
            <a:cxnSpLocks noChangeShapeType="1"/>
          </p:cNvCxnSpPr>
          <p:nvPr/>
        </p:nvCxnSpPr>
        <p:spPr bwMode="auto">
          <a:xfrm rot="10800000" flipV="1">
            <a:off x="5745476" y="3404025"/>
            <a:ext cx="762000" cy="685800"/>
          </a:xfrm>
          <a:prstGeom prst="straightConnector1">
            <a:avLst/>
          </a:prstGeom>
          <a:noFill/>
          <a:ln w="381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4823" name="Straight Arrow Connector 9"/>
          <p:cNvCxnSpPr>
            <a:cxnSpLocks noChangeShapeType="1"/>
          </p:cNvCxnSpPr>
          <p:nvPr/>
        </p:nvCxnSpPr>
        <p:spPr bwMode="auto">
          <a:xfrm rot="10800000" flipV="1">
            <a:off x="6172198" y="1949450"/>
            <a:ext cx="762000" cy="685800"/>
          </a:xfrm>
          <a:prstGeom prst="straightConnector1">
            <a:avLst/>
          </a:prstGeom>
          <a:noFill/>
          <a:ln w="381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Clipboard</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24</a:t>
            </a:fld>
            <a:endParaRPr lang="en-US"/>
          </a:p>
        </p:txBody>
      </p:sp>
      <p:pic>
        <p:nvPicPr>
          <p:cNvPr id="154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851" b="10743"/>
          <a:stretch/>
        </p:blipFill>
        <p:spPr bwMode="auto">
          <a:xfrm>
            <a:off x="381000" y="2086692"/>
            <a:ext cx="8639554" cy="416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pic>
        <p:nvPicPr>
          <p:cNvPr id="1546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037" t="27898" r="11813" b="59566"/>
          <a:stretch/>
        </p:blipFill>
        <p:spPr bwMode="auto">
          <a:xfrm>
            <a:off x="3400195" y="2118360"/>
            <a:ext cx="5326786" cy="176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7478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 calcmode="lin" valueType="num">
                                      <p:cBhvr additive="base">
                                        <p:cTn id="7" dur="500" fill="hold"/>
                                        <p:tgtEl>
                                          <p:spTgt spid="154627"/>
                                        </p:tgtEl>
                                        <p:attrNameLst>
                                          <p:attrName>ppt_x</p:attrName>
                                        </p:attrNameLst>
                                      </p:cBhvr>
                                      <p:tavLst>
                                        <p:tav tm="0">
                                          <p:val>
                                            <p:strVal val="#ppt_x"/>
                                          </p:val>
                                        </p:tav>
                                        <p:tav tm="100000">
                                          <p:val>
                                            <p:strVal val="#ppt_x"/>
                                          </p:val>
                                        </p:tav>
                                      </p:tavLst>
                                    </p:anim>
                                    <p:anim calcmode="lin" valueType="num">
                                      <p:cBhvr additive="base">
                                        <p:cTn id="8" dur="500" fill="hold"/>
                                        <p:tgtEl>
                                          <p:spTgt spid="1546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Follow the link to the article</a:t>
            </a:r>
          </a:p>
        </p:txBody>
      </p:sp>
      <p:sp>
        <p:nvSpPr>
          <p:cNvPr id="9" name="Date Placeholder 8"/>
          <p:cNvSpPr>
            <a:spLocks noGrp="1"/>
          </p:cNvSpPr>
          <p:nvPr>
            <p:ph type="dt" sz="half" idx="10"/>
          </p:nvPr>
        </p:nvSpPr>
        <p:spPr/>
        <p:txBody>
          <a:bodyPr/>
          <a:lstStyle/>
          <a:p>
            <a:pPr>
              <a:defRPr/>
            </a:pPr>
            <a:r>
              <a:rPr lang="en-US" smtClean="0"/>
              <a:t>2016</a:t>
            </a:r>
            <a:endParaRPr lang="en-US"/>
          </a:p>
        </p:txBody>
      </p:sp>
      <p:sp>
        <p:nvSpPr>
          <p:cNvPr id="8" name="Slide Number Placeholder 5"/>
          <p:cNvSpPr>
            <a:spLocks noGrp="1"/>
          </p:cNvSpPr>
          <p:nvPr>
            <p:ph type="sldNum" sz="quarter" idx="12"/>
          </p:nvPr>
        </p:nvSpPr>
        <p:spPr/>
        <p:txBody>
          <a:bodyPr/>
          <a:lstStyle/>
          <a:p>
            <a:pPr>
              <a:defRPr/>
            </a:pPr>
            <a:fld id="{5C2FFC9F-8B2B-4517-892F-A438454ED92B}" type="slidenum">
              <a:rPr lang="en-US"/>
              <a:pPr>
                <a:defRPr/>
              </a:pPr>
              <a:t>25</a:t>
            </a:fld>
            <a:endParaRPr lang="en-US"/>
          </a:p>
        </p:txBody>
      </p:sp>
      <p:pic>
        <p:nvPicPr>
          <p:cNvPr id="5" name="Picture 4"/>
          <p:cNvPicPr>
            <a:picLocks noChangeAspect="1"/>
          </p:cNvPicPr>
          <p:nvPr/>
        </p:nvPicPr>
        <p:blipFill rotWithShape="1">
          <a:blip r:embed="rId3"/>
          <a:srcRect l="1150" t="13381" r="2419" b="4930"/>
          <a:stretch/>
        </p:blipFill>
        <p:spPr>
          <a:xfrm>
            <a:off x="457201" y="2043111"/>
            <a:ext cx="8260080" cy="4727809"/>
          </a:xfrm>
          <a:prstGeom prst="rect">
            <a:avLst/>
          </a:prstGeom>
          <a:ln>
            <a:noFill/>
          </a:ln>
          <a:effectLst>
            <a:outerShdw blurRad="292100" dist="139700" dir="2700000" algn="tl" rotWithShape="0">
              <a:srgbClr val="333333">
                <a:alpha val="65000"/>
              </a:srgbClr>
            </a:outerShdw>
          </a:effectLst>
        </p:spPr>
      </p:pic>
      <p:sp>
        <p:nvSpPr>
          <p:cNvPr id="36870" name="Oval 5"/>
          <p:cNvSpPr>
            <a:spLocks noChangeArrowheads="1"/>
          </p:cNvSpPr>
          <p:nvPr/>
        </p:nvSpPr>
        <p:spPr bwMode="auto">
          <a:xfrm>
            <a:off x="7162800" y="3352800"/>
            <a:ext cx="1371600" cy="533400"/>
          </a:xfrm>
          <a:prstGeom prst="ellipse">
            <a:avLst/>
          </a:prstGeom>
          <a:noFill/>
          <a:ln w="57150">
            <a:solidFill>
              <a:schemeClr val="accent2">
                <a:lumMod val="5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If </a:t>
            </a:r>
            <a:r>
              <a:rPr lang="en-US" dirty="0" smtClean="0"/>
              <a:t>Article </a:t>
            </a:r>
            <a:r>
              <a:rPr lang="en-US" dirty="0" smtClean="0"/>
              <a:t>Not Found</a:t>
            </a:r>
            <a:endParaRPr lang="en-US" dirty="0"/>
          </a:p>
        </p:txBody>
      </p:sp>
      <p:sp>
        <p:nvSpPr>
          <p:cNvPr id="5" name="Content Placeholder 4"/>
          <p:cNvSpPr>
            <a:spLocks noGrp="1"/>
          </p:cNvSpPr>
          <p:nvPr>
            <p:ph idx="1"/>
          </p:nvPr>
        </p:nvSpPr>
        <p:spPr>
          <a:xfrm>
            <a:off x="457200" y="1981200"/>
            <a:ext cx="4648200" cy="4144963"/>
          </a:xfrm>
        </p:spPr>
        <p:txBody>
          <a:bodyPr/>
          <a:lstStyle/>
          <a:p>
            <a:r>
              <a:rPr lang="en-US" dirty="0" smtClean="0"/>
              <a:t>You will see this message if the article is not found with a link to the Interlibrary Loan form</a:t>
            </a:r>
          </a:p>
          <a:p>
            <a:r>
              <a:rPr lang="en-US" dirty="0" smtClean="0"/>
              <a:t>Before requesting </a:t>
            </a:r>
            <a:r>
              <a:rPr lang="en-US" b="1" dirty="0" smtClean="0"/>
              <a:t>Interlibrary Loan</a:t>
            </a:r>
            <a:r>
              <a:rPr lang="en-US" dirty="0" smtClean="0"/>
              <a:t>, do the following.</a:t>
            </a:r>
            <a:endParaRPr lang="en-US" dirty="0"/>
          </a:p>
        </p:txBody>
      </p:sp>
      <p:sp>
        <p:nvSpPr>
          <p:cNvPr id="39941" name="Date Placeholder 8"/>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400" smtClean="0"/>
              <a:t>2016</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F84DB6C-033D-418F-82AB-EF437348730E}" type="slidenum">
              <a:rPr lang="en-US" sz="1400" smtClean="0"/>
              <a:pPr eaLnBrk="1" hangingPunct="1"/>
              <a:t>26</a:t>
            </a:fld>
            <a:endParaRPr lang="en-US" sz="1400" smtClean="0"/>
          </a:p>
        </p:txBody>
      </p:sp>
      <p:pic>
        <p:nvPicPr>
          <p:cNvPr id="2" name="Picture 1"/>
          <p:cNvPicPr>
            <a:picLocks noChangeAspect="1"/>
          </p:cNvPicPr>
          <p:nvPr/>
        </p:nvPicPr>
        <p:blipFill>
          <a:blip r:embed="rId3"/>
          <a:stretch>
            <a:fillRect/>
          </a:stretch>
        </p:blipFill>
        <p:spPr>
          <a:xfrm>
            <a:off x="5188527" y="2133600"/>
            <a:ext cx="3655163" cy="384413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6248400" y="5068490"/>
            <a:ext cx="767708" cy="64651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7315" y="4729936"/>
            <a:ext cx="2329485" cy="338554"/>
          </a:xfrm>
          <a:prstGeom prst="rect">
            <a:avLst/>
          </a:prstGeom>
          <a:solidFill>
            <a:schemeClr val="accent2">
              <a:lumMod val="50000"/>
            </a:schemeClr>
          </a:solidFill>
        </p:spPr>
        <p:txBody>
          <a:bodyPr wrap="none" rtlCol="0">
            <a:spAutoFit/>
          </a:bodyPr>
          <a:lstStyle/>
          <a:p>
            <a:r>
              <a:rPr lang="en-US" dirty="0" smtClean="0">
                <a:solidFill>
                  <a:schemeClr val="bg1"/>
                </a:solidFill>
              </a:rPr>
              <a:t>Link to Interlibrary Loan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626451" y="914400"/>
            <a:ext cx="7743825" cy="1143000"/>
          </a:xfrm>
        </p:spPr>
        <p:txBody>
          <a:bodyPr/>
          <a:lstStyle/>
          <a:p>
            <a:pPr eaLnBrk="1" hangingPunct="1"/>
            <a:r>
              <a:rPr lang="en-US" dirty="0" smtClean="0"/>
              <a:t>Search Google Scholar for Title</a:t>
            </a:r>
          </a:p>
        </p:txBody>
      </p:sp>
      <p:sp>
        <p:nvSpPr>
          <p:cNvPr id="48130" name="Rectangle 4"/>
          <p:cNvSpPr>
            <a:spLocks noGrp="1" noChangeArrowheads="1"/>
          </p:cNvSpPr>
          <p:nvPr>
            <p:ph idx="1"/>
          </p:nvPr>
        </p:nvSpPr>
        <p:spPr>
          <a:xfrm>
            <a:off x="522288" y="1905000"/>
            <a:ext cx="8621712" cy="4175125"/>
          </a:xfrm>
        </p:spPr>
        <p:txBody>
          <a:bodyPr/>
          <a:lstStyle/>
          <a:p>
            <a:pPr eaLnBrk="1" hangingPunct="1"/>
            <a:r>
              <a:rPr lang="en-US" dirty="0" smtClean="0"/>
              <a:t>Searches PubMed, some of our content, links to full text</a:t>
            </a:r>
          </a:p>
          <a:p>
            <a:pPr eaLnBrk="1" hangingPunct="1"/>
            <a:r>
              <a:rPr lang="en-US" dirty="0" smtClean="0"/>
              <a:t>In Find It box. Search for article title</a:t>
            </a:r>
          </a:p>
          <a:p>
            <a:pPr eaLnBrk="1" hangingPunct="1"/>
            <a:r>
              <a:rPr lang="en-US" dirty="0" smtClean="0"/>
              <a:t>Click on Title </a:t>
            </a:r>
          </a:p>
        </p:txBody>
      </p:sp>
      <p:sp>
        <p:nvSpPr>
          <p:cNvPr id="9" name="Date Placeholder 8"/>
          <p:cNvSpPr>
            <a:spLocks noGrp="1"/>
          </p:cNvSpPr>
          <p:nvPr>
            <p:ph type="dt" sz="half" idx="10"/>
          </p:nvPr>
        </p:nvSpPr>
        <p:spPr/>
        <p:txBody>
          <a:bodyPr/>
          <a:lstStyle/>
          <a:p>
            <a:pPr>
              <a:defRPr/>
            </a:pPr>
            <a:r>
              <a:rPr lang="en-US" smtClean="0"/>
              <a:t>2016</a:t>
            </a:r>
            <a:endParaRPr lang="en-US"/>
          </a:p>
        </p:txBody>
      </p:sp>
      <p:sp>
        <p:nvSpPr>
          <p:cNvPr id="7" name="Slide Number Placeholder 5"/>
          <p:cNvSpPr>
            <a:spLocks noGrp="1"/>
          </p:cNvSpPr>
          <p:nvPr>
            <p:ph type="sldNum" sz="quarter" idx="12"/>
          </p:nvPr>
        </p:nvSpPr>
        <p:spPr/>
        <p:txBody>
          <a:bodyPr/>
          <a:lstStyle/>
          <a:p>
            <a:pPr>
              <a:defRPr/>
            </a:pPr>
            <a:fld id="{69908525-E4DF-448A-BCB8-FEB3E67501DC}" type="slidenum">
              <a:rPr lang="en-US"/>
              <a:pPr>
                <a:defRPr/>
              </a:pPr>
              <a:t>27</a:t>
            </a:fld>
            <a:endParaRPr lang="en-US"/>
          </a:p>
        </p:txBody>
      </p:sp>
      <p:pic>
        <p:nvPicPr>
          <p:cNvPr id="2" name="Picture 1"/>
          <p:cNvPicPr>
            <a:picLocks noChangeAspect="1"/>
          </p:cNvPicPr>
          <p:nvPr/>
        </p:nvPicPr>
        <p:blipFill>
          <a:blip r:embed="rId3"/>
          <a:stretch>
            <a:fillRect/>
          </a:stretch>
        </p:blipFill>
        <p:spPr>
          <a:xfrm>
            <a:off x="1388452" y="4173660"/>
            <a:ext cx="6219825" cy="2200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20700" y="1066800"/>
            <a:ext cx="8229600" cy="609600"/>
          </a:xfrm>
        </p:spPr>
        <p:txBody>
          <a:bodyPr/>
          <a:lstStyle/>
          <a:p>
            <a:pPr eaLnBrk="1" hangingPunct="1"/>
            <a:r>
              <a:rPr lang="en-US" dirty="0" smtClean="0"/>
              <a:t>Interlibrary Loan</a:t>
            </a:r>
          </a:p>
        </p:txBody>
      </p:sp>
      <p:sp>
        <p:nvSpPr>
          <p:cNvPr id="45060" name="Rectangle 3"/>
          <p:cNvSpPr>
            <a:spLocks noGrp="1" noChangeArrowheads="1"/>
          </p:cNvSpPr>
          <p:nvPr>
            <p:ph idx="1"/>
          </p:nvPr>
        </p:nvSpPr>
        <p:spPr/>
        <p:txBody>
          <a:bodyPr/>
          <a:lstStyle/>
          <a:p>
            <a:pPr eaLnBrk="1" hangingPunct="1"/>
            <a:endParaRPr lang="en-US" smtClean="0"/>
          </a:p>
        </p:txBody>
      </p:sp>
      <p:sp>
        <p:nvSpPr>
          <p:cNvPr id="10" name="Date Placeholder 9"/>
          <p:cNvSpPr>
            <a:spLocks noGrp="1"/>
          </p:cNvSpPr>
          <p:nvPr>
            <p:ph type="dt" sz="half" idx="10"/>
          </p:nvPr>
        </p:nvSpPr>
        <p:spPr/>
        <p:txBody>
          <a:bodyPr/>
          <a:lstStyle/>
          <a:p>
            <a:pPr>
              <a:defRPr/>
            </a:pPr>
            <a:r>
              <a:rPr lang="en-US" smtClean="0"/>
              <a:t>2016</a:t>
            </a:r>
            <a:endParaRPr lang="en-US"/>
          </a:p>
        </p:txBody>
      </p:sp>
      <p:sp>
        <p:nvSpPr>
          <p:cNvPr id="9" name="Slide Number Placeholder 5"/>
          <p:cNvSpPr>
            <a:spLocks noGrp="1"/>
          </p:cNvSpPr>
          <p:nvPr>
            <p:ph type="sldNum" sz="quarter" idx="12"/>
          </p:nvPr>
        </p:nvSpPr>
        <p:spPr/>
        <p:txBody>
          <a:bodyPr/>
          <a:lstStyle/>
          <a:p>
            <a:pPr>
              <a:defRPr/>
            </a:pPr>
            <a:fld id="{BB717943-650F-4377-A3EC-4CD45CDBF2FD}" type="slidenum">
              <a:rPr lang="en-US"/>
              <a:pPr>
                <a:defRPr/>
              </a:pPr>
              <a:t>28</a:t>
            </a:fld>
            <a:endParaRPr lang="en-US"/>
          </a:p>
        </p:txBody>
      </p:sp>
      <p:pic>
        <p:nvPicPr>
          <p:cNvPr id="3" name="Picture 2"/>
          <p:cNvPicPr>
            <a:picLocks noChangeAspect="1"/>
          </p:cNvPicPr>
          <p:nvPr/>
        </p:nvPicPr>
        <p:blipFill>
          <a:blip r:embed="rId3"/>
          <a:stretch>
            <a:fillRect/>
          </a:stretch>
        </p:blipFill>
        <p:spPr>
          <a:xfrm>
            <a:off x="605261" y="2133599"/>
            <a:ext cx="2880131" cy="3992563"/>
          </a:xfrm>
          <a:prstGeom prst="rect">
            <a:avLst/>
          </a:prstGeom>
        </p:spPr>
      </p:pic>
      <p:sp>
        <p:nvSpPr>
          <p:cNvPr id="45063" name="AutoShape 5"/>
          <p:cNvSpPr>
            <a:spLocks noChangeArrowheads="1"/>
          </p:cNvSpPr>
          <p:nvPr/>
        </p:nvSpPr>
        <p:spPr bwMode="auto">
          <a:xfrm rot="10800000">
            <a:off x="2979085" y="2743200"/>
            <a:ext cx="1106488" cy="660400"/>
          </a:xfrm>
          <a:prstGeom prst="rightArrow">
            <a:avLst>
              <a:gd name="adj1" fmla="val 50000"/>
              <a:gd name="adj2" fmla="val 41887"/>
            </a:avLst>
          </a:prstGeom>
          <a:solidFill>
            <a:srgbClr val="FFFF00"/>
          </a:solidFill>
          <a:ln w="9525" algn="ctr">
            <a:solidFill>
              <a:srgbClr val="000000"/>
            </a:solidFill>
            <a:miter lim="800000"/>
            <a:headEnd/>
            <a:tailEnd/>
          </a:ln>
        </p:spPr>
        <p:txBody>
          <a:bodyPr/>
          <a:lstStyle/>
          <a:p>
            <a:endParaRPr lang="en-US"/>
          </a:p>
        </p:txBody>
      </p:sp>
      <p:pic>
        <p:nvPicPr>
          <p:cNvPr id="2" name="Picture 1"/>
          <p:cNvPicPr>
            <a:picLocks noChangeAspect="1"/>
          </p:cNvPicPr>
          <p:nvPr/>
        </p:nvPicPr>
        <p:blipFill>
          <a:blip r:embed="rId4"/>
          <a:stretch>
            <a:fillRect/>
          </a:stretch>
        </p:blipFill>
        <p:spPr>
          <a:xfrm>
            <a:off x="4386686" y="1818409"/>
            <a:ext cx="4333027" cy="47482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Other Journal Options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29</a:t>
            </a:fld>
            <a:endParaRPr lang="en-US"/>
          </a:p>
        </p:txBody>
      </p:sp>
    </p:spTree>
    <p:extLst>
      <p:ext uri="{BB962C8B-B14F-4D97-AF65-F5344CB8AC3E}">
        <p14:creationId xmlns:p14="http://schemas.microsoft.com/office/powerpoint/2010/main" val="2095202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pPr eaLnBrk="1" hangingPunct="1"/>
            <a:r>
              <a:rPr lang="en-US" smtClean="0">
                <a:solidFill>
                  <a:schemeClr val="tx1"/>
                </a:solidFill>
              </a:rPr>
              <a:t>Handouts</a:t>
            </a:r>
          </a:p>
        </p:txBody>
      </p:sp>
      <p:sp>
        <p:nvSpPr>
          <p:cNvPr id="5124" name="Rectangle 9"/>
          <p:cNvSpPr>
            <a:spLocks noGrp="1" noChangeArrowheads="1"/>
          </p:cNvSpPr>
          <p:nvPr>
            <p:ph idx="1"/>
          </p:nvPr>
        </p:nvSpPr>
        <p:spPr/>
        <p:txBody>
          <a:bodyPr/>
          <a:lstStyle/>
          <a:p>
            <a:pPr eaLnBrk="1" hangingPunct="1">
              <a:lnSpc>
                <a:spcPct val="90000"/>
              </a:lnSpc>
            </a:pPr>
            <a:r>
              <a:rPr lang="en-US" dirty="0" smtClean="0"/>
              <a:t>PowerPoint</a:t>
            </a:r>
          </a:p>
          <a:p>
            <a:pPr eaLnBrk="1" hangingPunct="1">
              <a:lnSpc>
                <a:spcPct val="90000"/>
              </a:lnSpc>
            </a:pPr>
            <a:r>
              <a:rPr lang="en-US" dirty="0" smtClean="0"/>
              <a:t>Worksheet for activity</a:t>
            </a:r>
          </a:p>
          <a:p>
            <a:pPr eaLnBrk="1" hangingPunct="1">
              <a:lnSpc>
                <a:spcPct val="90000"/>
              </a:lnSpc>
            </a:pPr>
            <a:r>
              <a:rPr lang="en-US" dirty="0" smtClean="0"/>
              <a:t>Evaluations – Please complete Pre- Workshop Assessment</a:t>
            </a:r>
          </a:p>
          <a:p>
            <a:pPr eaLnBrk="1" hangingPunct="1">
              <a:lnSpc>
                <a:spcPct val="90000"/>
              </a:lnSpc>
            </a:pPr>
            <a:endParaRPr lang="en-US" dirty="0" smtClean="0"/>
          </a:p>
          <a:p>
            <a:pPr eaLnBrk="1" hangingPunct="1">
              <a:lnSpc>
                <a:spcPct val="90000"/>
              </a:lnSpc>
              <a:buFont typeface="Wingdings" pitchFamily="2" charset="2"/>
              <a:buNone/>
            </a:pPr>
            <a:r>
              <a:rPr lang="en-US" dirty="0" smtClean="0"/>
              <a:t> </a:t>
            </a:r>
          </a:p>
          <a:p>
            <a:pPr eaLnBrk="1" hangingPunct="1">
              <a:lnSpc>
                <a:spcPct val="90000"/>
              </a:lnSpc>
              <a:buFont typeface="Wingdings" pitchFamily="2" charset="2"/>
              <a:buNone/>
            </a:pPr>
            <a:r>
              <a:rPr lang="en-US" dirty="0" smtClean="0"/>
              <a:t> </a:t>
            </a:r>
          </a:p>
          <a:p>
            <a:pPr eaLnBrk="1" hangingPunct="1">
              <a:lnSpc>
                <a:spcPct val="90000"/>
              </a:lnSpc>
            </a:pPr>
            <a:endParaRPr lang="en-US" dirty="0" smtClean="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0614675B-EE70-4095-8A89-29E55B64522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BrowZine </a:t>
            </a:r>
            <a:r>
              <a:rPr lang="en-US" dirty="0" smtClean="0"/>
              <a:t>Journal Reader</a:t>
            </a:r>
            <a:endParaRPr lang="en-US" dirty="0"/>
          </a:p>
        </p:txBody>
      </p:sp>
      <p:sp>
        <p:nvSpPr>
          <p:cNvPr id="7" name="Content Placeholder 6"/>
          <p:cNvSpPr>
            <a:spLocks noGrp="1"/>
          </p:cNvSpPr>
          <p:nvPr>
            <p:ph idx="1"/>
          </p:nvPr>
        </p:nvSpPr>
        <p:spPr>
          <a:xfrm>
            <a:off x="381000" y="1952625"/>
            <a:ext cx="5181600" cy="4800600"/>
          </a:xfrm>
        </p:spPr>
        <p:txBody>
          <a:bodyPr/>
          <a:lstStyle/>
          <a:p>
            <a:r>
              <a:rPr lang="en-US" dirty="0" smtClean="0"/>
              <a:t>Journal e-reader, online, tablet and phone</a:t>
            </a:r>
          </a:p>
          <a:p>
            <a:r>
              <a:rPr lang="en-US" dirty="0" smtClean="0"/>
              <a:t>Select most FSU COM Journals to read</a:t>
            </a:r>
          </a:p>
          <a:p>
            <a:r>
              <a:rPr lang="en-US" dirty="0" smtClean="0"/>
              <a:t>Look like journals</a:t>
            </a:r>
          </a:p>
          <a:p>
            <a:r>
              <a:rPr lang="en-US" dirty="0" smtClean="0"/>
              <a:t>Alert you to new articles</a:t>
            </a:r>
          </a:p>
          <a:p>
            <a:r>
              <a:rPr lang="en-US" dirty="0" smtClean="0"/>
              <a:t>Allows saving articles to read offline</a:t>
            </a:r>
          </a:p>
          <a:p>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30</a:t>
            </a:fld>
            <a:endParaRPr lang="en-US"/>
          </a:p>
        </p:txBody>
      </p:sp>
      <p:sp>
        <p:nvSpPr>
          <p:cNvPr id="8" name="AutoShape 2" descr="data:image/jpeg;base64,/9j/4AAQSkZJRgABAQAAAQABAAD/2wCEAAkGBxQSEhUUExQSFBUXFRcWGRcYFRceGBkcFBUXGBgYExgYHCghGBsmHBQVITEhJSkrLi4uFx8zODMsNygtLiwBCgoKDg0OGxAQGi8kICQsLDQwNzQsLCw0LDAwLCwsNC8sLDQsLC00NC4sLCwsLCw0LCwsLCwsLCwsLCwsLCwvLP/AABEIAOEA4QMBEQACEQEDEQH/xAAcAAACAwEBAQEAAAAAAAAAAAAABQMEBgIBBwj/xABFEAABAwEFBAcFBQcDAgcAAAABAAIRAwQFEiExBkFRYRMiMnGBkaFCUrHB0SNicoLwBxQzkqKy4UNT8RYXFTRUg5TC0v/EABsBAQACAwEBAAAAAAAAAAAAAAABBAIDBQYH/8QAQBEAAQMCAgYJAwMCBQQCAwAAAQACAwQRITEFEkFRYXETIoGRobHB0fAGMuEUQvEjUhUkYnKyM0OS4oLCNFOi/9oADAMBAAIRAxEAPwD7iiJdft+ULHSNW0VAxug3ucfdY0ZuPId+ilrS42Cxc4NFyvju0n7XrTVJbZGizs3OcA6qeectZ3Qe9WWwAZqo+pP7VhbbfVprT0tor1J3OqvI8ATAW4NaMgq5kccyl8LJYIhERCIiEREIiIRFbt1jbTDCHtfibJjUEyRkc9I9VVp53SlwcwtsbDj8PzNXaulbC1ha8OuLm2zs5W+WVZtMkEgEgamNO/hofJWVTsuYUqEQiIhERCIiEREIiIREQiIhERCIiEREIiuWS869L+FWrU/wVHt/tIWJaDmFmHuGRWz2e/avbKBAr4bVT+9DagH3XtGf5gZ4hanQNOS3MqXD7l9j2X2ps9vp46D8xGOm7Kown3m8OYkGDnkqzmFuauMe14uE7WKzQiJdtBfNOx2d9eqeqwaDVxOTWt5kwP8AClrS42Cxc4NFyvzbtPtBWt9c1qx4hjAerTb7rPmd5V5jQ0WC50kheblKcKyWtGFERhREYURGFERhREYUREIiebNWyhTxtr4nNqlrS3CDTAaQ5tR5BxEh3stjKc84WLgTktcgcclSdbarOlwljG1gWvFNrQ1zZnC0RLW6ZchOaYHsVt0EsUbXn7XDDHP15/wqDWSYGZ4DVZEgC5WgC+AXr6ZBggg8CIKgEEXCkgjArzCpUIwoiIREYURGFERhREYURGFERhREYURGFERhRFcui8qtlqtrUHllRuh3Eb2uHtNO8KHAOFismOLTcL9H7F7TMvCzCs0YXg4ajPceBmBxaZBB4HiCFSezVNl0o3h4uE+WCzXw/wDbVfpq2ptlaepQAc4caj2zn+FhAH43K1A2wuqVS+51V85hb1WRCIiEREIiIRE7u3ZatWYKksY05guJkjjABy71xqvTlNTyGKxc4bh+QupT6InmYJMADvU1TZJwyFezE8C+D8CsG6dYc4ZAP9t/VZP0Q8ZSN717bbjY1oxtqWZ8AdIT0lnedJL2jFSJPGR3LbT6RErj0bg8bvteOw527FWmopIh12245jvVNtYUKb6NSiC92YdIILXAQWuEyMiQQYzXYinY5h1cfneCsoqlkUDonMuTt4fjYn+y9ms7qAypueZx4gC6ZOUHdELNtrL0WhoaR1MMAXHO9ieXsqth2cp1KtZ9R+CyUXGTOpgSxp4DIE66AZmRwtLaSdTOEFO3WlfkN3E+PiTgMeXJSNdO/Wf/AEmHDHgMBysB2AKxU2zZR+zsdnYxugLgZd+Vuc95JXOb9PPn/qVsxJ4ZDtOHcAFrOlGx9WnYAPPs/KlpbYtqHo7bZ24TqcJMcyx0mOYMrW/6efEOloZTccc+0WHYRbetrdKtf1KmPDl6FKtrNnm2fDVonFRfpnOEkSM97SNCuhobSrqq8MwtI3PZfZlsI2hVdI0IgtJH9h8PwdiQ2azl7g0AkkgADUk6ALtSyNjaXONgPBV6OmEz+ubNGdszuaOJ2bsScAVqrsuqlTnqNtFUZOk/YUzvbJBxuHIHT2VxiK2u+x3RR7/3O48B2jtW6oqqCgcS5uu8/tvcN4X22327kjvu7OhIOJpxlxgNgNzGQEnLP0Xca3VaBe64sFWKhziG2/KWQpVhEIiIREQiIhERCIiEREIiIRFr/wBlt+myW5gJinXIovG6XH7N3eHECeDnLVK27VugfqutvX6HVNdBflq/bT01pr1ZnHWqO8HPJHpAV9uAAXMebuJVKFKxRCIiEREIi6pUS5wa0EuJgAbyUUHBa6zbPU6dMG11SWj2MZFNs7hvJ7o8ViI2tcXAC522x71rdO9wDATb5sUVS9Lvbk2zF444G/FzsSnFRqv3rqzW6xH+E+vZCfGmZ99hLmkd8LRPTRzf9RoPmORzHYVuinnh+w/OWSpX3YCymHQx1KSWvp50pJ1ZmeiJ3sza7dBAWEcT43Z3558jv4H7htuLrY6Zkgysd2zs3csuSf1/2fGjYG2794dReLP0j2PYJxPAwsY4EFhMhucmSNJhbhL1rLcxjoh0jXWNvnJJ9p6nRWayWVuQ6IVngb3P0nxx+nBcPRLOmqqirdnrFo4Afi3irNaejhigG65+d6Y3SGWGwC1BjXVquTSd2InCJ1AwtLjGpynSKNb0mk9ImjLiI2Z222tc87mw3DFWYNWkpOntdzsvnLEqiL/Nsp1qdpbTltJ9Sm8CC1zBIGZOvLuznK5/hYoJY5aUnFwa4HEEHb2fnC2OkVv6pj2TAYAkHcQrdDrXO7H7M4Sfu1er65KpJZmnm6m3Ptbj4YqyzraLOtsvbsOHskFyNADnE4Gjtv3gH2Kf33aEjQDLUr00kAlcNf7Rs3njwGwb8dgXBfWvhj6OL7je3DefS+7AZlWDbq1c9HZmFjBkA3KB953s9w9VZFzktNFol878G67tu4fP4CsN2fptztNYl3utJJ8zJI8Ajixn3FeyovpW4vIewYDv/hWGNsjOzQxc3Z/3ErUamMZBd+L6cpmD7G9t3eak/e6H/pqcfhZ/+VH6tv8AarP+B09rajf/ABC5c2yPydRw8wI/sMqRUxnMWVab6dp3j/pt7Or5WVWts3SqZ0Kufuu/UjyK2tLH/aVwav6Y1cYiRzxHePykNtsFSi7DUaW8DuPcd6EEZrzNRSzU7tWVtvI8iq8KFXRCIiEREIi8zGYyO4jcd0Ii+1/9zGcR6Kp0RV7pgvjEK0qKIREQiIhERCIrN2Wh1Oq1zG4nAwGwTOIRAAznNTeyhwBGK2tDZipaCKlseW8KTI6o4EmQDxiTzWsv3Kk6oDcGBN6Wy9kaI6Fp5uLifUrHWK0mokO1V7XshZH6MNM8WOd8HSPRA4qRUyDakVo2dtFkxOs7hWpnt0yO0N4czR+W8Z8lmHXVhtQx+DsEtvG+a7qDmMr1zZ34WvoveXdGWZtYC6SGdXKImIOikNF72VwPcRqkrzap2P8Adqu51mYPFhdiHgXLkaHb0Zni2iRx7CBZX6863Ryb2Dwz8052etFK12T9zquwvb2DlJAMtLZ1ImCOC5Ok4p6Ct/XQi7Tn3WN+eYO9XqJ8VTT/AKaQ2Iy9LclDT2Bfi61ZuCdQ04j4HIHxK2P+qotTqRnW4kW78/AKG6DfrdZ4tyxUe1t5020m2ShBa2MRBkdXRs7zOZPEd6z0LQzOmdW1I6xy7dttmGA4dix0lUxtjFNDkM+zZ6lUbtuo1mgvOCgyTOhefad8p3AADeV6oDC5yWrROhX1Tukfg0954DhvO/Lhfq24Nb0dEdGwcNTznd8VTlqtjMAvpNHo6KnYGgDDZs/KS2686dLUy7gNfHgq7QXLRX6bpqPqk6ztw9dg8+CSV9oXnsgN9T6/RbQwBeWqPqask/6dmDlc95w8FXN6Vj7RWYaNy5jtL1zs5nd9vJdsvWsPaPiB9E1BuWcem69mUpPOx8wr1m2g99vi36FYGPcu3SfVTwbVLLje32PuFpLJewqMwuitTOoOo8dQe9ZtnezB2IXfMNFpKEmMgg/MRmD3JXed2hnXpkupkxn2mE7n/I/o2Q5rhdq8DpfQ0lC7WGLDt3c/Q9hxzXQi4iIREQiIhERCIu8KKUYURe4URWLHZQ6o1lRxpgkAmJieIkR37lqne6Nhc0XI2IMVHaabQ9wY4ObJwnPMTlqAZhZRlxaC4WO1FrthLsABruEmS1nIDtOHM6eB4o5UKyXHUC2IctbjZUhisNfN8WynVqMFZnUOjaYnCQCHQ9meREwTHqpDhtFvnNdOOnicwOAv3/hVbPthaW9osqDm2D5tj4LZqhHUkZywW92UttK20i6cNRpIewOBLc8jpmCN/eNy4eka+opZQA0auy98d+35mt9Po2GRh1nG6V7W7LdqowdYiHR7Y4OG54IBB4gTyt0Gko6nq5O3ey1SQyUh6xuzfu5rJWG0xQpuLcTrLaA8CS3q1DIzj/dYJ+SavRV5OyVv/wDTP/U+C6gdr0o3sd4O/wDZLr3tTa1UvbTZSaQ2KbWtDWw0SBhAkYsWZziJJK6QwCpuxOStXdZK9oy6Sp0YyJc9xb3Bs5lYMpog7WawA77BJKh4Fi4nhcp/Z7loMEYA48XZ+mg8ArQaFTMjii9s2ATABHV3Hh5KtW4R3uvb/SWk6iSoMEnWGqSDtba23cb27rLF33fWGadI56F3Dk3nzVCOO/WcunpnTpaTBTHHa7dwHqdmzHJVYborVsw1xB9o5DzOvgrbYy5eEnrYYj13Y95Tyz7KOHacweZ+S3CFc1+mI9gPgrP/AE2Ro5vkVn0S1/4uza0+CgrXG9vsh34TPpqoMZW+PSML9tufyyW1LGOC1lqvB6rtpvpOxMMH0PIjetbmK7SVstNIJIjY+fA7wtFdl4Co07jEOadM9x4grRd0ZuF9HoayDStOWuHBw9uB2KjaaWFxG7UdytseHC6+d6W0a6gqDEcQcWnePcZHv2qPCs1zEYURGFERhRFJChSiEReQiJxs9ddO1VQypWdTcdBgnHGZDX4snQDqPPRQ5xGKsU0DJXapdbsz5H8Kztlc3QViWYeiIaAA4SzCwNwubMjszO+eKhrrhba2n6OQluWHZhZM9jLxb0fQkgOaSWj3g4zlzBlSV5+tjIdr7FpXVg0EuIaBmSTAEcSdFrcLEFVGdbqjMr5/e9fFXqVnDC0hzWh2Rd9ngEDWDqTpE74BguDxqtxy7MbrtwRmJgDlVs1yWioJZSeRxMNB7sREqyGOOQVuOjnkF2sPl52Wyu/aq0WSmynXsnUY0NxsIEBogEgS2fELhVegeke6RriCcccfH+VZInhb/UZh83XC0V1bU2a1/ZtcWvcOw8Q4/hIJBPcZXGloKmjIl3bRj37ViXxzNLDtWLv+7eitD2js12PYeGMDGx3iWsPiV6KWQSwR1Ddha7/6uHcT3Ln6PLmvfTOzsR6tPeB3pZs3cZry97R0YbIxPDA/rhpzJBLQSQS3fAkZx0NtlP7db8LX1rK2nTbhYKYBwgAktIIJDmEkzoZMnct7M7Kq8YaxFkutto6MAxJJyHz7vqsJ5hE25Xe0V9NVFb13nUbvIuTyGHiR2rIbT3w7Km3tuygajFkAOLj+tVztd07tZ2QyC7dYKfQ8JpaU9dwu9xzt6egxzN11cmzLaY6SvDn64TGFnfucfQeqvxxAYuXzqs0m+Q9HBgN+08t3n5Jv+/hxw02vqH7oyHedy2625aqXQ1TUGzR6nt3dpCmZTtJ/0QO+o35KetuXZZ9IVRGOH/j7lc1qtWmCalFwaNS1zXeY3JcjMKrVfS9XA0vOQ5ehJ8FzTvGmfaA78vio1guK+hnabat+WKSXnUa+oS3TLPieP64LW43OC7lFG+OENfn5KoWrFWlXANN4e3dqOI3hansuF0tGV7qOobKMtvEbR7cbJneo6gcNxB8Dl8wfBaInWdZe2+p6Zs9EJhmwgjkcD6HsVNmYVxfOCF1CKEQiIhEXcKFKIREQiKax2h1J7aje00yO+MihxWTHljg4ZharZnZxlZuN/Xc7rSSd+fieZXn6/SMjJC1hsAsGMdI44pXtRc4s7wWaE6ToRnl+tyu6NrHTtIfmEsQS0pPUqudk5zncAST5SumoDGjILY7P3Ayi3pawGOMUGMNMDOTuxc93qrTIwBcr0NFQNib0kufl+fJX6e0FRtSnVZQbWo55EnE4hpLYmA0Th1nI5hYyFzhZqqVOmAXFrMt+/l8uqF422vZy813UgThcyhmS5ryZh7QMOGD2xnlmVUpdIicXZiBhlZS3SM8Z69jw/I9khvWgwtbaKEtBdmBkWOGYIjTw5EaqzK1pbrDI5rXVxRuYKiHAE4jcfnpbNNbZehtFCnVd/Ep1KYceLmuAxeLXDxlc1tMIqd8Qy61uRGXfdcdshGkGO3gX7D+E1um76mOo5kAFxa0mMPRNyotAghzejwkCD2gVtnrYKZg6Q4nYM/natjmSPedXYmr7K4Nb02EsFVsYAAAHB3SQGgZ5M3awlJXw1B/p3BxwO3xK6+iKESSnpbEtBLRvPcOfZjgl/wC0ypYmMZVoVGOeJBYxwLQ0DKY7LsUDiZPBVpi6RwaTivV0FZVUsEslS06oFxcWJcTgBvB7gsBs3ZB1rXW1M4J3DQuA4nQcu9dCFgaLr5lpeslqZjEDdzjd3E525D5kmMiqOlrEsog9Vg7TyOHzO71W3PE5LqaM0VBBH09QbN8XHc3hvPwNqPS4RnQsdLd0kYzzDSQPPNcmfTTGuLKdhkI/tFwOZ9rr0X6qcMAYGws2Xz7sB3480ptt6VqdQtbaBVaIhwYyDIB0jw13K7TVMksQe9pYTsOxc2TSlXHIQ2bWG+zbHw9VzWv+q5jmEM6wIkAzBEHfEqx0htZZSabqJInRuAxFr2OR7UqZTJMAEngBJ8gtTntaLuNhxwXJYxzzqsBJ4C69LC05g9xBH+VDXtcLtNxwxR8bmGzwQeIIV++a9B5Z0FI0g2m1rutILoDnQC0OkPc9uIudIa3TRSARmjrHJLXMlSsVPX/8u7lTPoFTOD+1fSY3dJoK7v8A9Z8Bb0VGxOlqttK+cOGKsQpWKIREQiKSEUohERCIiEROLp2gqUG4QA7hnEfVc2p0ayd+ve29YgEG4KXWu1vquc55kudiPCQIEeGXgrccUcIDW7Bb1810KXRlVVDXiZcb8APGyv7MWQPrAnRgxePs+ufgrkDQ511uoqN4qS2VtizMHfs9012wtxDW0ge11ndwOQ8TP8q2TusLKzpaYtaIhtxPL55KKzX4zo20sT2sbmGnsgkAGInPL9SsWuYvMuZJa2aQ2yoXGXuc50Ay4z2utAG4dZaNVrcgrjmgYcApqBiz1Z0c5gb3tMujwhbW4RnsVmO4pZL5EttzGJ8EWd32D2+9UaB5SfgFrzFlyXN/zDXbmn2X06467egY0AEMGGDMiN2RBheV0uHsqna4wOXK3C38roU7wYwprdVljsUABp5ACM1QjkeJGubmDh8+XVunLumZqZ3Fu9fG73BqPpUAc3EE/XwAcfBeqpmaziexeh+sK8RARjJo1j5NHn4JjbHtc4UxlSpgSB93KB6NHM8l0XEXtsC8BoqmBvNLtxO+3Di4+my69pWlzntLWg1DDaYjq0xoAwHKeZ0110qzRGoOo77d393Dlv38s+xJWW/qm1wMNzANw3/Mzhqhs3SpUjVtBNR0S97i4+DYzPxXSighhbq2wHcOQXn5qiondrNOfeeZKw9QCThkNkxOsTlPgqptfBdNoNhrZq9dtloup1TWfUZUwj93a1vVqOJcCHHCYEhomRvWDjqi5y9FmwBx1Rns5qveNToyaTTk04XEe07RxPIGQByVKlHStFQ8YnEf6RsA4kYk7eS6UlmyilY6zbgOO83sSeAxsMhZQdJkRu3DgeS3D79bavVaT0XSQ0Dg1ttUXGJz7d+SA+RG5XOkOpqbF4DUGtrLmFgpRe7sFAjeQG+evoCqYOs66+i116PQrYnfcWtb2nE+qp3aOqrLcl8+fmrsLNYIhERCIu8KhSjCiIwoiMKIiEUHJELW3EXXptKyMgmjpnC8bWDDA4m/WscD28cQVoNlMukO/q//AGPzV2kFgVnS1DaiRzmg2DWNF8yADieJVbacTWB+4Pi5RUfeuVpYf1xyHmVRu2pTZVY6qw1KYMuYDGIRpO7OFWOWC5osDirBaKr39HRmmHHAC4y1knA1zi7rQIGZJ5rY0k5i6iSrhit0oHDO/h84qra3OJhww4cg0CAO7671DnE5rJ1R04DgRbZbIfNu1FlPWYNweD4kj6DyUs+4LS5tgTwWpsDzjyJGR0P64q1LEx7bPaCOIurWgoRLWtDsQASeOHuQp9orc7oQwEwSASTmRBJnlMZLgyaPZE4zG2sTgBgGjh7+C9/ovRsbakzuAvsAGDdmHG23wWIuvrWmtU9xuEToCcp/pd5q7Sts2/DzXgfqmY1FY5m99uxmB8VIygCMnjni6pnukzqc574W23FVdYjC3cp7DanUKmINaXDLPdxgg+ua2RyGN17LVPC2dliSBw9VqaW11Ms62Jp4RPkR84Vxs8eZwK5UlHOOq0gjfe3zxWT6dnSF/RhzC4nASQIO6WnJUS4axNsF12sd0YbrY4YprfVooB9PAHg0RTAAIdTMEPcJPWmSROcwlUwPjczgRwxCxo3ObI2TC17nfgfwkl92bDaHb2vPSNO4h+eXiSFzNGzdJTtG1o1SNxGC6+kIejndud1hxBxURp5K/YKs+ole0Me8kDIEkgdiKbVK0lWbNRkzuCrVEwYNUZleg+n9FmqnErx1GnvOwep7tqT35aMbw0aD1O/9d6iNtm4rbp/SIq59Rh6jMOZ2n0HadqtWOnDVZC847NWMKlYowoiMKIu4RSiEREIiIREybTo9C/FjNUYcGHDg+90m+dIjmrj2NDLixsMVVa4k2N8SlgH1VBuBIXp9J/5mmhqxu1HcCMu/HwTW4K2F5b7w9W/4JVumdZ1t6raJlDZSw/uHiPhV2/LPjaHDVvqDr9fNb6iPWbcbFf0pTGSPXbm3yUl1XfZKtENL4ruGpcQQ7cAOyRpzK8xU1FZFKXBt2Dhs8154AEKtc2TCN+Mz5Bd2PEXXndKH+sOXqVUvp0vHJvxJ/XisZM1c0U3+kTx9FTsrCXtgEmRkORWsytj67zYBdUROk6jBclaa7B9pEycJ0z3jfv8ABXTI5zb6thxwPd72PBdD6fY2OsI1gTqnLEZt2+1xxVjbO7qlAUhUbhxYiMwdAJGW/Nc6pkDwLL3+iaiOcvLDe1vVYa5X9R5yDnVHObJAEtDdSctHuIneB3LZHg1fK6r+rVl5yt/ycT6JzddzOqEEwKciSCDOeYBadfgqlTWNgc1trknZkOJPLG2fIYq/S0bqhrn3sANuZ5DbjhfK+GJwTylYabTIaCeJzPhOngvHVGlKqc9Z9huGA+c7r2VNoqlpwA1lzvOJ+crKclUcSbldECyq2myMf2mg89D5hXIK6ohPUeeWY7lVn0fTzj+owc8j35pNbLD0eYMt4nUd/wBV7rQ2mIqlnRv6rx3Hl7ea8RpjQ0tI7pGdZh7xz9D2YYXoUbxbHRVxLJlrh2mTw4t/We6hVUsglNRTGzjmNjvz8wVikqojEKepF2DIjNv4/ixGVgWFrs6dRrx6+MLWNKuZhNE4HvHorTdBCbGnma4ccD22v5BBsbW5vcO5Zf4g+XCFh7fnqrMegaeDr1kwA3DC/bn3C6XXneYAwsyH604LfDTlp15DcqK/TYdH+moxqsyvkSNwGwb9p4bVdis5cZKtgXXnXGwsnDWws1qXsKURCIiERSQoREIiIRFas921HiWtMcTAHhOqzDHHIK9Bo6pmGsxmG84eas0riqlwGHFOQAcAZOQzOWpCwkjk1erYH5fwVkaInj60jbixycAcuPyygva5q1mdhrU3MdrnBESRq0kbjvWNtYXC10VQ6na5srCYn4O9wcrj5sIpsdBBGRGYUtdY8VrlpXRf1YHazBiCNn+4Zg88DsWgs1qxtnzHArrxPD23C9DS1DZ4w8dvApbb7JhOJumuW7mOSp1EGr1hkuLpCg6MmSMdXbw/Hkurrqat8fr8lqiOxeQ0vFg2Qcvb1XF6M6wPER5H/KSjFbNEvBjc3cfP+F2+n0dAR2qup+7rA78vNcNj/wBTXOB+2LL/AHb+zEBeskj/AE1C0j7pc/8Abu7cL9ydbFPBtlnnQu9QCR6gL0sx1oC7guJRyGGow2gjvCcftUtJfVa32aZwgc3NDie/KPBcl7bMBX0f6bjDGE7XC/cbL57sbYulqhhbiDG1HkZ5wIbkMz1jTy4TuWFTMYoXPGYGHNeIp6XpKroztNjyC3lVjRTGFnRnEWYQTHUAxSDpBc2M+PBeMneXtLzcOJxxOO+/hZe3hjDCGDFoAtgMN1uwG6V0bc17y1uYAzO7Xdx71nPo+SCESyYEnL39lrp9IR1E7oo8Q0Z9uz37rp/YrEAASJJz7l6PRmjY4oxI8XcccdiymmJNhkrD6IORAK60kUcjdV7QRyWkPIyKRXrYw2Rq1wP+R8F5OupzQTB8WRxHC2z5sVh0LKxoEl8L5GwNwRiPmKxFps0yOGXkvWAhwBG1fP3NLHFp2G3cl77O5uijEKcDmuHB6XKANC6o2Aky5AFJcmdKiAFktZXcKVCIREQiIhEXcKFKIREQiLUXba31BJZA96cj3CFbY4u2L22j6yaoZrOjsN98+Qt+OKY0apaZGRBBB4EbwtUtMJHteSerfb8G9WJ6Rsz2ucThfC+BvhiMsr96r3jfTXOmrUDnQAd5yyg4R8VsBYwWC0OraKmGprDkLn3SK1us79MTDxDcvELW7o3Li1E2j5DrRksdvAPl7WVGlULHZGR4wfNRFIY3XC5sNS6CXWBvv4pg2sCJC6rHteLhephmZMzWYcPmBVV9KDibu3fRVZaUg60fcuJpHQzZWHoxgcx7e38Ke0N6RmWuo7+C0OGsF4KAuoqkskw2H3+cVNetOaTCPZjyIj6LyGipdWtlY79xPeD/ACvpul4daije3Jtu4i3nZUrrtpo1adQa03tfHHC4EjxiPFezpiHtMZXjphquEgW12+pipjqNMtcGVWni0tBkeEqg9p6OxzC+haCnFoyMjcd+XosJso3DVrnQjfwDyT8guLpSOWZsccQuST4C3qucx0FDWVMk7g1rTt/1EutbbhbBPrxthe2C90REk6DgJ5BbKTQj2PbJUSXtkM/E7uS4Fd9WMlY+KjhOOZy8ADnjt7FQu+lgdIcCCIPy+Ct6VoXVFPaPEg3CraE04ymqgKlpYHC19nPLf5reWN4exrhw8iNQttNMJYmuH8HaF7WTquI+WU2Bb7rDWVTa27HU7Oyrk5suLi0zAIGHv3zwyXI0pDJUajGDb3JS6SijMhfhYd/DysvmhzzXXAAFgvHOcXEuOZXhapWK8wBEXsIiIREQiIhERCIiERSQilEIi6pNGIYtJE905oM8VsiDDI0PyuL8r4rQV70psHV6x3Aaee5WjK0ZL1s+l6aFtmHWOwDLvy+ZKhVqPqCajsDPdGXn/lcOr0sdfooRrO8B7/MVXFPUVbOlq5Ojj3ZX7/W/JRB9JujcXhPxVIw6TmxLtXtt5XKgVGh6fBrNfsv/AMrDuXYtzPcPk36rA6Kqz/3fFyyGm6EYCE9zfdei00jq0DvaPksf0OkY/tkv/wDI+qn/ABHRcv3xW5tHpddMpUj2TB7/AJFbI6/SlKbubccr+IW6CLRpdrQSapOy+fY5RWigW8xx+q9To3TMFaNUdV+4+m/z4K9JCWY7FHSq4Ty3/wCF0pIg/muFpfQ8WkI8cHjI+h4eWY4taZDmRqCIXzfS8L6SuLxhc6w9fHwXQ0JeWgFNUDrMGo4csiOBbax9kltVmLDG7ceP+V6Ogr2ztEjMxmN34K8zpDR76Z5jfkcjv/I2+y0dxW/paPQPzdTBDedMmQPylzvAjgupUNDh0jcj5qxoOoLQ6nccRiPnDBLqVhbSMb3GXHeYkNHl8SuU6f8ATwST52wHgPM48lR0wRpjTbKcdUG2t2Nu7wBA7F5ebJZ3EH5fNcXRM0klQ6SV17i3bnYdgPDwXotM00VPSMgp2Wsb2GQA6pJ7XDieQJCpjoMhemBsbheSkiErSx4uE3oXxUokFpkEAwVWnpP6nSRO1Sc9oPMeosrehdLSxQdBMNcMJA2EDgd3Aq5V2uqEZNaDxj6k/BajHVHDXaOQN/E2Xb/xanGIjcTxIA8BdJbwvCpXLekcSGiGjgJJ85JW2GnbHje53nNcqqrZKg44C97DLd24fi1yqkKwqaIREQiIhERCIiEREIiIREQiLuFClEIiIRFLZmiZOjRP0VKue/UEcf3PNuQ2nuXR0ZHH0jppcWxi/M7B2lc1ahcZP/C3U9PHAzUYPzzVerq5aqTXkPIbBy+YriFvVZesYSQACSdABJPcFBIAuUThlgZTA6VoDzuc4k8sNOnn/MQua6okkceiPV3gAd7nYdwKWU37iSJFPCOLmU2D+rG4LQaloNi+54FzvLVCxKgLWty6Vg5NwO9G0wpLDLiYiedx4l62xVU8P/ScR2m3deyq2imzUOP8jgP8Lt0lbUR2bKwkcwSPftN+K6VPpmUG0rbjeLX7svJRWW0YTyOv1W/SdBHpGCzSNYfadx3HgfyvR0lVG467DcbUyeA8Z5gr54DNRzH9rhmulNBFUR6jxcFL8DqL21G54TI+Yd3iR4r2Oi9Kx1AMb8Ccx6heI0jouagkE8eIBwPo7nlfLkVcvqriHSU94Dx+UyWnyIWxsQfHLTv2E35HEH2Xm31XRaWZUsyJuO3Ye+xXrKgqM5OHxXl4GmJzoHHVc1wLScrjYeBGX5X0eqd0rW1TGl7HNLXgYusbYgbS0gggY43GIsVpspB62Q4/QL1zBrNDjh3HyXz+apa1xZGC5w4EdpuBZc13yeWgUudcqaWAxR2dmTc8yo4WKsohERCIiEREIiIREQiIhERCIiEREIi7hQpRCIiERWLKwGQd8Hy/5C5mk5XQtbKzMXHK+3wK7WhYWVDnwvyNjzDScO8hT16DcJgAQJXJotIz9M1r3XBNu9d3SWiab9O5zGhpaCRbhjiq1lsrqj2sYJc4wPqeW9emllbEwvdkF4kC+C0lksUONGzmC3KtaIzneylw/XeuLNOC0TVAz+1nq5Z22BRsrNa7orIwPf7VV2feS7f8O9b4aKerIdObDY0Yfx5rTI9rBcq1VsFGkOktdXGfvEhs8GMGv6yXdipIKduAA+d5VD9RJKbRhLq+29CllRpZeDB4BoPyWRqGj7Qtgo3uxe71VT/uI7/bZ5uWP6k7ln+hbvUjNqqFY4a1mE8WlpPmYI81sbPZ2LbFWIqGrik/oOId87FZoWSlVk2WpMa0nGHD8M5+cjmqmkqGLSDLjB4yPoeHl4Hs0X1HNSv6OtZhvHqPa3JVqjSCQ4QdCCvCywy00mq8WcPlx7r20UkVTEHsIc1w5g/NoXtmpjCWbpkcuP6711qfSr+ka933Wsf9Q9/xyXgvqL6eEbTLCOp/xO/l5eKqUqXRkt9knLkformlKRtREKiHG3l7hZfS+mi2T9JObE+e8c9vHmVzbaU58NVU0NVarjC7biOe5dz6hotZgqG5jA8th7D4HgqcL0a8itbcV20X2f7Vgc4nECOE+04QRoMhxXArat7JnajiCLAbuOHkUBG1Zm3Nb0j8AIbiIAOoAXagL+jbrm5tihUELaiIREQiIhERCIiEREIiIREQiKSEUohERCIvWmDIWuWJkrCx4uCtsEz4ZBJGbEKSpWJEZKnT6MggfrtuTx2LoVemampj6N1gDnYHHxKaXJWFKlWqgjpSG0qY3y+ZI8h5KKxhlljjP24l3Z88VzW4AlMr4H7tZ6dnp9t+TiNTpi8yQO5UqJprKl0zshl6d2fNHkNavKtWnd9mLjBcf6nHQfhGfgOJXrMIWcVxQXVUthl5BfNrwvOraahJJcSY+gaNw5Lnue55uV2GRtjbYZK/ZtkbQ4YjTf4wD5Eytggedi1GqiBtrL11y4DDmlp4EQfVYFtsCtgeHC4K9ZYMJkKQbFWIal8TtYLmlYiHY8bmmZGEwR3FXYKTpBruNuS6UND+qaZZT92xaGxXsKxFGuWippTq6Yj7lQbjz3zx1qV9FFUjopDjsdu4H5jzVCOWbQ05dCdaM/c31G4j5hl64EEg5OBgjgV4WpppKaQxyCxHy4Xvqaphq4RJGbtcPgI8wpHjGM9V1dGV5iNnZHP3+ey+cfUehTSSiWHBp+07j/afThyKgbwK0aSpf0swkj+04t4fNi9d9P6VbpOkLJfvb1Xjfx7fNe0KdMNfOIGMBORHX3gZGYBV509RM6IssQetbEfbgQTjtO7Fcl1LDTmVj7gjq3wP3ZEDDYMdyqNJYZa4jgRIJHyXVP8AVbZzRxviAfW3wrlmNrfuOGzeRv4X7TwIUeXD1Wyzt/h881jrR/2+OPlbwQWoHY2OaOYLazcR5c/Q+WS8hZrWiEREIiIREQiIhERCIiERdwoUohERCIiEREIisXc0dNSn/cZ/cFpqb9C+39p8kGa1F4U8Vspk6Npl3iHEfMeSq/TrQWnn6BVdIP1YjxwWJ/aPbC+0MojRrAfF5z9A1desdd9ljo1gEZdvPknmxFzMo0unfGIgkE+y0ankTBz4eK3U0QDdcqvXTlz+ib/JVkbVucSaNlr1qQJGNo1jXC2M+6Z7lP6gn7WkhYGkDRZ7wDuTClWoW6lLTIkt0h9Nw1a4HNrhwK2dSZvzBabyUz/liFlLVZzTe5jtQfMbiFz3tLXWK7McgkaHBQuYrkFZ0bdUi67NJpLoY9Rzb2yVa12MOz3qnI7XcXHaufLKZHl52phZbWarOtnWpNzO+pTHxc31C1VVMyth1H/cMj88eHFZaNrnaNqL/wDaecRuO9WaVSYIXinNfBKWuFiM172tpo66mdEcnDA7jsPzZgunjNdxn+ZpXQHEgazezYvmWial2j9JNe7AE6j+02v2Gyr2huYPL4f8qNDykxOj4+f8HtXsNPwgTMlI/ab9hFvFwvwRYbGa1RtNpaHOIAxGASTAE8eS7mAGC8ybuNzmV5arNge5sgwYBBBBB0IwkjMQdVBdbYs2x3uSbD3UQb81i43APEfO5SwEOc07j4C/mAuYWxakQiIhERCIiEREIiIREQiKSEREIiIREQiIhEQ3IyNRmoIuLFFoLHefS12kjCejLe8yHGOWSx0RSimc5t73VHSIJhvuIWY20shFta86PptjvYSCPLD5q1VttJfeFOjXgwkbitJVY6rd7mUs3dCWgDeW5YfGI8VZA14LN3Kk4iOru7K9+9YTZxtoNamGPqgh4GHE6AA7rBzZybrI71QiL9cAErr1AjEbnOAyWvZW6O9nNZ2a1IdIBpja1zg488LY/MroOrUWG0LlluvRax/acOS521cG1KLt7g9p/KWkf3lYVgsQVt0Y67XN5fPBL25qmukiFKKB7SxzajMnNMj6HkRl4o1xabhQ9ge0tdkVZpuDXw3sPGNnIHVvgQR4Ll6dpA+MVDNlr8jl3Hq9y9V9N1rnxGCQ9ZuHzmMVaXM0dKWuY7cfngvKfVNMGVsgH7gHd4t5glR2jT9d6u0UPRVkrBkPfDwXoayq/U6Lp5jm4C/O2PiFCKmYwmHDgc+RELvPadUHVwXloGOY9+s+9zgNyGt1yyGZ5ZxPmQPFaXC+IzV5jrAgi4+Y+PivFAab3JQvFrNFvE+mHZz2IhZrWiEREIiIREQiIhERCIiERdwoUohERCIiEREIiIRECqaZD26tM9/EeIkLJji1wcFhJGJGFh2p/eFlZbKLXNIntMdwOhDvgRy5LpyMbOy47FwIZX0spDhwPzyWc/8AEa1icZZLT2mEwDG9js8+eaotkfAbELryQxVbdZpx3+4Vk7eUyOrScHn3iPlmfRbjWjY3FVW6KdfrOw4KzsvdtQ1X2quCHvBDQRBgxLiN2QAA4TyWdNE7WMj8ytddUMDRDFkPn8pDtxeQqWtlNuYotIJ+88guHgGt8ZVesk1n2GxXNGxFsRef3eQ+FW7OOqFXV1SwiLwtRFXqiGj7tQEdz8j6tH8xWZAfC+M7Q7xB9QruinmOtaR+4eWPur7DkvJ6PYXOa3e72Wr6weP1YO6MeblxUGQXoQy1XM/fq+X8LTSSX0VTM3dJ/wAz+VCKIBnerzp3FgYclpETQ/X2qzRtLmtc1phroxDjHetK3te5oLRkVDCLBXP/AAqrhxuYWM95/VB/Dizd3NlRdTYqnClQiEREIiIREQiIhERCIu4UKUQiIhERCIiEREIikFlc4ZNce4E/BEslzLzq2R5IGNhPWYcvFp3H9d22Gd0RwyVappGVAxwO/wB0+se1VkrCHPDDvZVAHqeqfNdFtVC8Ym3NcZ9BUxG4F+I+XVxtay0hjBs7B7zQz4tUh8DcQR4LAxVb8C1x53Wf2g23a1pbZ5LjljIyH4Qcye/LvVeatFrR96vU2i3X1pst3usnc1lL34jJkzJ57yucF2jgLLXMZAWSwXsIiIRFFXZkfD+4FYySakb3f6T5K1QN1qqP/d6FSUzkuVoaAmQO3Y9+S431TVCSrktwb3Z+N10Quy8APcRtPoB6LdRXFNG07B5ku9V6ymSQACScgAJJ5ADVYqytRdWxj3DHaHdEzUiRij7xOTPGe4LEuWYZvU1pvuzWXq2Okxzxl0rhPkT1neg70sTmlwMll7bbKlZ2Oo9z3cTu5AaAcgslgcVXhERCIiEREIiIREQiIhEUkIpRCIiEREIiIREQiIhEU1S1VCILy4cHw8eT5Ciym6RW662PMmk3vYS300UWU3VezXHnFOs5n3XjI+OiiyyuE8u/YQVCOlGAnR7c2HvG79ZqFKYWzZOpZBJaHM99un5hq34c1kCsCCqULJYohERCIuXtVLSDrQlo22HzsBVyilbA8zu/Y0ntyA7SQuGBdCjh/TwY5n5ZeHIdWVIbe9zifElN7muOpaXdQQ0HrPPZHIcTyHotZK9Y1uwLVmpZbtENHSVoz0x/mOlNvL4rHErPBqyt8X3VtJ65hm5jcmjv948z6LICyxJJSyFKhAEoi9wIi8woiIREQiIhERCIiERdwoUohERCIiEREIiIREQiIhERhRF5gRFYstrfS7Di3lu8QckS9loLr2sLcqgEb408tR4T3LHVWYcpLxuOlaGmrZCJ1dSG/wDBwPLTu0QHeoLdyypaslivIRFw87kZT9JIHu+1vifx5rh6UrT/APjx7bX9vFPtndnulHS1TgojMkmMUawdzeJ8uWyaXWNgrujaH9Oy7vuOfDh7ppa78fU+wsNMhgEYmiDH3dzBzOfctNt66N9ygsextR2dWo1m8gdZ3OTkJ55prJqprQ2csbO1iqHm8/BkDzUXKnVCnFssVHRtBp5NaXegJTFTgFxU2yoN7PSO/C2B/UQmqVGsEhvTaJlWfs6//wAl4H8kELIBQSs9UicgQOZn1gKViuYREQiIhERCIiERSQoUohERCIiEREIiIREQiKxY7vqVf4bHO5gZeLjkEulk8sextV2dRzWDgOsfHQDzUaynVTqy7IUG9rHUPMmP6AB5lRdZaoTKlc1NnZoAcwyn8cUqLpZd1LGf9t3lTI/vn0RSlxsbA+WgMeM+qCx+W8tIBcOcEIiSbTXfjBrNAD2x0gGjgchUA9D+icgViQsuQs22vjkq07pA20Yu45bhxPzFNdnroa8uq1TFGnm4nefd+veBvWUkpdgMlXotHMg67sXb/b3zWgrUzaYNX7KztjDT0Lo0L405NH+TpyXRtdMrPIaG0mNpt4kR4hgz8TChZKK1XZUqf67h+QEeUwihI7fsvaDpUFUcCSD4A5eqyBUEFIrXd9Sl/EpubzIy8DoVN1jZV4REQiIhERCIiEREIiIREQiKzbKGCo9nuvc3+VxHyRSoYREQiIhERCImtz7P1bRBAws98jL8o9r4c1F0AWzsGytClmWh5HtPz/p7IUXWVlftNro0Wy9zQ3cSWhvcHOIaoUpHattbO3s1GSPdY958CcLfUoiWV9tqLtTaXcsTKY/ok+qIqjtprI7tWZx59O8lEXdG+7EexVtllPEOxM8QCSR4IicU70fgmt0dtswOdej/ABaX3qlNubSNZbmIlEViuwFocHCqxzSWvERVpkddpjLGG55doCfZciLDfuZ6XoxmceEecT3b1ndYWWrsVl6TCxkdDSzE5NcRrVqHhMx4ngsVlZN5o0gHvLTwfVcGM/8AaaZJ74M8VClcnaezN/1Wn8NCoR5jIoi6btRZj/qt8aNREVije9mfpUo9wqAHydCIrvRAjI5Hjp56FES217O0H9qk2eLer/bE+Km6iyTXhsawtmi5wdweQWnlIEjvzS6jVWRtVlfScWVGlrhuPxB0I5hZXUWUUIiIREQiIIRQtf8A9Hu4KLrKyq7b3f0doxgdWqMX5hAcPgfEoEKz2FFCIRFw94EcSYAGZJOgAGZPJSBdZNYXGwC2Nw7P06TRVtmEE5tpuIyHF49p33d3fpiVJbYq3ee3NmpZNc0nm4NHr1v6VIY45BbWQSP+1pPYshem3rqnZqOA4Uqbp/nfmO8ELPonbbDtWz9I8fcQOZCzFqvMPOIsqvdxe5s+JLiU6MbXDxToIxnIOy59FWdbTupNHfU+jU1Wf3eCakA/ef8Ax/K4Nrd/ts/nP0TVj3nuTVp/7j3flcm8HD/Rae6p9Qp1I/7vBZCOnP8A3Lf/ABKkZelP26VQcxBHxTob5OCkUgd9j2nwTq4bfT6QPs9cMqbs8JPKHdocswsXRPbmFqkppY/uavoty5gw0MxHE+mOw2pOVakNzXHJ7ec73F2taEoFgJtLw3LKJPstww5x/KCO96lRtUl/XsaLMFLCxrfbfGFpGjiDk5/f1WwIBIlACclk1pcbAL51br4Dnlxq1az95AJP8x3LZ0LtuCsikkAu6zeZVQ2+odGn8zx8BKajBm7wUdHCM5O4FeG0VvufzO+iWj4qP8vvd3D3XnTVuNPzf9EtHx8E/wAt/q8FYsd6WikZpuLD9yq9vnlmoszeUtTn9x7h7rTXZ+0m108qtMVRzLMXgW4fUFTqN2OToojlIO0ELT2H9qFjePtmV6B3l1Mub4OZJ9E6I7LHtU/pXn7SDyITxlusNubgbWoVd4aHjGOYEhzSsC1wzC1Phe37mlZbajZ02RvShxdSmCSM2ToXkZYd2LKMuKDFawwuNgkTSDoixXWFFCabNXd01oY2Ja043dzTMHvMDxQqQvqaxWSoX1djbRSNN2R1a73XDQ/I8iURfMLZZHUnljxDhr9RxHNSsUnvS3dGMvNZsDf3Fb4GxEnpDYeaWWW/6zCTRlrjl0gaMcHUNcQS0chCzLmblYdNAMA0kdw9+9cvFasZqOe8n3nErHpSMhZa/wBW8fYA3kPVTUbqdwA8FiXuOZWl80j/ALnE9qssuniVitSmbdLVKKQXW3giL03a3giKN10sO5EVarcY3KES22XIeE/HzWbXubkVviqJI/tKbbJbTVrHUa2oTUoaEOkuZIiWnXDxHBZEtfssfNby+OcYjVdwyK2F97aWem2q+zltWtUjAJBiAILgPZBlxzEmFiI/7slrbBY3fgNua+bVKNa0vx1nOqu4u7I5NaMgFkZdjcAs31ZA1Yhqjx70ys9zHetapkkm5VyndTQihTC728ERe/uDeCIuXXc3giKJ90tKIq77n4FQipWi5SdQD4LIPcMitrJpGfa4rmlarXZxFKvXY2Iw43FkcCx0tPksukvmAVu/VE/e0Hsse8KlSvOu12QZO8BuEO/KOqDzAHOVnrRuzut3SU0gs8EePjn3rZWIGphDQS50AAakncFpXOX0/Zm5hZqecGo7N5+DRyHxJWKlOEUoREuvi56dpbDxDh2XjtD6jkiL59fex1Vhzb0jfeYCfNuo9RzUqEmpXexu4IisNpAIi6woiMKIjCiIwoiMKIjCiIwoi8LERVLRd4dnvRFALs4oivUbOGjIIilwoiMKIjCiIwoiMKIjCiIwoiMKIuH0QdYRFbsOyFSuQW08I95whvhvPgiLf7P7OU7KJHWqRm8j0aNw9VClOkRCIhEQiIRFk9sNfBEWNUqEIiERCIhEQiIREIiERCIvEReoiERCIhEQiIREIiERCItNsj2296hFuEUoREIiERf/2Q=="/>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a1.mzstatic.com/us/r30/Purple4/v4/c9/e4/8e/c9e48e8a-176e-442e-1043-2169e87de666/mzl.jihpmtkf.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5575" y="1152525"/>
            <a:ext cx="776287" cy="77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irdiron.com/wp-content/uploads/2012/12/BrowZine-iPad-Screenshots-in-Mockup-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86400" y="1982362"/>
            <a:ext cx="3202171" cy="445987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TextBox 2"/>
          <p:cNvSpPr txBox="1"/>
          <p:nvPr/>
        </p:nvSpPr>
        <p:spPr>
          <a:xfrm>
            <a:off x="3390452" y="6157488"/>
            <a:ext cx="1983236" cy="461665"/>
          </a:xfrm>
          <a:prstGeom prst="rect">
            <a:avLst/>
          </a:prstGeom>
          <a:noFill/>
        </p:spPr>
        <p:txBody>
          <a:bodyPr wrap="none" rtlCol="0">
            <a:spAutoFit/>
          </a:bodyPr>
          <a:lstStyle/>
          <a:p>
            <a:r>
              <a:rPr lang="en-US" sz="2400" dirty="0" smtClean="0"/>
              <a:t>See Handout</a:t>
            </a:r>
            <a:endParaRPr lang="en-US" sz="2400" dirty="0"/>
          </a:p>
        </p:txBody>
      </p:sp>
    </p:spTree>
    <p:extLst>
      <p:ext uri="{BB962C8B-B14F-4D97-AF65-F5344CB8AC3E}">
        <p14:creationId xmlns:p14="http://schemas.microsoft.com/office/powerpoint/2010/main" val="185492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Follow Links to Articles in </a:t>
            </a:r>
            <a:r>
              <a:rPr lang="en-US" sz="3600" b="1" dirty="0" err="1" smtClean="0"/>
              <a:t>DynaMed</a:t>
            </a:r>
            <a:r>
              <a:rPr lang="en-US" sz="3600" b="1" dirty="0" smtClean="0"/>
              <a:t> Plus</a:t>
            </a:r>
            <a:endParaRPr lang="en-US" sz="3600" b="1" dirty="0"/>
          </a:p>
        </p:txBody>
      </p:sp>
      <p:sp>
        <p:nvSpPr>
          <p:cNvPr id="5" name="Content Placeholder 4"/>
          <p:cNvSpPr>
            <a:spLocks noGrp="1"/>
          </p:cNvSpPr>
          <p:nvPr>
            <p:ph idx="1"/>
          </p:nvPr>
        </p:nvSpPr>
        <p:spPr/>
        <p:txBody>
          <a:bodyPr/>
          <a:lstStyle/>
          <a:p>
            <a:r>
              <a:rPr lang="en-US" dirty="0" smtClean="0"/>
              <a:t>In your default browser, Open the Medical Library</a:t>
            </a:r>
          </a:p>
          <a:p>
            <a:r>
              <a:rPr lang="en-US" dirty="0" smtClean="0"/>
              <a:t>Log into Off Campus Access</a:t>
            </a:r>
          </a:p>
          <a:p>
            <a:r>
              <a:rPr lang="en-US" dirty="0" smtClean="0"/>
              <a:t>Open PubMed</a:t>
            </a:r>
          </a:p>
          <a:p>
            <a:r>
              <a:rPr lang="en-US" dirty="0" smtClean="0"/>
              <a:t>Minimize</a:t>
            </a:r>
          </a:p>
          <a:p>
            <a:r>
              <a:rPr lang="en-US" dirty="0" smtClean="0"/>
              <a:t>In another tab, open </a:t>
            </a:r>
            <a:r>
              <a:rPr lang="en-US" dirty="0" err="1" smtClean="0"/>
              <a:t>DynaMed</a:t>
            </a:r>
            <a:r>
              <a:rPr lang="en-US" dirty="0" smtClean="0"/>
              <a:t> Plus.  </a:t>
            </a:r>
          </a:p>
          <a:p>
            <a:r>
              <a:rPr lang="en-US" dirty="0" smtClean="0"/>
              <a:t>Links will take to PubMed with buttons.</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9425801E-4F49-4F3F-9636-977D320F9043}" type="slidenum">
              <a:rPr lang="en-US" smtClean="0"/>
              <a:pPr>
                <a:defRPr/>
              </a:pPr>
              <a:t>31</a:t>
            </a:fld>
            <a:endParaRPr lang="en-US"/>
          </a:p>
        </p:txBody>
      </p:sp>
    </p:spTree>
    <p:extLst>
      <p:ext uri="{BB962C8B-B14F-4D97-AF65-F5344CB8AC3E}">
        <p14:creationId xmlns:p14="http://schemas.microsoft.com/office/powerpoint/2010/main" val="1256799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32</a:t>
            </a:fld>
            <a:endParaRPr lang="en-US"/>
          </a:p>
        </p:txBody>
      </p:sp>
      <p:pic>
        <p:nvPicPr>
          <p:cNvPr id="563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9" t="17487" r="1264" b="4245"/>
          <a:stretch/>
        </p:blipFill>
        <p:spPr bwMode="auto">
          <a:xfrm>
            <a:off x="228600" y="1219200"/>
            <a:ext cx="8747986"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09600" y="2092448"/>
            <a:ext cx="7922819" cy="3165352"/>
            <a:chOff x="609600" y="2092448"/>
            <a:chExt cx="7922819" cy="3165352"/>
          </a:xfrm>
        </p:grpSpPr>
        <p:pic>
          <p:nvPicPr>
            <p:cNvPr id="6" name="Picture 5"/>
            <p:cNvPicPr>
              <a:picLocks noChangeAspect="1"/>
            </p:cNvPicPr>
            <p:nvPr/>
          </p:nvPicPr>
          <p:blipFill>
            <a:blip r:embed="rId4"/>
            <a:stretch>
              <a:fillRect/>
            </a:stretch>
          </p:blipFill>
          <p:spPr>
            <a:xfrm>
              <a:off x="609600" y="2092448"/>
              <a:ext cx="7922819" cy="316535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553200" y="2895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92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p:txBody>
          <a:bodyPr/>
          <a:lstStyle/>
          <a:p>
            <a:pPr eaLnBrk="1" hangingPunct="1">
              <a:defRPr/>
            </a:pPr>
            <a:r>
              <a:rPr lang="en-US" dirty="0" smtClean="0"/>
              <a:t>Did You Find Articles to Answer </a:t>
            </a:r>
            <a:r>
              <a:rPr lang="en-US" dirty="0"/>
              <a:t>Y</a:t>
            </a:r>
            <a:r>
              <a:rPr lang="en-US" dirty="0" smtClean="0"/>
              <a:t>our Question?</a:t>
            </a:r>
          </a:p>
        </p:txBody>
      </p:sp>
      <p:sp>
        <p:nvSpPr>
          <p:cNvPr id="370692" name="Rectangle 4"/>
          <p:cNvSpPr>
            <a:spLocks noGrp="1" noChangeArrowheads="1"/>
          </p:cNvSpPr>
          <p:nvPr>
            <p:ph type="subTitle" idx="1"/>
          </p:nvPr>
        </p:nvSpPr>
        <p:spPr/>
        <p:txBody>
          <a:bodyPr/>
          <a:lstStyle/>
          <a:p>
            <a:pPr eaLnBrk="1" hangingPunct="1">
              <a:defRPr/>
            </a:pPr>
            <a:endParaRPr lang="en-US" smtClean="0"/>
          </a:p>
        </p:txBody>
      </p:sp>
      <p:sp>
        <p:nvSpPr>
          <p:cNvPr id="53253"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400" smtClean="0"/>
              <a:t>2016</a:t>
            </a:r>
          </a:p>
        </p:txBody>
      </p:sp>
      <p:sp>
        <p:nvSpPr>
          <p:cNvPr id="53250" name="Rectangl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8411D4C4-2446-4D2A-B11E-6B74F200AF35}"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dirty="0" smtClean="0"/>
              <a:t>Review of Great PubMed features</a:t>
            </a:r>
          </a:p>
        </p:txBody>
      </p:sp>
      <p:sp>
        <p:nvSpPr>
          <p:cNvPr id="72708" name="Rectangle 3"/>
          <p:cNvSpPr>
            <a:spLocks noGrp="1" noChangeArrowheads="1"/>
          </p:cNvSpPr>
          <p:nvPr>
            <p:ph idx="1"/>
          </p:nvPr>
        </p:nvSpPr>
        <p:spPr/>
        <p:txBody>
          <a:bodyPr/>
          <a:lstStyle/>
          <a:p>
            <a:pPr eaLnBrk="1" hangingPunct="1"/>
            <a:r>
              <a:rPr lang="en-US" dirty="0" smtClean="0"/>
              <a:t>Search Details</a:t>
            </a:r>
          </a:p>
          <a:p>
            <a:pPr eaLnBrk="1" hangingPunct="1"/>
            <a:r>
              <a:rPr lang="en-US" dirty="0" smtClean="0"/>
              <a:t>Limits/filters</a:t>
            </a:r>
          </a:p>
          <a:p>
            <a:pPr eaLnBrk="1" hangingPunct="1"/>
            <a:r>
              <a:rPr lang="en-US" dirty="0" smtClean="0"/>
              <a:t>Advanced Search </a:t>
            </a:r>
          </a:p>
          <a:p>
            <a:pPr lvl="1" eaLnBrk="1" hangingPunct="1"/>
            <a:r>
              <a:rPr lang="en-US" dirty="0" smtClean="0"/>
              <a:t>History (combine searches)</a:t>
            </a:r>
          </a:p>
          <a:p>
            <a:pPr eaLnBrk="1" hangingPunct="1"/>
            <a:r>
              <a:rPr lang="en-US" dirty="0" smtClean="0"/>
              <a:t>Similar articles linked</a:t>
            </a:r>
          </a:p>
          <a:p>
            <a:pPr eaLnBrk="1" hangingPunct="1"/>
            <a:r>
              <a:rPr lang="en-US" dirty="0" smtClean="0"/>
              <a:t>View in Abstract View to find full article</a:t>
            </a:r>
          </a:p>
          <a:p>
            <a:pPr eaLnBrk="1" hangingPunct="1"/>
            <a:endParaRPr lang="en-US" dirty="0" smtClean="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014E18CC-906D-4C4D-BA0B-BDA8DAD9238E}" type="slidenum">
              <a:rPr lang="en-US"/>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dirty="0" smtClean="0"/>
              <a:t>Using NCBI</a:t>
            </a:r>
            <a:endParaRPr lang="en-US" dirty="0"/>
          </a:p>
        </p:txBody>
      </p:sp>
      <p:sp>
        <p:nvSpPr>
          <p:cNvPr id="6" name="Subtitle 5"/>
          <p:cNvSpPr>
            <a:spLocks noGrp="1"/>
          </p:cNvSpPr>
          <p:nvPr>
            <p:ph type="subTitle" idx="1"/>
          </p:nvPr>
        </p:nvSpPr>
        <p:spPr/>
        <p:txBody>
          <a:bodyPr/>
          <a:lstStyle/>
          <a:p>
            <a:pPr>
              <a:defRPr/>
            </a:pPr>
            <a:r>
              <a:rPr lang="en-US" dirty="0" smtClean="0"/>
              <a:t>Register and get a Username and Password</a:t>
            </a:r>
            <a:endParaRPr lang="en-US" dirty="0"/>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6B435AC-BAF3-41D7-86CD-3803E696782B}" type="slidenum">
              <a:rPr lang="en-US" sz="1400" smtClean="0"/>
              <a:pPr eaLnBrk="1" hangingPunct="1"/>
              <a:t>35</a:t>
            </a:fld>
            <a:endParaRPr lang="en-US" sz="1400" smtClean="0"/>
          </a:p>
        </p:txBody>
      </p:sp>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380344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NCBI Account?</a:t>
            </a:r>
            <a:endParaRPr lang="en-US" dirty="0"/>
          </a:p>
        </p:txBody>
      </p:sp>
      <p:sp>
        <p:nvSpPr>
          <p:cNvPr id="4" name="Content Placeholder 3"/>
          <p:cNvSpPr>
            <a:spLocks noGrp="1"/>
          </p:cNvSpPr>
          <p:nvPr>
            <p:ph idx="1"/>
          </p:nvPr>
        </p:nvSpPr>
        <p:spPr/>
        <p:txBody>
          <a:bodyPr/>
          <a:lstStyle/>
          <a:p>
            <a:r>
              <a:rPr lang="en-US" dirty="0" smtClean="0"/>
              <a:t>Save searches </a:t>
            </a:r>
          </a:p>
          <a:p>
            <a:r>
              <a:rPr lang="en-US" dirty="0" smtClean="0"/>
              <a:t>Save citations in My Bibliography </a:t>
            </a:r>
          </a:p>
          <a:p>
            <a:r>
              <a:rPr lang="en-US" dirty="0" smtClean="0"/>
              <a:t>Automatically update and e-mail search results from your saved searches</a:t>
            </a:r>
          </a:p>
          <a:p>
            <a:r>
              <a:rPr lang="en-US" dirty="0" smtClean="0"/>
              <a:t>Highlighting search terms</a:t>
            </a:r>
            <a:endParaRPr lang="en-US" dirty="0"/>
          </a:p>
        </p:txBody>
      </p:sp>
      <p:sp>
        <p:nvSpPr>
          <p:cNvPr id="3" name="Slide Number Placeholder 2"/>
          <p:cNvSpPr>
            <a:spLocks noGrp="1"/>
          </p:cNvSpPr>
          <p:nvPr>
            <p:ph type="sldNum" sz="quarter" idx="12"/>
          </p:nvPr>
        </p:nvSpPr>
        <p:spPr/>
        <p:txBody>
          <a:bodyPr/>
          <a:lstStyle/>
          <a:p>
            <a:pPr>
              <a:defRPr/>
            </a:pPr>
            <a:fld id="{49EB9F60-3CA1-4915-A0F6-68D3B8AF181E}" type="slidenum">
              <a:rPr lang="en-US" smtClean="0"/>
              <a:pPr>
                <a:defRPr/>
              </a:pPr>
              <a:t>36</a:t>
            </a:fld>
            <a:endParaRPr lang="en-US"/>
          </a:p>
        </p:txBody>
      </p:sp>
      <p:sp>
        <p:nvSpPr>
          <p:cNvPr id="6" name="Date Placeholder 5"/>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10976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27126"/>
            <a:ext cx="8229600" cy="609600"/>
          </a:xfrm>
        </p:spPr>
        <p:txBody>
          <a:bodyPr/>
          <a:lstStyle/>
          <a:p>
            <a:r>
              <a:rPr lang="en-US" dirty="0" smtClean="0"/>
              <a:t>Get an NCBI Account</a:t>
            </a:r>
            <a:endParaRPr lang="en-US" dirty="0"/>
          </a:p>
        </p:txBody>
      </p:sp>
      <p:sp>
        <p:nvSpPr>
          <p:cNvPr id="8" name="Content Placeholder 7"/>
          <p:cNvSpPr>
            <a:spLocks noGrp="1"/>
          </p:cNvSpPr>
          <p:nvPr>
            <p:ph idx="1"/>
          </p:nvPr>
        </p:nvSpPr>
        <p:spPr>
          <a:xfrm>
            <a:off x="457200" y="1981200"/>
            <a:ext cx="4343400" cy="4144963"/>
          </a:xfrm>
        </p:spPr>
        <p:txBody>
          <a:bodyPr/>
          <a:lstStyle/>
          <a:p>
            <a:r>
              <a:rPr lang="en-US" dirty="0" smtClean="0"/>
              <a:t>On PubMed page</a:t>
            </a:r>
          </a:p>
          <a:p>
            <a:r>
              <a:rPr lang="en-US" dirty="0" smtClean="0"/>
              <a:t>Click Sign into NCBI top right</a:t>
            </a:r>
          </a:p>
          <a:p>
            <a:r>
              <a:rPr lang="en-US" dirty="0" smtClean="0"/>
              <a:t>Click Register for an NCBI Account</a:t>
            </a:r>
          </a:p>
          <a:p>
            <a:r>
              <a:rPr lang="en-US" dirty="0" smtClean="0"/>
              <a:t>Can use Google Acct</a:t>
            </a:r>
          </a:p>
          <a:p>
            <a:r>
              <a:rPr lang="en-US" dirty="0" smtClean="0"/>
              <a:t>Complete form</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9924ECE8-7DAE-42B7-91C9-C64B30E25446}" type="slidenum">
              <a:rPr lang="en-US" smtClean="0"/>
              <a:pPr>
                <a:defRPr/>
              </a:pPr>
              <a:t>37</a:t>
            </a:fld>
            <a:endParaRPr lang="en-US"/>
          </a:p>
        </p:txBody>
      </p:sp>
      <p:pic>
        <p:nvPicPr>
          <p:cNvPr id="2" name="Picture 1"/>
          <p:cNvPicPr>
            <a:picLocks noChangeAspect="1"/>
          </p:cNvPicPr>
          <p:nvPr/>
        </p:nvPicPr>
        <p:blipFill rotWithShape="1">
          <a:blip r:embed="rId3"/>
          <a:srcRect r="52048"/>
          <a:stretch/>
        </p:blipFill>
        <p:spPr>
          <a:xfrm>
            <a:off x="5056094" y="1851819"/>
            <a:ext cx="3873500" cy="4557712"/>
          </a:xfrm>
          <a:prstGeom prst="rect">
            <a:avLst/>
          </a:prstGeom>
          <a:ln>
            <a:noFill/>
          </a:ln>
          <a:effectLst>
            <a:outerShdw blurRad="292100" dist="139700" dir="2700000" algn="tl" rotWithShape="0">
              <a:srgbClr val="333333">
                <a:alpha val="65000"/>
              </a:srgbClr>
            </a:outerShdw>
          </a:effectLst>
        </p:spPr>
      </p:pic>
      <p:cxnSp>
        <p:nvCxnSpPr>
          <p:cNvPr id="55303" name="Straight Arrow Connector 7"/>
          <p:cNvCxnSpPr>
            <a:cxnSpLocks noChangeShapeType="1"/>
          </p:cNvCxnSpPr>
          <p:nvPr/>
        </p:nvCxnSpPr>
        <p:spPr bwMode="auto">
          <a:xfrm flipV="1">
            <a:off x="5056094" y="5799931"/>
            <a:ext cx="838200" cy="609600"/>
          </a:xfrm>
          <a:prstGeom prst="straightConnector1">
            <a:avLst/>
          </a:prstGeom>
          <a:noFill/>
          <a:ln w="5715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061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03663" y="1056075"/>
            <a:ext cx="8229600" cy="609600"/>
          </a:xfrm>
        </p:spPr>
        <p:txBody>
          <a:bodyPr/>
          <a:lstStyle/>
          <a:p>
            <a:r>
              <a:rPr lang="en-US" dirty="0" smtClean="0"/>
              <a:t>My NCBI</a:t>
            </a:r>
          </a:p>
        </p:txBody>
      </p:sp>
      <p:sp>
        <p:nvSpPr>
          <p:cNvPr id="56323" name="Content Placeholder 2"/>
          <p:cNvSpPr>
            <a:spLocks noGrp="1"/>
          </p:cNvSpPr>
          <p:nvPr>
            <p:ph idx="1"/>
          </p:nvPr>
        </p:nvSpPr>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2880F0D0-177F-4C7C-AA95-DF577A2A2DEF}" type="slidenum">
              <a:rPr lang="en-US" smtClean="0"/>
              <a:pPr>
                <a:defRPr/>
              </a:pPr>
              <a:t>38</a:t>
            </a:fld>
            <a:endParaRPr lang="en-US"/>
          </a:p>
        </p:txBody>
      </p:sp>
      <p:sp>
        <p:nvSpPr>
          <p:cNvPr id="3" name="Date Placeholder 2"/>
          <p:cNvSpPr>
            <a:spLocks noGrp="1"/>
          </p:cNvSpPr>
          <p:nvPr>
            <p:ph type="dt" sz="half" idx="10"/>
          </p:nvPr>
        </p:nvSpPr>
        <p:spPr/>
        <p:txBody>
          <a:bodyPr/>
          <a:lstStyle/>
          <a:p>
            <a:pPr>
              <a:defRPr/>
            </a:pPr>
            <a:r>
              <a:rPr lang="en-US" smtClean="0"/>
              <a:t>2016</a:t>
            </a:r>
            <a:endParaRPr 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813800" cy="4735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95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5C975732-F6D0-4E6D-9129-238F40D83355}" type="slidenum">
              <a:rPr lang="en-US" smtClean="0"/>
              <a:pPr>
                <a:defRPr/>
              </a:pPr>
              <a:t>39</a:t>
            </a:fld>
            <a:endParaRPr lang="en-US"/>
          </a:p>
        </p:txBody>
      </p:sp>
      <p:sp>
        <p:nvSpPr>
          <p:cNvPr id="58374" name="Rectangle 2"/>
          <p:cNvSpPr>
            <a:spLocks noGrp="1" noChangeArrowheads="1"/>
          </p:cNvSpPr>
          <p:nvPr>
            <p:ph type="title" idx="4294967295"/>
          </p:nvPr>
        </p:nvSpPr>
        <p:spPr>
          <a:xfrm>
            <a:off x="381000" y="914400"/>
            <a:ext cx="8229600" cy="1143000"/>
          </a:xfrm>
        </p:spPr>
        <p:txBody>
          <a:bodyPr/>
          <a:lstStyle/>
          <a:p>
            <a:pPr eaLnBrk="1" hangingPunct="1"/>
            <a:r>
              <a:rPr lang="en-US" dirty="0" smtClean="0"/>
              <a:t>My NCBI – Save Search</a:t>
            </a:r>
          </a:p>
        </p:txBody>
      </p:sp>
      <p:sp>
        <p:nvSpPr>
          <p:cNvPr id="58376" name="Rectangle 3"/>
          <p:cNvSpPr>
            <a:spLocks noGrp="1" noChangeArrowheads="1"/>
          </p:cNvSpPr>
          <p:nvPr>
            <p:ph type="body" idx="4294967295"/>
          </p:nvPr>
        </p:nvSpPr>
        <p:spPr>
          <a:xfrm>
            <a:off x="523875" y="1905000"/>
            <a:ext cx="7869238" cy="3381375"/>
          </a:xfrm>
        </p:spPr>
        <p:txBody>
          <a:bodyPr/>
          <a:lstStyle/>
          <a:p>
            <a:pPr eaLnBrk="1" hangingPunct="1"/>
            <a:r>
              <a:rPr lang="en-US" sz="2800" dirty="0" smtClean="0"/>
              <a:t>Develop a search.</a:t>
            </a:r>
          </a:p>
          <a:p>
            <a:pPr eaLnBrk="1" hangingPunct="1"/>
            <a:r>
              <a:rPr lang="en-US" sz="2800" dirty="0" smtClean="0"/>
              <a:t>Click on ‘Create Alerts’.</a:t>
            </a:r>
          </a:p>
          <a:p>
            <a:pPr eaLnBrk="1" hangingPunct="1"/>
            <a:endParaRPr lang="en-US" sz="2800" dirty="0" smtClean="0"/>
          </a:p>
        </p:txBody>
      </p:sp>
      <p:sp>
        <p:nvSpPr>
          <p:cNvPr id="4" name="Date Placeholder 3"/>
          <p:cNvSpPr txBox="1">
            <a:spLocks noGrp="1"/>
          </p:cNvSpPr>
          <p:nvPr/>
        </p:nvSpPr>
        <p:spPr bwMode="auto">
          <a:xfrm>
            <a:off x="523875" y="6234113"/>
            <a:ext cx="2133600" cy="476250"/>
          </a:xfrm>
          <a:prstGeom prst="rect">
            <a:avLst/>
          </a:prstGeom>
          <a:noFill/>
          <a:ln>
            <a:miter lim="800000"/>
            <a:headEnd/>
            <a:tailEnd/>
          </a:ln>
        </p:spPr>
        <p:txBody>
          <a:bodyPr/>
          <a:lstStyle/>
          <a:p>
            <a:pPr algn="l">
              <a:defRPr/>
            </a:pPr>
            <a:r>
              <a:rPr lang="en-US" sz="1400" b="1">
                <a:solidFill>
                  <a:srgbClr val="9C1738"/>
                </a:solidFill>
                <a:effectLst>
                  <a:outerShdw blurRad="38100" dist="38100" dir="2700000" algn="tl">
                    <a:srgbClr val="C0C0C0"/>
                  </a:outerShdw>
                </a:effectLst>
                <a:latin typeface="Times New Roman" pitchFamily="1" charset="0"/>
              </a:rPr>
              <a:t>April 29, 2008</a:t>
            </a:r>
          </a:p>
        </p:txBody>
      </p:sp>
      <p:sp>
        <p:nvSpPr>
          <p:cNvPr id="5" name="Footer Placeholder 4"/>
          <p:cNvSpPr txBox="1">
            <a:spLocks noGrp="1"/>
          </p:cNvSpPr>
          <p:nvPr/>
        </p:nvSpPr>
        <p:spPr bwMode="auto">
          <a:xfrm>
            <a:off x="2209800" y="6245225"/>
            <a:ext cx="4572000" cy="476250"/>
          </a:xfrm>
          <a:prstGeom prst="rect">
            <a:avLst/>
          </a:prstGeom>
          <a:noFill/>
          <a:ln>
            <a:miter lim="800000"/>
            <a:headEnd/>
            <a:tailEnd/>
          </a:ln>
        </p:spPr>
        <p:txBody>
          <a:bodyPr/>
          <a:lstStyle/>
          <a:p>
            <a:pPr>
              <a:defRPr/>
            </a:pPr>
            <a:r>
              <a:rPr lang="en-US" sz="1400" b="1" dirty="0">
                <a:solidFill>
                  <a:srgbClr val="9C1738"/>
                </a:solidFill>
                <a:effectLst>
                  <a:outerShdw blurRad="38100" dist="38100" dir="2700000" algn="tl">
                    <a:srgbClr val="C0C0C0"/>
                  </a:outerShdw>
                </a:effectLst>
                <a:latin typeface="Times New Roman" pitchFamily="1" charset="0"/>
              </a:rPr>
              <a:t>Medical Informatics Seminar Session 6</a:t>
            </a:r>
          </a:p>
        </p:txBody>
      </p:sp>
      <p:sp>
        <p:nvSpPr>
          <p:cNvPr id="6" name="Slide Number Placeholder 5"/>
          <p:cNvSpPr txBox="1">
            <a:spLocks noGrp="1"/>
          </p:cNvSpPr>
          <p:nvPr/>
        </p:nvSpPr>
        <p:spPr bwMode="auto">
          <a:xfrm>
            <a:off x="6767513" y="6249988"/>
            <a:ext cx="2133600" cy="476250"/>
          </a:xfrm>
          <a:prstGeom prst="rect">
            <a:avLst/>
          </a:prstGeom>
          <a:noFill/>
          <a:ln>
            <a:miter lim="800000"/>
            <a:headEnd/>
            <a:tailEnd/>
          </a:ln>
        </p:spPr>
        <p:txBody>
          <a:bodyPr/>
          <a:lstStyle/>
          <a:p>
            <a:pPr algn="r">
              <a:defRPr/>
            </a:pPr>
            <a:fld id="{5A569E69-6EC6-499E-B6EE-34DB07316BAB}" type="slidenum">
              <a:rPr lang="en-US" sz="1400" b="1">
                <a:solidFill>
                  <a:srgbClr val="9C1738"/>
                </a:solidFill>
                <a:effectLst>
                  <a:outerShdw blurRad="38100" dist="38100" dir="2700000" algn="tl">
                    <a:srgbClr val="C0C0C0"/>
                  </a:outerShdw>
                </a:effectLst>
                <a:latin typeface="Times New Roman" pitchFamily="1" charset="0"/>
              </a:rPr>
              <a:pPr algn="r">
                <a:defRPr/>
              </a:pPr>
              <a:t>39</a:t>
            </a:fld>
            <a:endParaRPr lang="en-US" sz="1400" b="1">
              <a:solidFill>
                <a:srgbClr val="9C1738"/>
              </a:solidFill>
              <a:effectLst>
                <a:outerShdw blurRad="38100" dist="38100" dir="2700000" algn="tl">
                  <a:srgbClr val="C0C0C0"/>
                </a:outerShdw>
              </a:effectLst>
              <a:latin typeface="Times New Roman" pitchFamily="1" charset="0"/>
            </a:endParaRPr>
          </a:p>
        </p:txBody>
      </p:sp>
      <p:pic>
        <p:nvPicPr>
          <p:cNvPr id="2" name="Picture 1"/>
          <p:cNvPicPr>
            <a:picLocks noChangeAspect="1"/>
          </p:cNvPicPr>
          <p:nvPr/>
        </p:nvPicPr>
        <p:blipFill>
          <a:blip r:embed="rId3"/>
          <a:stretch>
            <a:fillRect/>
          </a:stretch>
        </p:blipFill>
        <p:spPr>
          <a:xfrm>
            <a:off x="523875" y="3016250"/>
            <a:ext cx="8030982" cy="1860550"/>
          </a:xfrm>
          <a:prstGeom prst="rect">
            <a:avLst/>
          </a:prstGeom>
        </p:spPr>
      </p:pic>
      <p:sp>
        <p:nvSpPr>
          <p:cNvPr id="172040" name="Oval 5"/>
          <p:cNvSpPr>
            <a:spLocks noChangeArrowheads="1"/>
          </p:cNvSpPr>
          <p:nvPr/>
        </p:nvSpPr>
        <p:spPr bwMode="auto">
          <a:xfrm>
            <a:off x="5334000" y="3840956"/>
            <a:ext cx="1524000" cy="533400"/>
          </a:xfrm>
          <a:prstGeom prst="ellipse">
            <a:avLst/>
          </a:prstGeom>
          <a:noFill/>
          <a:ln w="57150">
            <a:solidFill>
              <a:schemeClr val="accent2">
                <a:lumMod val="50000"/>
              </a:scheme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513134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040"/>
                                        </p:tgtEl>
                                        <p:attrNameLst>
                                          <p:attrName>style.visibility</p:attrName>
                                        </p:attrNameLst>
                                      </p:cBhvr>
                                      <p:to>
                                        <p:strVal val="visible"/>
                                      </p:to>
                                    </p:set>
                                    <p:animEffect transition="in" filter="fade">
                                      <p:cBhvr>
                                        <p:cTn id="7" dur="20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r>
              <a:rPr lang="en-US" dirty="0"/>
              <a:t>How do I get to the med library?</a:t>
            </a:r>
            <a:endParaRPr lang="en-US" dirty="0" smtClean="0">
              <a:solidFill>
                <a:schemeClr val="tx1"/>
              </a:solidFill>
            </a:endParaRPr>
          </a:p>
        </p:txBody>
      </p:sp>
      <p:sp>
        <p:nvSpPr>
          <p:cNvPr id="5124" name="Rectangle 9"/>
          <p:cNvSpPr>
            <a:spLocks noGrp="1" noChangeArrowheads="1"/>
          </p:cNvSpPr>
          <p:nvPr>
            <p:ph idx="1"/>
          </p:nvPr>
        </p:nvSpPr>
        <p:spPr/>
        <p:txBody>
          <a:bodyPr/>
          <a:lstStyle/>
          <a:p>
            <a:pPr marL="0" indent="0">
              <a:buNone/>
            </a:pPr>
            <a:r>
              <a:rPr lang="en-US" u="sng" dirty="0"/>
              <a:t>3 Easy Steps:</a:t>
            </a:r>
          </a:p>
          <a:p>
            <a:pPr marL="514350" indent="-514350">
              <a:buFont typeface="+mj-lt"/>
              <a:buAutoNum type="arabicPeriod"/>
            </a:pPr>
            <a:r>
              <a:rPr lang="en-US" dirty="0"/>
              <a:t>Open a web browser</a:t>
            </a:r>
          </a:p>
          <a:p>
            <a:pPr marL="514350" indent="-514350">
              <a:buFont typeface="+mj-lt"/>
              <a:buAutoNum type="arabicPeriod"/>
            </a:pPr>
            <a:r>
              <a:rPr lang="en-US" dirty="0"/>
              <a:t>Type in URL for the FSU College of Medicine:</a:t>
            </a:r>
          </a:p>
          <a:p>
            <a:pPr marL="0" indent="0" algn="ctr">
              <a:buNone/>
            </a:pPr>
            <a:r>
              <a:rPr lang="en-US" i="1" dirty="0"/>
              <a:t>http://med.fsu.edu</a:t>
            </a:r>
            <a:br>
              <a:rPr lang="en-US" i="1" dirty="0"/>
            </a:br>
            <a:endParaRPr lang="en-US" i="1" dirty="0"/>
          </a:p>
          <a:p>
            <a:pPr marL="514350" indent="-514350">
              <a:buFont typeface="+mj-lt"/>
              <a:buAutoNum type="arabicPeriod" startAt="3"/>
            </a:pPr>
            <a:r>
              <a:rPr lang="en-US" dirty="0"/>
              <a:t>Click on </a:t>
            </a:r>
          </a:p>
          <a:p>
            <a:pPr marL="0" indent="0">
              <a:lnSpc>
                <a:spcPct val="90000"/>
              </a:lnSpc>
              <a:buNone/>
            </a:pPr>
            <a:endParaRPr lang="en-US" dirty="0" smtClean="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0614675B-EE70-4095-8A89-29E55B645227}" type="slidenum">
              <a:rPr lang="en-US"/>
              <a:pPr>
                <a:defRPr/>
              </a:pPr>
              <a:t>4</a:t>
            </a:fld>
            <a:endParaRPr lang="en-US"/>
          </a:p>
        </p:txBody>
      </p:sp>
      <p:sp>
        <p:nvSpPr>
          <p:cNvPr id="8" name="TextBox 7"/>
          <p:cNvSpPr txBox="1"/>
          <p:nvPr/>
        </p:nvSpPr>
        <p:spPr>
          <a:xfrm>
            <a:off x="3048000" y="4800601"/>
            <a:ext cx="2362200" cy="584775"/>
          </a:xfrm>
          <a:prstGeom prst="rect">
            <a:avLst/>
          </a:prstGeom>
          <a:solidFill>
            <a:srgbClr val="D3C699"/>
          </a:solidFill>
          <a:ln>
            <a:solidFill>
              <a:schemeClr val="tx1"/>
            </a:solidFill>
          </a:ln>
        </p:spPr>
        <p:txBody>
          <a:bodyPr wrap="square" rtlCol="0">
            <a:spAutoFit/>
          </a:bodyPr>
          <a:lstStyle/>
          <a:p>
            <a:pPr algn="ctr" fontAlgn="base">
              <a:spcBef>
                <a:spcPct val="0"/>
              </a:spcBef>
              <a:spcAft>
                <a:spcPct val="0"/>
              </a:spcAft>
            </a:pPr>
            <a:r>
              <a:rPr lang="en-US" sz="3200" dirty="0">
                <a:solidFill>
                  <a:prstClr val="black"/>
                </a:solidFill>
              </a:rPr>
              <a:t>Library</a:t>
            </a:r>
          </a:p>
        </p:txBody>
      </p:sp>
    </p:spTree>
    <p:extLst>
      <p:ext uri="{BB962C8B-B14F-4D97-AF65-F5344CB8AC3E}">
        <p14:creationId xmlns:p14="http://schemas.microsoft.com/office/powerpoint/2010/main" val="859530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4A75DAF8-4E4D-46A5-9148-EB21D79865F2}" type="slidenum">
              <a:rPr lang="en-US" smtClean="0"/>
              <a:pPr>
                <a:defRPr/>
              </a:pPr>
              <a:t>40</a:t>
            </a:fld>
            <a:endParaRPr lang="en-US"/>
          </a:p>
        </p:txBody>
      </p:sp>
      <p:sp>
        <p:nvSpPr>
          <p:cNvPr id="59397" name="Rectangle 2"/>
          <p:cNvSpPr>
            <a:spLocks noGrp="1" noChangeArrowheads="1"/>
          </p:cNvSpPr>
          <p:nvPr>
            <p:ph type="title" idx="4294967295"/>
          </p:nvPr>
        </p:nvSpPr>
        <p:spPr>
          <a:xfrm>
            <a:off x="228600" y="609600"/>
            <a:ext cx="8229600" cy="1143000"/>
          </a:xfrm>
        </p:spPr>
        <p:txBody>
          <a:bodyPr/>
          <a:lstStyle/>
          <a:p>
            <a:pPr eaLnBrk="1" hangingPunct="1"/>
            <a:r>
              <a:rPr lang="en-US" dirty="0" smtClean="0"/>
              <a:t>My NCBI – Creating Alerts</a:t>
            </a:r>
          </a:p>
        </p:txBody>
      </p:sp>
      <p:sp>
        <p:nvSpPr>
          <p:cNvPr id="59398" name="Rectangle 3"/>
          <p:cNvSpPr>
            <a:spLocks noGrp="1" noChangeArrowheads="1"/>
          </p:cNvSpPr>
          <p:nvPr>
            <p:ph type="body" idx="4294967295"/>
          </p:nvPr>
        </p:nvSpPr>
        <p:spPr>
          <a:xfrm>
            <a:off x="304800" y="1905000"/>
            <a:ext cx="3244302" cy="4753303"/>
          </a:xfrm>
        </p:spPr>
        <p:txBody>
          <a:bodyPr/>
          <a:lstStyle/>
          <a:p>
            <a:pPr eaLnBrk="1" hangingPunct="1"/>
            <a:r>
              <a:rPr lang="en-US" sz="2800" dirty="0" smtClean="0"/>
              <a:t>Give name and Save</a:t>
            </a:r>
          </a:p>
          <a:p>
            <a:pPr eaLnBrk="1" hangingPunct="1"/>
            <a:r>
              <a:rPr lang="en-US" sz="2800" dirty="0" smtClean="0"/>
              <a:t>Complete form for email notification</a:t>
            </a:r>
          </a:p>
          <a:p>
            <a:pPr eaLnBrk="1" hangingPunct="1"/>
            <a:r>
              <a:rPr lang="en-US" sz="2800" dirty="0" smtClean="0"/>
              <a:t>‘My NCBI’ puts the search in your list.</a:t>
            </a:r>
          </a:p>
          <a:p>
            <a:pPr eaLnBrk="1" hangingPunct="1"/>
            <a:endParaRPr lang="en-US" sz="2800" dirty="0" smtClean="0"/>
          </a:p>
        </p:txBody>
      </p:sp>
      <p:sp>
        <p:nvSpPr>
          <p:cNvPr id="3" name="Date Placeholder 2"/>
          <p:cNvSpPr>
            <a:spLocks noGrp="1"/>
          </p:cNvSpPr>
          <p:nvPr>
            <p:ph type="dt" sz="half" idx="10"/>
          </p:nvPr>
        </p:nvSpPr>
        <p:spPr/>
        <p:txBody>
          <a:bodyPr/>
          <a:lstStyle/>
          <a:p>
            <a:pPr>
              <a:defRPr/>
            </a:pPr>
            <a:r>
              <a:rPr lang="en-US" smtClean="0"/>
              <a:t>2016</a:t>
            </a:r>
            <a:endParaRPr lang="en-US"/>
          </a:p>
        </p:txBody>
      </p:sp>
      <p:pic>
        <p:nvPicPr>
          <p:cNvPr id="2" name="Picture 1"/>
          <p:cNvPicPr>
            <a:picLocks noChangeAspect="1"/>
          </p:cNvPicPr>
          <p:nvPr/>
        </p:nvPicPr>
        <p:blipFill>
          <a:blip r:embed="rId3"/>
          <a:stretch>
            <a:fillRect/>
          </a:stretch>
        </p:blipFill>
        <p:spPr>
          <a:xfrm>
            <a:off x="4639886" y="1558925"/>
            <a:ext cx="3826627" cy="5162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02574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523875" y="6234113"/>
            <a:ext cx="2133600" cy="476250"/>
          </a:xfrm>
          <a:prstGeom prst="rect">
            <a:avLst/>
          </a:prstGeom>
          <a:noFill/>
          <a:ln>
            <a:miter lim="800000"/>
            <a:headEnd/>
            <a:tailEnd/>
          </a:ln>
        </p:spPr>
        <p:txBody>
          <a:bodyPr/>
          <a:lstStyle/>
          <a:p>
            <a:pPr algn="l">
              <a:defRPr/>
            </a:pPr>
            <a:r>
              <a:rPr lang="en-US" sz="1400" b="1" dirty="0">
                <a:solidFill>
                  <a:srgbClr val="9C1738"/>
                </a:solidFill>
                <a:effectLst>
                  <a:outerShdw blurRad="38100" dist="38100" dir="2700000" algn="tl">
                    <a:srgbClr val="C0C0C0"/>
                  </a:outerShdw>
                </a:effectLst>
                <a:latin typeface="Times New Roman" pitchFamily="1" charset="0"/>
              </a:rPr>
              <a:t>April 29, 2008</a:t>
            </a:r>
          </a:p>
        </p:txBody>
      </p:sp>
      <p:sp>
        <p:nvSpPr>
          <p:cNvPr id="5" name="Footer Placeholder 4"/>
          <p:cNvSpPr txBox="1">
            <a:spLocks noGrp="1"/>
          </p:cNvSpPr>
          <p:nvPr/>
        </p:nvSpPr>
        <p:spPr bwMode="auto">
          <a:xfrm>
            <a:off x="2209800" y="6245225"/>
            <a:ext cx="4572000" cy="476250"/>
          </a:xfrm>
          <a:prstGeom prst="rect">
            <a:avLst/>
          </a:prstGeom>
          <a:noFill/>
          <a:ln>
            <a:miter lim="800000"/>
            <a:headEnd/>
            <a:tailEnd/>
          </a:ln>
        </p:spPr>
        <p:txBody>
          <a:bodyPr/>
          <a:lstStyle/>
          <a:p>
            <a:pPr>
              <a:defRPr/>
            </a:pPr>
            <a:r>
              <a:rPr lang="en-US" sz="1400" b="1" dirty="0">
                <a:solidFill>
                  <a:srgbClr val="9C1738"/>
                </a:solidFill>
                <a:effectLst>
                  <a:outerShdw blurRad="38100" dist="38100" dir="2700000" algn="tl">
                    <a:srgbClr val="C0C0C0"/>
                  </a:outerShdw>
                </a:effectLst>
                <a:latin typeface="Times New Roman" pitchFamily="1" charset="0"/>
              </a:rPr>
              <a:t>Medical Informatics Seminar Session 6</a:t>
            </a:r>
          </a:p>
        </p:txBody>
      </p:sp>
      <p:sp>
        <p:nvSpPr>
          <p:cNvPr id="10" name="Slide Number Placeholder 9"/>
          <p:cNvSpPr>
            <a:spLocks noGrp="1"/>
          </p:cNvSpPr>
          <p:nvPr>
            <p:ph type="sldNum" sz="quarter" idx="12"/>
          </p:nvPr>
        </p:nvSpPr>
        <p:spPr/>
        <p:txBody>
          <a:bodyPr/>
          <a:lstStyle/>
          <a:p>
            <a:pPr>
              <a:defRPr/>
            </a:pPr>
            <a:fld id="{0188AD75-2179-4E38-BD1D-7EC42A36882D}" type="slidenum">
              <a:rPr lang="en-US" smtClean="0"/>
              <a:pPr>
                <a:defRPr/>
              </a:pPr>
              <a:t>41</a:t>
            </a:fld>
            <a:endParaRPr lang="en-US"/>
          </a:p>
        </p:txBody>
      </p:sp>
      <p:sp>
        <p:nvSpPr>
          <p:cNvPr id="61447" name="Rectangle 2"/>
          <p:cNvSpPr>
            <a:spLocks noGrp="1" noChangeArrowheads="1"/>
          </p:cNvSpPr>
          <p:nvPr>
            <p:ph type="title" idx="4294967295"/>
          </p:nvPr>
        </p:nvSpPr>
        <p:spPr>
          <a:xfrm>
            <a:off x="523875" y="914400"/>
            <a:ext cx="7745412" cy="868362"/>
          </a:xfrm>
        </p:spPr>
        <p:txBody>
          <a:bodyPr/>
          <a:lstStyle/>
          <a:p>
            <a:pPr eaLnBrk="1" hangingPunct="1"/>
            <a:r>
              <a:rPr lang="en-US" sz="4000" dirty="0" smtClean="0"/>
              <a:t>My NCBI – Saving References (1)</a:t>
            </a:r>
          </a:p>
        </p:txBody>
      </p:sp>
      <p:sp>
        <p:nvSpPr>
          <p:cNvPr id="61448" name="Rectangle 3"/>
          <p:cNvSpPr>
            <a:spLocks noGrp="1" noChangeArrowheads="1"/>
          </p:cNvSpPr>
          <p:nvPr>
            <p:ph type="body" idx="4294967295"/>
          </p:nvPr>
        </p:nvSpPr>
        <p:spPr>
          <a:xfrm>
            <a:off x="495300" y="1875631"/>
            <a:ext cx="8021638" cy="3382963"/>
          </a:xfrm>
        </p:spPr>
        <p:txBody>
          <a:bodyPr/>
          <a:lstStyle/>
          <a:p>
            <a:pPr eaLnBrk="1" hangingPunct="1">
              <a:lnSpc>
                <a:spcPct val="90000"/>
              </a:lnSpc>
            </a:pPr>
            <a:r>
              <a:rPr lang="en-US" sz="2800" dirty="0" smtClean="0"/>
              <a:t>Develop a search.</a:t>
            </a:r>
          </a:p>
          <a:p>
            <a:pPr eaLnBrk="1" hangingPunct="1">
              <a:lnSpc>
                <a:spcPct val="90000"/>
              </a:lnSpc>
            </a:pPr>
            <a:r>
              <a:rPr lang="en-US" sz="2800" dirty="0" smtClean="0"/>
              <a:t>Check the references you want to save.</a:t>
            </a:r>
          </a:p>
          <a:p>
            <a:pPr eaLnBrk="1" hangingPunct="1">
              <a:lnSpc>
                <a:spcPct val="90000"/>
              </a:lnSpc>
            </a:pPr>
            <a:r>
              <a:rPr lang="en-US" sz="2800" dirty="0" smtClean="0"/>
              <a:t>Click on ‘Send To’ and select ‘Clipboard’.</a:t>
            </a:r>
          </a:p>
          <a:p>
            <a:pPr eaLnBrk="1" hangingPunct="1">
              <a:lnSpc>
                <a:spcPct val="90000"/>
              </a:lnSpc>
            </a:pPr>
            <a:endParaRPr lang="en-US" sz="2800" dirty="0" smtClean="0"/>
          </a:p>
        </p:txBody>
      </p:sp>
      <p:pic>
        <p:nvPicPr>
          <p:cNvPr id="6144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9188"/>
            <a:ext cx="88392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Slide Number Placeholder 5"/>
          <p:cNvSpPr txBox="1">
            <a:spLocks noGrp="1"/>
          </p:cNvSpPr>
          <p:nvPr/>
        </p:nvSpPr>
        <p:spPr bwMode="auto">
          <a:xfrm>
            <a:off x="6767513" y="6249988"/>
            <a:ext cx="2133600" cy="476250"/>
          </a:xfrm>
          <a:prstGeom prst="rect">
            <a:avLst/>
          </a:prstGeom>
          <a:noFill/>
          <a:ln>
            <a:miter lim="800000"/>
            <a:headEnd/>
            <a:tailEnd/>
          </a:ln>
        </p:spPr>
        <p:txBody>
          <a:bodyPr/>
          <a:lstStyle/>
          <a:p>
            <a:pPr algn="r">
              <a:defRPr/>
            </a:pPr>
            <a:fld id="{3C384FD5-381F-4C79-B5CF-744AF6DA4444}" type="slidenum">
              <a:rPr lang="en-US" sz="1400" b="1">
                <a:solidFill>
                  <a:srgbClr val="9C1738"/>
                </a:solidFill>
                <a:effectLst>
                  <a:outerShdw blurRad="38100" dist="38100" dir="2700000" algn="tl">
                    <a:srgbClr val="C0C0C0"/>
                  </a:outerShdw>
                </a:effectLst>
                <a:latin typeface="Times New Roman" pitchFamily="1" charset="0"/>
              </a:rPr>
              <a:pPr algn="r">
                <a:defRPr/>
              </a:pPr>
              <a:t>41</a:t>
            </a:fld>
            <a:endParaRPr lang="en-US" sz="1400" b="1">
              <a:solidFill>
                <a:srgbClr val="9C1738"/>
              </a:solidFill>
              <a:effectLst>
                <a:outerShdw blurRad="38100" dist="38100" dir="2700000" algn="tl">
                  <a:srgbClr val="C0C0C0"/>
                </a:outerShdw>
              </a:effectLst>
              <a:latin typeface="Times New Roman" pitchFamily="1" charset="0"/>
            </a:endParaRPr>
          </a:p>
        </p:txBody>
      </p:sp>
      <p:sp>
        <p:nvSpPr>
          <p:cNvPr id="170001" name="Oval 5"/>
          <p:cNvSpPr>
            <a:spLocks noChangeArrowheads="1"/>
          </p:cNvSpPr>
          <p:nvPr/>
        </p:nvSpPr>
        <p:spPr bwMode="auto">
          <a:xfrm>
            <a:off x="5181600" y="4419600"/>
            <a:ext cx="2590800" cy="1752600"/>
          </a:xfrm>
          <a:prstGeom prst="ellipse">
            <a:avLst/>
          </a:pr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cxnSp>
        <p:nvCxnSpPr>
          <p:cNvPr id="61451" name="Straight Arrow Connector 12"/>
          <p:cNvCxnSpPr>
            <a:cxnSpLocks noChangeShapeType="1"/>
          </p:cNvCxnSpPr>
          <p:nvPr/>
        </p:nvCxnSpPr>
        <p:spPr bwMode="auto">
          <a:xfrm rot="10800000" flipV="1">
            <a:off x="457200" y="5029200"/>
            <a:ext cx="381000" cy="30480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753662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0001"/>
                                        </p:tgtEl>
                                        <p:attrNameLst>
                                          <p:attrName>style.visibility</p:attrName>
                                        </p:attrNameLst>
                                      </p:cBhvr>
                                      <p:to>
                                        <p:strVal val="visible"/>
                                      </p:to>
                                    </p:set>
                                    <p:animEffect transition="in" filter="fade">
                                      <p:cBhvr>
                                        <p:cTn id="7" dur="2000"/>
                                        <p:tgtEl>
                                          <p:spTgt spid="170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3048000"/>
            <a:ext cx="8534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0" name="Slide Number Placeholder 9"/>
          <p:cNvSpPr>
            <a:spLocks noGrp="1"/>
          </p:cNvSpPr>
          <p:nvPr>
            <p:ph type="sldNum" sz="quarter" idx="12"/>
          </p:nvPr>
        </p:nvSpPr>
        <p:spPr/>
        <p:txBody>
          <a:bodyPr/>
          <a:lstStyle/>
          <a:p>
            <a:pPr>
              <a:defRPr/>
            </a:pPr>
            <a:fld id="{868C88EA-7C8D-4663-922C-E100240B2F25}" type="slidenum">
              <a:rPr lang="en-US" smtClean="0"/>
              <a:pPr>
                <a:defRPr/>
              </a:pPr>
              <a:t>42</a:t>
            </a:fld>
            <a:endParaRPr lang="en-US"/>
          </a:p>
        </p:txBody>
      </p:sp>
      <p:sp>
        <p:nvSpPr>
          <p:cNvPr id="62471" name="Rectangle 2"/>
          <p:cNvSpPr>
            <a:spLocks noGrp="1" noChangeArrowheads="1"/>
          </p:cNvSpPr>
          <p:nvPr>
            <p:ph type="title" idx="4294967295"/>
          </p:nvPr>
        </p:nvSpPr>
        <p:spPr>
          <a:xfrm>
            <a:off x="699294" y="914400"/>
            <a:ext cx="7745412" cy="868362"/>
          </a:xfrm>
        </p:spPr>
        <p:txBody>
          <a:bodyPr/>
          <a:lstStyle/>
          <a:p>
            <a:pPr eaLnBrk="1" hangingPunct="1"/>
            <a:r>
              <a:rPr lang="en-US" sz="4000" dirty="0" smtClean="0"/>
              <a:t>My NCBI – Saving References (2)</a:t>
            </a:r>
          </a:p>
        </p:txBody>
      </p:sp>
      <p:sp>
        <p:nvSpPr>
          <p:cNvPr id="62472" name="Rectangle 3"/>
          <p:cNvSpPr>
            <a:spLocks noGrp="1" noChangeArrowheads="1"/>
          </p:cNvSpPr>
          <p:nvPr>
            <p:ph type="body" idx="4294967295"/>
          </p:nvPr>
        </p:nvSpPr>
        <p:spPr>
          <a:xfrm>
            <a:off x="436562" y="1674812"/>
            <a:ext cx="8402638" cy="3382963"/>
          </a:xfrm>
        </p:spPr>
        <p:txBody>
          <a:bodyPr/>
          <a:lstStyle/>
          <a:p>
            <a:pPr eaLnBrk="1" hangingPunct="1">
              <a:lnSpc>
                <a:spcPct val="90000"/>
              </a:lnSpc>
            </a:pPr>
            <a:r>
              <a:rPr lang="en-US" sz="2800" dirty="0" smtClean="0"/>
              <a:t>Go to the ‘Clipboard’</a:t>
            </a:r>
          </a:p>
          <a:p>
            <a:pPr eaLnBrk="1" hangingPunct="1">
              <a:lnSpc>
                <a:spcPct val="90000"/>
              </a:lnSpc>
            </a:pPr>
            <a:r>
              <a:rPr lang="en-US" sz="2800" dirty="0" smtClean="0"/>
              <a:t>Click on ‘Send To’ and select Collections.</a:t>
            </a:r>
          </a:p>
          <a:p>
            <a:pPr eaLnBrk="1" hangingPunct="1">
              <a:lnSpc>
                <a:spcPct val="90000"/>
              </a:lnSpc>
            </a:pPr>
            <a:endParaRPr lang="en-US" sz="2800" dirty="0" smtClean="0"/>
          </a:p>
        </p:txBody>
      </p:sp>
      <p:sp>
        <p:nvSpPr>
          <p:cNvPr id="169999" name="Oval 5"/>
          <p:cNvSpPr>
            <a:spLocks noChangeArrowheads="1"/>
          </p:cNvSpPr>
          <p:nvPr/>
        </p:nvSpPr>
        <p:spPr bwMode="auto">
          <a:xfrm>
            <a:off x="4267200" y="4038600"/>
            <a:ext cx="2590800" cy="1981200"/>
          </a:xfrm>
          <a:prstGeom prst="ellipse">
            <a:avLst/>
          </a:pr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cxnSp>
        <p:nvCxnSpPr>
          <p:cNvPr id="62475" name="Straight Arrow Connector 14"/>
          <p:cNvCxnSpPr>
            <a:cxnSpLocks noChangeShapeType="1"/>
          </p:cNvCxnSpPr>
          <p:nvPr/>
        </p:nvCxnSpPr>
        <p:spPr bwMode="auto">
          <a:xfrm rot="5400000">
            <a:off x="5867400" y="3886200"/>
            <a:ext cx="609600" cy="304800"/>
          </a:xfrm>
          <a:prstGeom prst="straightConnector1">
            <a:avLst/>
          </a:prstGeom>
          <a:noFill/>
          <a:ln w="952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1468400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9999"/>
                                        </p:tgtEl>
                                        <p:attrNameLst>
                                          <p:attrName>style.visibility</p:attrName>
                                        </p:attrNameLst>
                                      </p:cBhvr>
                                      <p:to>
                                        <p:strVal val="visible"/>
                                      </p:to>
                                    </p:set>
                                    <p:animEffect transition="in" filter="fade">
                                      <p:cBhvr>
                                        <p:cTn id="7" dur="3000"/>
                                        <p:tgtEl>
                                          <p:spTgt spid="16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4075164E-BDA1-4016-A9E6-25EB41C5A57A}" type="slidenum">
              <a:rPr lang="en-US" smtClean="0"/>
              <a:pPr>
                <a:defRPr/>
              </a:pPr>
              <a:t>43</a:t>
            </a:fld>
            <a:endParaRPr lang="en-US"/>
          </a:p>
        </p:txBody>
      </p:sp>
      <p:sp>
        <p:nvSpPr>
          <p:cNvPr id="63494" name="Rectangle 2"/>
          <p:cNvSpPr>
            <a:spLocks noGrp="1" noChangeArrowheads="1"/>
          </p:cNvSpPr>
          <p:nvPr>
            <p:ph type="title" idx="4294967295"/>
          </p:nvPr>
        </p:nvSpPr>
        <p:spPr>
          <a:xfrm>
            <a:off x="979239" y="852543"/>
            <a:ext cx="7745412" cy="868362"/>
          </a:xfrm>
        </p:spPr>
        <p:txBody>
          <a:bodyPr/>
          <a:lstStyle/>
          <a:p>
            <a:pPr eaLnBrk="1" hangingPunct="1"/>
            <a:r>
              <a:rPr lang="en-US" sz="4000" dirty="0" smtClean="0"/>
              <a:t>My NCBI – Saving References (3)</a:t>
            </a:r>
          </a:p>
        </p:txBody>
      </p:sp>
      <p:sp>
        <p:nvSpPr>
          <p:cNvPr id="63495" name="Rectangle 3"/>
          <p:cNvSpPr>
            <a:spLocks noGrp="1" noChangeArrowheads="1"/>
          </p:cNvSpPr>
          <p:nvPr>
            <p:ph type="body" idx="4294967295"/>
          </p:nvPr>
        </p:nvSpPr>
        <p:spPr>
          <a:xfrm>
            <a:off x="318840" y="1947863"/>
            <a:ext cx="4324350" cy="4800600"/>
          </a:xfrm>
        </p:spPr>
        <p:txBody>
          <a:bodyPr/>
          <a:lstStyle/>
          <a:p>
            <a:pPr eaLnBrk="1" hangingPunct="1">
              <a:lnSpc>
                <a:spcPct val="90000"/>
              </a:lnSpc>
            </a:pPr>
            <a:r>
              <a:rPr lang="en-US" sz="2800" dirty="0" smtClean="0"/>
              <a:t>Tell My NCBI what to call the collection</a:t>
            </a:r>
          </a:p>
          <a:p>
            <a:pPr eaLnBrk="1" hangingPunct="1">
              <a:lnSpc>
                <a:spcPct val="90000"/>
              </a:lnSpc>
            </a:pPr>
            <a:r>
              <a:rPr lang="en-US" sz="2800" dirty="0" smtClean="0"/>
              <a:t>Or Append to an existing collection</a:t>
            </a:r>
          </a:p>
        </p:txBody>
      </p:sp>
      <p:sp>
        <p:nvSpPr>
          <p:cNvPr id="4" name="Date Placeholder 3"/>
          <p:cNvSpPr txBox="1">
            <a:spLocks noGrp="1"/>
          </p:cNvSpPr>
          <p:nvPr/>
        </p:nvSpPr>
        <p:spPr bwMode="auto">
          <a:xfrm>
            <a:off x="523875" y="6234113"/>
            <a:ext cx="2133600" cy="476250"/>
          </a:xfrm>
          <a:prstGeom prst="rect">
            <a:avLst/>
          </a:prstGeom>
          <a:noFill/>
          <a:ln>
            <a:miter lim="800000"/>
            <a:headEnd/>
            <a:tailEnd/>
          </a:ln>
        </p:spPr>
        <p:txBody>
          <a:bodyPr/>
          <a:lstStyle/>
          <a:p>
            <a:pPr algn="l">
              <a:defRPr/>
            </a:pPr>
            <a:r>
              <a:rPr lang="en-US" sz="1400" b="1">
                <a:solidFill>
                  <a:srgbClr val="9C1738"/>
                </a:solidFill>
                <a:effectLst>
                  <a:outerShdw blurRad="38100" dist="38100" dir="2700000" algn="tl">
                    <a:srgbClr val="C0C0C0"/>
                  </a:outerShdw>
                </a:effectLst>
                <a:latin typeface="Times New Roman" pitchFamily="1" charset="0"/>
              </a:rPr>
              <a:t>April 29, 2008</a:t>
            </a:r>
          </a:p>
        </p:txBody>
      </p:sp>
      <p:sp>
        <p:nvSpPr>
          <p:cNvPr id="5" name="Footer Placeholder 4"/>
          <p:cNvSpPr txBox="1">
            <a:spLocks noGrp="1"/>
          </p:cNvSpPr>
          <p:nvPr/>
        </p:nvSpPr>
        <p:spPr bwMode="auto">
          <a:xfrm>
            <a:off x="2209800" y="6245225"/>
            <a:ext cx="4572000" cy="476250"/>
          </a:xfrm>
          <a:prstGeom prst="rect">
            <a:avLst/>
          </a:prstGeom>
          <a:noFill/>
          <a:ln>
            <a:miter lim="800000"/>
            <a:headEnd/>
            <a:tailEnd/>
          </a:ln>
        </p:spPr>
        <p:txBody>
          <a:bodyPr/>
          <a:lstStyle/>
          <a:p>
            <a:pPr>
              <a:defRPr/>
            </a:pPr>
            <a:r>
              <a:rPr lang="en-US" sz="1400" b="1">
                <a:solidFill>
                  <a:srgbClr val="9C1738"/>
                </a:solidFill>
                <a:effectLst>
                  <a:outerShdw blurRad="38100" dist="38100" dir="2700000" algn="tl">
                    <a:srgbClr val="C0C0C0"/>
                  </a:outerShdw>
                </a:effectLst>
                <a:latin typeface="Times New Roman" pitchFamily="1" charset="0"/>
              </a:rPr>
              <a:t>Medical Informatics Seminar Session 6</a:t>
            </a:r>
          </a:p>
        </p:txBody>
      </p:sp>
      <p:sp>
        <p:nvSpPr>
          <p:cNvPr id="6" name="Slide Number Placeholder 5"/>
          <p:cNvSpPr txBox="1">
            <a:spLocks noGrp="1"/>
          </p:cNvSpPr>
          <p:nvPr/>
        </p:nvSpPr>
        <p:spPr bwMode="auto">
          <a:xfrm>
            <a:off x="6767513" y="6249988"/>
            <a:ext cx="2133600" cy="476250"/>
          </a:xfrm>
          <a:prstGeom prst="rect">
            <a:avLst/>
          </a:prstGeom>
          <a:noFill/>
          <a:ln>
            <a:miter lim="800000"/>
            <a:headEnd/>
            <a:tailEnd/>
          </a:ln>
        </p:spPr>
        <p:txBody>
          <a:bodyPr/>
          <a:lstStyle/>
          <a:p>
            <a:pPr algn="r">
              <a:defRPr/>
            </a:pPr>
            <a:fld id="{3928D44F-FAE6-41B0-AFF1-1BE51D1252D8}" type="slidenum">
              <a:rPr lang="en-US" sz="1400" b="1">
                <a:solidFill>
                  <a:srgbClr val="9C1738"/>
                </a:solidFill>
                <a:effectLst>
                  <a:outerShdw blurRad="38100" dist="38100" dir="2700000" algn="tl">
                    <a:srgbClr val="C0C0C0"/>
                  </a:outerShdw>
                </a:effectLst>
                <a:latin typeface="Times New Roman" pitchFamily="1" charset="0"/>
              </a:rPr>
              <a:pPr algn="r">
                <a:defRPr/>
              </a:pPr>
              <a:t>43</a:t>
            </a:fld>
            <a:endParaRPr lang="en-US" sz="1400" b="1">
              <a:solidFill>
                <a:srgbClr val="9C1738"/>
              </a:solidFill>
              <a:effectLst>
                <a:outerShdw blurRad="38100" dist="38100" dir="2700000" algn="tl">
                  <a:srgbClr val="C0C0C0"/>
                </a:outerShdw>
              </a:effectLst>
              <a:latin typeface="Times New Roman" pitchFamily="1" charset="0"/>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pic>
        <p:nvPicPr>
          <p:cNvPr id="2" name="Picture 1"/>
          <p:cNvPicPr>
            <a:picLocks noChangeAspect="1"/>
          </p:cNvPicPr>
          <p:nvPr/>
        </p:nvPicPr>
        <p:blipFill>
          <a:blip r:embed="rId3"/>
          <a:stretch>
            <a:fillRect/>
          </a:stretch>
        </p:blipFill>
        <p:spPr>
          <a:xfrm>
            <a:off x="4419600" y="2057399"/>
            <a:ext cx="4305051" cy="3831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4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767513" y="6249988"/>
            <a:ext cx="2133600" cy="476250"/>
          </a:xfrm>
          <a:prstGeom prst="rect">
            <a:avLst/>
          </a:prstGeom>
          <a:noFill/>
          <a:ln>
            <a:miter lim="800000"/>
            <a:headEnd/>
            <a:tailEnd/>
          </a:ln>
        </p:spPr>
        <p:txBody>
          <a:bodyPr/>
          <a:lstStyle/>
          <a:p>
            <a:pPr algn="r">
              <a:defRPr/>
            </a:pPr>
            <a:fld id="{D9E3081E-3566-4986-92D1-0DB7FC0E7A6F}" type="slidenum">
              <a:rPr lang="en-US" sz="1400" b="1">
                <a:solidFill>
                  <a:srgbClr val="9C1738"/>
                </a:solidFill>
                <a:effectLst>
                  <a:outerShdw blurRad="38100" dist="38100" dir="2700000" algn="tl">
                    <a:srgbClr val="C0C0C0"/>
                  </a:outerShdw>
                </a:effectLst>
                <a:latin typeface="Times New Roman" pitchFamily="1" charset="0"/>
              </a:rPr>
              <a:pPr algn="r">
                <a:defRPr/>
              </a:pPr>
              <a:t>44</a:t>
            </a:fld>
            <a:endParaRPr lang="en-US" sz="1400" b="1">
              <a:solidFill>
                <a:srgbClr val="9C1738"/>
              </a:solidFill>
              <a:effectLst>
                <a:outerShdw blurRad="38100" dist="38100" dir="2700000" algn="tl">
                  <a:srgbClr val="C0C0C0"/>
                </a:outerShdw>
              </a:effectLst>
              <a:latin typeface="Times New Roman" pitchFamily="1" charset="0"/>
            </a:endParaRPr>
          </a:p>
        </p:txBody>
      </p:sp>
      <p:sp>
        <p:nvSpPr>
          <p:cNvPr id="8" name="Slide Number Placeholder 7"/>
          <p:cNvSpPr>
            <a:spLocks noGrp="1"/>
          </p:cNvSpPr>
          <p:nvPr>
            <p:ph type="sldNum" sz="quarter" idx="12"/>
          </p:nvPr>
        </p:nvSpPr>
        <p:spPr/>
        <p:txBody>
          <a:bodyPr/>
          <a:lstStyle/>
          <a:p>
            <a:pPr>
              <a:defRPr/>
            </a:pPr>
            <a:fld id="{5DF0A47D-7636-4EE0-91E9-3CD2D0CCC886}" type="slidenum">
              <a:rPr lang="en-US" smtClean="0"/>
              <a:pPr>
                <a:defRPr/>
              </a:pPr>
              <a:t>44</a:t>
            </a:fld>
            <a:endParaRPr lang="en-US"/>
          </a:p>
        </p:txBody>
      </p:sp>
      <p:sp>
        <p:nvSpPr>
          <p:cNvPr id="64517" name="Rectangle 2"/>
          <p:cNvSpPr>
            <a:spLocks noGrp="1" noChangeArrowheads="1"/>
          </p:cNvSpPr>
          <p:nvPr>
            <p:ph type="title" idx="4294967295"/>
          </p:nvPr>
        </p:nvSpPr>
        <p:spPr>
          <a:xfrm>
            <a:off x="762000" y="1143000"/>
            <a:ext cx="7745412" cy="868362"/>
          </a:xfrm>
        </p:spPr>
        <p:txBody>
          <a:bodyPr/>
          <a:lstStyle/>
          <a:p>
            <a:pPr eaLnBrk="1" hangingPunct="1"/>
            <a:r>
              <a:rPr lang="en-US" sz="4000" smtClean="0"/>
              <a:t>My NCBI – Saving References (4)</a:t>
            </a:r>
          </a:p>
        </p:txBody>
      </p:sp>
      <p:sp>
        <p:nvSpPr>
          <p:cNvPr id="64518" name="Rectangle 3"/>
          <p:cNvSpPr>
            <a:spLocks noGrp="1" noChangeArrowheads="1"/>
          </p:cNvSpPr>
          <p:nvPr>
            <p:ph type="body" idx="4294967295"/>
          </p:nvPr>
        </p:nvSpPr>
        <p:spPr>
          <a:xfrm>
            <a:off x="192087" y="2145370"/>
            <a:ext cx="3858939" cy="4133193"/>
          </a:xfrm>
        </p:spPr>
        <p:txBody>
          <a:bodyPr/>
          <a:lstStyle/>
          <a:p>
            <a:pPr eaLnBrk="1" hangingPunct="1">
              <a:lnSpc>
                <a:spcPct val="90000"/>
              </a:lnSpc>
            </a:pPr>
            <a:r>
              <a:rPr lang="en-US" sz="2800" dirty="0" smtClean="0"/>
              <a:t>To see the collection or saved search, click on ‘My NCBI’ &gt; Collections</a:t>
            </a:r>
          </a:p>
          <a:p>
            <a:pPr eaLnBrk="1" hangingPunct="1">
              <a:lnSpc>
                <a:spcPct val="90000"/>
              </a:lnSpc>
            </a:pPr>
            <a:r>
              <a:rPr lang="en-US" sz="2800" dirty="0" smtClean="0"/>
              <a:t>Can download collections into a reference manager such as EndNote or </a:t>
            </a:r>
            <a:r>
              <a:rPr lang="en-US" sz="2800" dirty="0" err="1" smtClean="0"/>
              <a:t>RefWorks</a:t>
            </a:r>
            <a:r>
              <a:rPr lang="en-US" sz="2800" dirty="0" smtClean="0"/>
              <a: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441" y="2400766"/>
            <a:ext cx="4593349" cy="3038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18350638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B7D7D621-89DA-4357-8D0C-F79BB73F3506}" type="slidenum">
              <a:rPr lang="en-US" smtClean="0"/>
              <a:pPr>
                <a:defRPr/>
              </a:pPr>
              <a:t>45</a:t>
            </a:fld>
            <a:endParaRPr lang="en-US"/>
          </a:p>
        </p:txBody>
      </p:sp>
      <p:sp>
        <p:nvSpPr>
          <p:cNvPr id="67588" name="Rectangle 2"/>
          <p:cNvSpPr>
            <a:spLocks noGrp="1" noChangeArrowheads="1"/>
          </p:cNvSpPr>
          <p:nvPr>
            <p:ph type="title" idx="4294967295"/>
          </p:nvPr>
        </p:nvSpPr>
        <p:spPr>
          <a:xfrm>
            <a:off x="831703" y="1184082"/>
            <a:ext cx="7745412" cy="563563"/>
          </a:xfrm>
        </p:spPr>
        <p:txBody>
          <a:bodyPr/>
          <a:lstStyle/>
          <a:p>
            <a:pPr eaLnBrk="1" hangingPunct="1"/>
            <a:r>
              <a:rPr lang="en-US" sz="3200" dirty="0" smtClean="0"/>
              <a:t>My NCBI – Setting Preferences</a:t>
            </a:r>
          </a:p>
        </p:txBody>
      </p:sp>
      <p:sp>
        <p:nvSpPr>
          <p:cNvPr id="67589" name="Rectangle 3"/>
          <p:cNvSpPr>
            <a:spLocks noGrp="1" noChangeArrowheads="1"/>
          </p:cNvSpPr>
          <p:nvPr>
            <p:ph type="body" idx="4294967295"/>
          </p:nvPr>
        </p:nvSpPr>
        <p:spPr>
          <a:xfrm>
            <a:off x="370490" y="2028497"/>
            <a:ext cx="3962400" cy="3962400"/>
          </a:xfrm>
        </p:spPr>
        <p:txBody>
          <a:bodyPr/>
          <a:lstStyle/>
          <a:p>
            <a:pPr eaLnBrk="1" hangingPunct="1"/>
            <a:r>
              <a:rPr lang="en-US" sz="2800" dirty="0" smtClean="0"/>
              <a:t>Summary settings</a:t>
            </a:r>
          </a:p>
          <a:p>
            <a:pPr eaLnBrk="1" hangingPunct="1"/>
            <a:r>
              <a:rPr lang="en-US" sz="2800" dirty="0" smtClean="0"/>
              <a:t>Highlighting Search terms</a:t>
            </a:r>
          </a:p>
          <a:p>
            <a:pPr eaLnBrk="1" hangingPunct="1"/>
            <a:r>
              <a:rPr lang="en-US" sz="2800" dirty="0" smtClean="0"/>
              <a:t>Click on ‘NCBI Site Preferences’.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800266" cy="4493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Tree>
    <p:extLst>
      <p:ext uri="{BB962C8B-B14F-4D97-AF65-F5344CB8AC3E}">
        <p14:creationId xmlns:p14="http://schemas.microsoft.com/office/powerpoint/2010/main" val="38803302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US" smtClean="0"/>
              <a:t>Summary</a:t>
            </a:r>
          </a:p>
        </p:txBody>
      </p:sp>
      <p:sp>
        <p:nvSpPr>
          <p:cNvPr id="73731" name="Content Placeholder 4"/>
          <p:cNvSpPr>
            <a:spLocks noGrp="1"/>
          </p:cNvSpPr>
          <p:nvPr>
            <p:ph idx="1"/>
          </p:nvPr>
        </p:nvSpPr>
        <p:spPr/>
        <p:txBody>
          <a:bodyPr/>
          <a:lstStyle/>
          <a:p>
            <a:r>
              <a:rPr lang="en-US" dirty="0" smtClean="0"/>
              <a:t>Use </a:t>
            </a:r>
            <a:r>
              <a:rPr lang="en-US" b="1" dirty="0" smtClean="0"/>
              <a:t>PubMed</a:t>
            </a:r>
            <a:r>
              <a:rPr lang="en-US" dirty="0" smtClean="0"/>
              <a:t> to search for articles on your topics, </a:t>
            </a:r>
            <a:r>
              <a:rPr lang="en-US" b="1" dirty="0" smtClean="0"/>
              <a:t>My NCBI </a:t>
            </a:r>
            <a:r>
              <a:rPr lang="en-US" dirty="0" smtClean="0"/>
              <a:t>to manage</a:t>
            </a:r>
          </a:p>
          <a:p>
            <a:r>
              <a:rPr lang="en-US" dirty="0" smtClean="0"/>
              <a:t>Link to </a:t>
            </a:r>
            <a:r>
              <a:rPr lang="en-US" dirty="0" err="1" smtClean="0"/>
              <a:t>artcles</a:t>
            </a:r>
            <a:r>
              <a:rPr lang="en-US" dirty="0" smtClean="0"/>
              <a:t> through DynaMed  </a:t>
            </a:r>
          </a:p>
          <a:p>
            <a:r>
              <a:rPr lang="en-US" dirty="0" smtClean="0"/>
              <a:t>Use “Find @ FSU” button to find articles</a:t>
            </a:r>
          </a:p>
          <a:p>
            <a:r>
              <a:rPr lang="en-US" dirty="0" smtClean="0"/>
              <a:t>If no button: Google Scholar &gt; Interlibrary loan</a:t>
            </a:r>
          </a:p>
          <a:p>
            <a:r>
              <a:rPr lang="en-US" dirty="0" smtClean="0"/>
              <a:t>Any journal article you need, we will get</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574EABB7-58A2-432B-AE94-7DD8C1BB8FE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mtClean="0"/>
              <a:t>The End</a:t>
            </a:r>
          </a:p>
        </p:txBody>
      </p:sp>
      <p:sp>
        <p:nvSpPr>
          <p:cNvPr id="74756" name="Rectangle 3"/>
          <p:cNvSpPr>
            <a:spLocks noGrp="1" noChangeArrowheads="1"/>
          </p:cNvSpPr>
          <p:nvPr>
            <p:ph idx="1"/>
          </p:nvPr>
        </p:nvSpPr>
        <p:spPr/>
        <p:txBody>
          <a:bodyPr/>
          <a:lstStyle/>
          <a:p>
            <a:pPr eaLnBrk="1" hangingPunct="1"/>
            <a:r>
              <a:rPr lang="en-US" sz="3600" smtClean="0"/>
              <a:t>Practice</a:t>
            </a:r>
          </a:p>
          <a:p>
            <a:pPr eaLnBrk="1" hangingPunct="1"/>
            <a:r>
              <a:rPr lang="en-US" sz="3600" smtClean="0"/>
              <a:t>Call or e-mail us for individual help</a:t>
            </a:r>
            <a:r>
              <a:rPr lang="en-US" smtClean="0"/>
              <a:t> </a:t>
            </a:r>
          </a:p>
          <a:p>
            <a:pPr algn="ctr" eaLnBrk="1" hangingPunct="1">
              <a:buFont typeface="Wingdings" pitchFamily="2" charset="2"/>
              <a:buNone/>
            </a:pPr>
            <a:r>
              <a:rPr lang="en-US" sz="3600" b="1" smtClean="0"/>
              <a:t>850-644-3883 </a:t>
            </a:r>
          </a:p>
          <a:p>
            <a:pPr algn="ctr" eaLnBrk="1" hangingPunct="1">
              <a:buFont typeface="Wingdings" pitchFamily="2" charset="2"/>
              <a:buNone/>
            </a:pPr>
            <a:r>
              <a:rPr lang="en-US" sz="3600" b="1" smtClean="0"/>
              <a:t>MedLibrary@med.fsu.edu</a:t>
            </a:r>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509E4AAD-1B1E-4C46-A92D-052C88E52043}" type="slidenum">
              <a:rPr lang="en-US"/>
              <a:pPr>
                <a:defRPr/>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143000"/>
            <a:ext cx="8229600" cy="609600"/>
          </a:xfrm>
        </p:spPr>
        <p:txBody>
          <a:bodyPr/>
          <a:lstStyle/>
          <a:p>
            <a:pPr eaLnBrk="1" hangingPunct="1"/>
            <a:r>
              <a:rPr lang="en-US" dirty="0" smtClean="0"/>
              <a:t>Off Campus Access</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9BDBFF35-CAC7-4F52-A420-C6633D4D6E5E}" type="slidenum">
              <a:rPr lang="en-US"/>
              <a:pPr>
                <a:defRPr/>
              </a:pPr>
              <a:t>5</a:t>
            </a:fld>
            <a:endParaRPr lang="en-US"/>
          </a:p>
        </p:txBody>
      </p:sp>
      <p:pic>
        <p:nvPicPr>
          <p:cNvPr id="12" name="Picture 11"/>
          <p:cNvPicPr>
            <a:picLocks noChangeAspect="1"/>
          </p:cNvPicPr>
          <p:nvPr/>
        </p:nvPicPr>
        <p:blipFill rotWithShape="1">
          <a:blip r:embed="rId3"/>
          <a:srcRect t="13545"/>
          <a:stretch/>
        </p:blipFill>
        <p:spPr>
          <a:xfrm>
            <a:off x="990600" y="1752600"/>
            <a:ext cx="7372061" cy="4307682"/>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5347503" y="3429000"/>
            <a:ext cx="3352800" cy="954107"/>
          </a:xfrm>
          <a:prstGeom prst="rect">
            <a:avLst/>
          </a:prstGeom>
          <a:solidFill>
            <a:srgbClr val="800000"/>
          </a:solidFill>
        </p:spPr>
        <p:txBody>
          <a:bodyPr wrap="square" rtlCol="0">
            <a:spAutoFit/>
          </a:bodyPr>
          <a:lstStyle/>
          <a:p>
            <a:r>
              <a:rPr lang="en-US" sz="2800" dirty="0" smtClean="0">
                <a:solidFill>
                  <a:schemeClr val="bg1"/>
                </a:solidFill>
                <a:latin typeface="+mn-lt"/>
              </a:rPr>
              <a:t>Use your ID and Password  </a:t>
            </a:r>
            <a:endParaRPr lang="en-US" sz="2800" dirty="0">
              <a:solidFill>
                <a:schemeClr val="bg1"/>
              </a:solidFill>
              <a:latin typeface="+mn-lt"/>
            </a:endParaRPr>
          </a:p>
        </p:txBody>
      </p:sp>
      <p:cxnSp>
        <p:nvCxnSpPr>
          <p:cNvPr id="7" name="Straight Arrow Connector 6"/>
          <p:cNvCxnSpPr/>
          <p:nvPr/>
        </p:nvCxnSpPr>
        <p:spPr>
          <a:xfrm flipH="1">
            <a:off x="3352800" y="3647044"/>
            <a:ext cx="1640084" cy="10556"/>
          </a:xfrm>
          <a:prstGeom prst="straightConnector1">
            <a:avLst/>
          </a:prstGeom>
          <a:ln w="57150">
            <a:solidFill>
              <a:srgbClr val="8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21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Regarding Off Campus Access</a:t>
            </a:r>
            <a:endParaRPr lang="en-US" dirty="0"/>
          </a:p>
        </p:txBody>
      </p:sp>
      <p:sp>
        <p:nvSpPr>
          <p:cNvPr id="3" name="Content Placeholder 2"/>
          <p:cNvSpPr>
            <a:spLocks noGrp="1"/>
          </p:cNvSpPr>
          <p:nvPr>
            <p:ph idx="1"/>
          </p:nvPr>
        </p:nvSpPr>
        <p:spPr/>
        <p:txBody>
          <a:bodyPr/>
          <a:lstStyle/>
          <a:p>
            <a:r>
              <a:rPr lang="en-US" sz="2800" dirty="0" smtClean="0"/>
              <a:t>Starting in the Summer of 2016</a:t>
            </a:r>
          </a:p>
          <a:p>
            <a:r>
              <a:rPr lang="en-US" sz="2800" dirty="0" smtClean="0"/>
              <a:t>Will not be able to use CoM ID to access the Library</a:t>
            </a:r>
          </a:p>
          <a:p>
            <a:r>
              <a:rPr lang="en-US" sz="2800" dirty="0" smtClean="0"/>
              <a:t>Must use FSUID to log in </a:t>
            </a:r>
          </a:p>
          <a:p>
            <a:pPr lvl="1"/>
            <a:r>
              <a:rPr lang="en-US" dirty="0" smtClean="0"/>
              <a:t>Used for Blackboard and OMNI</a:t>
            </a:r>
          </a:p>
          <a:p>
            <a:r>
              <a:rPr lang="en-US" sz="2800" dirty="0" smtClean="0"/>
              <a:t>If you do not know your </a:t>
            </a:r>
            <a:r>
              <a:rPr lang="en-US" sz="2800" dirty="0" smtClean="0"/>
              <a:t>FSUID, </a:t>
            </a:r>
            <a:r>
              <a:rPr lang="en-US" sz="2800" dirty="0" smtClean="0"/>
              <a:t>contact your regional campus IT support person.</a:t>
            </a:r>
          </a:p>
          <a:p>
            <a:r>
              <a:rPr lang="en-US" sz="2800" dirty="0"/>
              <a:t>Call the Central Campus IT </a:t>
            </a:r>
            <a:r>
              <a:rPr lang="en-US" sz="2800" dirty="0" smtClean="0"/>
              <a:t>Office to get password </a:t>
            </a:r>
            <a:r>
              <a:rPr lang="en-US" sz="2800" dirty="0"/>
              <a:t>(</a:t>
            </a:r>
            <a:r>
              <a:rPr lang="en-US" sz="2800" dirty="0" smtClean="0"/>
              <a:t>850)644-3664, 7:30 </a:t>
            </a:r>
            <a:r>
              <a:rPr lang="en-US" sz="2800" dirty="0"/>
              <a:t>AM to 6:00 PM Monday – Friday</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6</a:t>
            </a:fld>
            <a:endParaRPr lang="en-US"/>
          </a:p>
        </p:txBody>
      </p:sp>
      <p:sp>
        <p:nvSpPr>
          <p:cNvPr id="7" name="TextBox 6"/>
          <p:cNvSpPr txBox="1"/>
          <p:nvPr/>
        </p:nvSpPr>
        <p:spPr>
          <a:xfrm>
            <a:off x="3390452" y="6157488"/>
            <a:ext cx="1983236" cy="461665"/>
          </a:xfrm>
          <a:prstGeom prst="rect">
            <a:avLst/>
          </a:prstGeom>
          <a:noFill/>
        </p:spPr>
        <p:txBody>
          <a:bodyPr wrap="none" rtlCol="0">
            <a:spAutoFit/>
          </a:bodyPr>
          <a:lstStyle/>
          <a:p>
            <a:r>
              <a:rPr lang="en-US" sz="2400" dirty="0" smtClean="0"/>
              <a:t>See Handout</a:t>
            </a:r>
            <a:endParaRPr lang="en-US" sz="2400" dirty="0"/>
          </a:p>
        </p:txBody>
      </p:sp>
    </p:spTree>
    <p:extLst>
      <p:ext uri="{BB962C8B-B14F-4D97-AF65-F5344CB8AC3E}">
        <p14:creationId xmlns:p14="http://schemas.microsoft.com/office/powerpoint/2010/main" val="91213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What is MEDLINE?</a:t>
            </a:r>
          </a:p>
        </p:txBody>
      </p:sp>
      <p:sp>
        <p:nvSpPr>
          <p:cNvPr id="7172" name="Rectangle 3"/>
          <p:cNvSpPr>
            <a:spLocks noGrp="1" noChangeArrowheads="1"/>
          </p:cNvSpPr>
          <p:nvPr>
            <p:ph idx="1"/>
          </p:nvPr>
        </p:nvSpPr>
        <p:spPr/>
        <p:txBody>
          <a:bodyPr/>
          <a:lstStyle/>
          <a:p>
            <a:pPr eaLnBrk="1" hangingPunct="1">
              <a:lnSpc>
                <a:spcPct val="80000"/>
              </a:lnSpc>
            </a:pPr>
            <a:r>
              <a:rPr lang="en-US" sz="2800" dirty="0" smtClean="0"/>
              <a:t>Database of biomedical journals (medical, dental, nursing, veterinary, …)</a:t>
            </a:r>
          </a:p>
          <a:p>
            <a:pPr eaLnBrk="1" hangingPunct="1">
              <a:lnSpc>
                <a:spcPct val="80000"/>
              </a:lnSpc>
            </a:pPr>
            <a:r>
              <a:rPr lang="en-US" sz="2800" dirty="0" smtClean="0"/>
              <a:t>Old Index </a:t>
            </a:r>
            <a:r>
              <a:rPr lang="en-US" sz="2800" dirty="0" err="1" smtClean="0"/>
              <a:t>Medicus</a:t>
            </a:r>
            <a:r>
              <a:rPr lang="en-US" sz="2800" dirty="0" smtClean="0"/>
              <a:t> database</a:t>
            </a:r>
          </a:p>
          <a:p>
            <a:pPr eaLnBrk="1" hangingPunct="1">
              <a:lnSpc>
                <a:spcPct val="80000"/>
              </a:lnSpc>
            </a:pPr>
            <a:r>
              <a:rPr lang="en-US" sz="2800" dirty="0" smtClean="0"/>
              <a:t>Service of National Library of Medicine (NLM)</a:t>
            </a:r>
          </a:p>
          <a:p>
            <a:pPr eaLnBrk="1" hangingPunct="1">
              <a:lnSpc>
                <a:spcPct val="80000"/>
              </a:lnSpc>
            </a:pPr>
            <a:r>
              <a:rPr lang="en-US" sz="2800" dirty="0" smtClean="0"/>
              <a:t>5,600 biomedical journals, most are </a:t>
            </a:r>
            <a:r>
              <a:rPr lang="en-US" sz="2800" b="1" dirty="0" smtClean="0"/>
              <a:t>peer reviewed</a:t>
            </a:r>
            <a:r>
              <a:rPr lang="en-US" sz="2800" dirty="0" smtClean="0"/>
              <a:t> </a:t>
            </a:r>
          </a:p>
          <a:p>
            <a:pPr eaLnBrk="1" hangingPunct="1">
              <a:lnSpc>
                <a:spcPct val="80000"/>
              </a:lnSpc>
            </a:pPr>
            <a:r>
              <a:rPr lang="en-US" sz="2800" dirty="0" smtClean="0"/>
              <a:t>Nearly 18+ million citations (around 70,000 new/month)</a:t>
            </a:r>
          </a:p>
          <a:p>
            <a:pPr>
              <a:lnSpc>
                <a:spcPct val="80000"/>
              </a:lnSpc>
            </a:pPr>
            <a:r>
              <a:rPr lang="en-US" sz="2800" dirty="0" smtClean="0"/>
              <a:t>Indexing terms are assigned to the articles that come from a controlled </a:t>
            </a:r>
            <a:r>
              <a:rPr lang="en-US" sz="2800" dirty="0"/>
              <a:t>v</a:t>
            </a:r>
            <a:r>
              <a:rPr lang="en-US" sz="2800" dirty="0" smtClean="0"/>
              <a:t>ocabulary (Thesaurus) called </a:t>
            </a:r>
            <a:r>
              <a:rPr lang="en-US" sz="2800" b="1" dirty="0" err="1" smtClean="0"/>
              <a:t>MeSH</a:t>
            </a:r>
            <a:r>
              <a:rPr lang="en-US" sz="2800" dirty="0" smtClean="0"/>
              <a:t> (Medical Subject Headings) </a:t>
            </a:r>
          </a:p>
          <a:p>
            <a:pPr eaLnBrk="1" hangingPunct="1">
              <a:lnSpc>
                <a:spcPct val="80000"/>
              </a:lnSpc>
            </a:pPr>
            <a:endParaRPr lang="en-US" sz="2800" dirty="0" smtClean="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ABA95B5-764F-4E68-A8DC-31F83E2418D0}" type="slidenum">
              <a:rPr lang="en-US"/>
              <a:pPr>
                <a:defRPr/>
              </a:pPr>
              <a:t>7</a:t>
            </a:fld>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smtClean="0"/>
              <a:t>Where to Search MEDLINE?</a:t>
            </a:r>
          </a:p>
        </p:txBody>
      </p:sp>
      <p:sp>
        <p:nvSpPr>
          <p:cNvPr id="9220" name="Rectangle 3"/>
          <p:cNvSpPr>
            <a:spLocks noGrp="1" noChangeArrowheads="1"/>
          </p:cNvSpPr>
          <p:nvPr>
            <p:ph sz="half" idx="1"/>
          </p:nvPr>
        </p:nvSpPr>
        <p:spPr>
          <a:xfrm>
            <a:off x="588963" y="2057400"/>
            <a:ext cx="3973512" cy="4068763"/>
          </a:xfrm>
        </p:spPr>
        <p:txBody>
          <a:bodyPr/>
          <a:lstStyle/>
          <a:p>
            <a:pPr eaLnBrk="1" hangingPunct="1"/>
            <a:r>
              <a:rPr lang="en-US" sz="3200" dirty="0" smtClean="0"/>
              <a:t>PubMed (NLM interface)</a:t>
            </a:r>
          </a:p>
          <a:p>
            <a:pPr eaLnBrk="1" hangingPunct="1"/>
            <a:r>
              <a:rPr lang="en-US" sz="3200" dirty="0" smtClean="0"/>
              <a:t>OVID</a:t>
            </a:r>
          </a:p>
          <a:p>
            <a:pPr eaLnBrk="1" hangingPunct="1"/>
            <a:r>
              <a:rPr lang="en-US" sz="3200" dirty="0" err="1" smtClean="0"/>
              <a:t>ClincalKey</a:t>
            </a:r>
            <a:endParaRPr lang="en-US" sz="3200" dirty="0" smtClean="0"/>
          </a:p>
          <a:p>
            <a:pPr eaLnBrk="1" hangingPunct="1"/>
            <a:r>
              <a:rPr lang="en-US" sz="3200" dirty="0" smtClean="0"/>
              <a:t>Medscape</a:t>
            </a:r>
          </a:p>
          <a:p>
            <a:pPr eaLnBrk="1" hangingPunct="1"/>
            <a:r>
              <a:rPr lang="en-US" sz="3200" dirty="0" err="1" smtClean="0"/>
              <a:t>uCentral</a:t>
            </a:r>
            <a:r>
              <a:rPr lang="en-US" sz="3200" dirty="0" smtClean="0"/>
              <a:t> (mobile)</a:t>
            </a:r>
          </a:p>
        </p:txBody>
      </p:sp>
      <p:sp>
        <p:nvSpPr>
          <p:cNvPr id="384004" name="Rectangle 4"/>
          <p:cNvSpPr>
            <a:spLocks noGrp="1" noChangeArrowheads="1"/>
          </p:cNvSpPr>
          <p:nvPr>
            <p:ph sz="half" idx="2"/>
          </p:nvPr>
        </p:nvSpPr>
        <p:spPr/>
        <p:txBody>
          <a:bodyPr/>
          <a:lstStyle/>
          <a:p>
            <a:r>
              <a:rPr lang="en-US" sz="3200" dirty="0" smtClean="0"/>
              <a:t>Pubmed has</a:t>
            </a:r>
          </a:p>
          <a:p>
            <a:pPr lvl="1"/>
            <a:r>
              <a:rPr lang="en-US" dirty="0" smtClean="0"/>
              <a:t>Links to the most FSU subscription articles</a:t>
            </a:r>
          </a:p>
          <a:p>
            <a:pPr lvl="1"/>
            <a:r>
              <a:rPr lang="en-US" dirty="0" smtClean="0"/>
              <a:t>Allows you to save searches and add articles to collections</a:t>
            </a:r>
          </a:p>
          <a:p>
            <a:pPr marL="457200" lvl="1" indent="0">
              <a:buNone/>
            </a:pPr>
            <a:r>
              <a:rPr lang="en-US" dirty="0"/>
              <a:t>	</a:t>
            </a:r>
            <a:endParaRPr lang="en-US" dirty="0" smtClean="0"/>
          </a:p>
        </p:txBody>
      </p:sp>
      <p:sp>
        <p:nvSpPr>
          <p:cNvPr id="10" name="Date Placeholder 9"/>
          <p:cNvSpPr>
            <a:spLocks noGrp="1"/>
          </p:cNvSpPr>
          <p:nvPr>
            <p:ph type="dt" sz="half" idx="10"/>
          </p:nvPr>
        </p:nvSpPr>
        <p:spPr/>
        <p:txBody>
          <a:bodyPr/>
          <a:lstStyle/>
          <a:p>
            <a:pPr>
              <a:defRPr/>
            </a:pPr>
            <a:r>
              <a:rPr lang="en-US" smtClean="0"/>
              <a:t>2016</a:t>
            </a:r>
            <a:endParaRPr lang="en-US"/>
          </a:p>
        </p:txBody>
      </p:sp>
      <p:sp>
        <p:nvSpPr>
          <p:cNvPr id="9" name="Slide Number Placeholder 6"/>
          <p:cNvSpPr>
            <a:spLocks noGrp="1"/>
          </p:cNvSpPr>
          <p:nvPr>
            <p:ph type="sldNum" sz="quarter" idx="12"/>
          </p:nvPr>
        </p:nvSpPr>
        <p:spPr/>
        <p:txBody>
          <a:bodyPr/>
          <a:lstStyle/>
          <a:p>
            <a:pPr>
              <a:defRPr/>
            </a:pPr>
            <a:fld id="{2D7126C6-895A-422A-A1D0-D5D2A29B76F1}" type="slidenum">
              <a:rPr lang="en-US"/>
              <a:pPr>
                <a:defRPr/>
              </a:pPr>
              <a:t>8</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4004">
                                            <p:txEl>
                                              <p:pRg st="0" end="0"/>
                                            </p:txEl>
                                          </p:spTgt>
                                        </p:tgtEl>
                                        <p:attrNameLst>
                                          <p:attrName>style.visibility</p:attrName>
                                        </p:attrNameLst>
                                      </p:cBhvr>
                                      <p:to>
                                        <p:strVal val="visible"/>
                                      </p:to>
                                    </p:set>
                                    <p:animEffect transition="in" filter="fade">
                                      <p:cBhvr>
                                        <p:cTn id="7" dur="2000"/>
                                        <p:tgtEl>
                                          <p:spTgt spid="3840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4004">
                                            <p:txEl>
                                              <p:pRg st="1" end="1"/>
                                            </p:txEl>
                                          </p:spTgt>
                                        </p:tgtEl>
                                        <p:attrNameLst>
                                          <p:attrName>style.visibility</p:attrName>
                                        </p:attrNameLst>
                                      </p:cBhvr>
                                      <p:to>
                                        <p:strVal val="visible"/>
                                      </p:to>
                                    </p:set>
                                    <p:animEffect transition="in" filter="fade">
                                      <p:cBhvr>
                                        <p:cTn id="10" dur="2000"/>
                                        <p:tgtEl>
                                          <p:spTgt spid="38400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4004">
                                            <p:txEl>
                                              <p:pRg st="2" end="2"/>
                                            </p:txEl>
                                          </p:spTgt>
                                        </p:tgtEl>
                                        <p:attrNameLst>
                                          <p:attrName>style.visibility</p:attrName>
                                        </p:attrNameLst>
                                      </p:cBhvr>
                                      <p:to>
                                        <p:strVal val="visible"/>
                                      </p:to>
                                    </p:set>
                                    <p:animEffect transition="in" filter="fade">
                                      <p:cBhvr>
                                        <p:cTn id="13" dur="2000"/>
                                        <p:tgtEl>
                                          <p:spTgt spid="38400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4004">
                                            <p:txEl>
                                              <p:pRg st="3" end="3"/>
                                            </p:txEl>
                                          </p:spTgt>
                                        </p:tgtEl>
                                        <p:attrNameLst>
                                          <p:attrName>style.visibility</p:attrName>
                                        </p:attrNameLst>
                                      </p:cBhvr>
                                      <p:to>
                                        <p:strVal val="visible"/>
                                      </p:to>
                                    </p:set>
                                    <p:animEffect transition="in" filter="fade">
                                      <p:cBhvr>
                                        <p:cTn id="16" dur="2000"/>
                                        <p:tgtEl>
                                          <p:spTgt spid="3840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133986"/>
            <a:ext cx="8229600" cy="609600"/>
          </a:xfrm>
        </p:spPr>
        <p:txBody>
          <a:bodyPr/>
          <a:lstStyle/>
          <a:p>
            <a:r>
              <a:rPr lang="en-US" dirty="0" smtClean="0"/>
              <a:t>Where do you find PubMed?</a:t>
            </a:r>
          </a:p>
        </p:txBody>
      </p:sp>
      <p:sp>
        <p:nvSpPr>
          <p:cNvPr id="12291" name="Content Placeholder 2"/>
          <p:cNvSpPr>
            <a:spLocks noGrp="1"/>
          </p:cNvSpPr>
          <p:nvPr>
            <p:ph idx="1"/>
          </p:nvPr>
        </p:nvSpPr>
        <p:spPr>
          <a:xfrm>
            <a:off x="228600" y="1904999"/>
            <a:ext cx="8458200" cy="4298157"/>
          </a:xfrm>
        </p:spPr>
        <p:txBody>
          <a:bodyPr/>
          <a:lstStyle/>
          <a:p>
            <a:r>
              <a:rPr lang="en-US" dirty="0" smtClean="0"/>
              <a:t>Use the “Find It” to link to PubMed </a:t>
            </a:r>
          </a:p>
          <a:p>
            <a:r>
              <a:rPr lang="en-US" dirty="0" smtClean="0"/>
              <a:t>OR Type in Terms and start Search</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7099A787-59BF-4D3C-843F-BDFD311DDDF5}" type="slidenum">
              <a:rPr lang="en-US" smtClean="0"/>
              <a:pPr>
                <a:defRPr/>
              </a:pPr>
              <a:t>9</a:t>
            </a:fld>
            <a:endParaRPr lang="en-US"/>
          </a:p>
        </p:txBody>
      </p:sp>
      <p:pic>
        <p:nvPicPr>
          <p:cNvPr id="2" name="Picture 1"/>
          <p:cNvPicPr>
            <a:picLocks noChangeAspect="1"/>
          </p:cNvPicPr>
          <p:nvPr/>
        </p:nvPicPr>
        <p:blipFill>
          <a:blip r:embed="rId3"/>
          <a:stretch>
            <a:fillRect/>
          </a:stretch>
        </p:blipFill>
        <p:spPr>
          <a:xfrm>
            <a:off x="468923" y="3433938"/>
            <a:ext cx="8217877" cy="2931377"/>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685800" y="4386582"/>
            <a:ext cx="1219200" cy="609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 xsi:nil="true"/>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EZSW73QHDVCH-517-738</_dlc_DocId>
    <_dlc_DocIdUrl xmlns="f3584b01-14e7-4882-bd14-b9d4fdd97bcc">
      <Url>https://intranet.med.fsu.edu/sites/academicaffairs/ome/Informatics/seminar/_layouts/DocIdRedir.aspx?ID=EZSW73QHDVCH-517-738</Url>
      <Description>EZSW73QHDVCH-517-738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0722A-5A2A-4517-B8AF-387604A7429A}">
  <ds:schemaRefs>
    <ds:schemaRef ds:uri="08802470-5273-464d-a1dc-9195f0599ca8"/>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f3584b01-14e7-4882-bd14-b9d4fdd97bcc"/>
    <ds:schemaRef ds:uri="08802470-5273-464D-A1DC-9195F0599CA8"/>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DD6FDC6-8B29-4874-A0C9-4B7F25411F57}">
  <ds:schemaRefs>
    <ds:schemaRef ds:uri="http://schemas.microsoft.com/sharepoint/events"/>
  </ds:schemaRefs>
</ds:datastoreItem>
</file>

<file path=customXml/itemProps3.xml><?xml version="1.0" encoding="utf-8"?>
<ds:datastoreItem xmlns:ds="http://schemas.openxmlformats.org/officeDocument/2006/customXml" ds:itemID="{B0A8F1A2-C2EA-423D-A12D-6B02E8C4C1A9}">
  <ds:schemaRefs>
    <ds:schemaRef ds:uri="http://schemas.microsoft.com/office/2006/metadata/longProperties"/>
  </ds:schemaRefs>
</ds:datastoreItem>
</file>

<file path=customXml/itemProps4.xml><?xml version="1.0" encoding="utf-8"?>
<ds:datastoreItem xmlns:ds="http://schemas.openxmlformats.org/officeDocument/2006/customXml" ds:itemID="{6BF1C636-4353-4092-971E-F7013B10719F}">
  <ds:schemaRefs>
    <ds:schemaRef ds:uri="http://schemas.microsoft.com/sharepoint/v3/contenttype/forms"/>
  </ds:schemaRefs>
</ds:datastoreItem>
</file>

<file path=customXml/itemProps5.xml><?xml version="1.0" encoding="utf-8"?>
<ds:datastoreItem xmlns:ds="http://schemas.openxmlformats.org/officeDocument/2006/customXml" ds:itemID="{D9BB35FF-E116-46F7-8F8C-C500DE14F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FSU CoM New Website Colors</Template>
  <TotalTime>3399</TotalTime>
  <Words>3634</Words>
  <Application>Microsoft Office PowerPoint</Application>
  <PresentationFormat>On-screen Show (4:3)</PresentationFormat>
  <Paragraphs>412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Garamond</vt:lpstr>
      <vt:lpstr>Stencil</vt:lpstr>
      <vt:lpstr>Times New Roman</vt:lpstr>
      <vt:lpstr>Wingdings</vt:lpstr>
      <vt:lpstr>2010 COM PowerPoint Template </vt:lpstr>
      <vt:lpstr>Searching and Accessing  Full Text Journal Articles   </vt:lpstr>
      <vt:lpstr>Objectives for Session</vt:lpstr>
      <vt:lpstr>Handouts</vt:lpstr>
      <vt:lpstr>How do I get to the med library?</vt:lpstr>
      <vt:lpstr>Off Campus Access</vt:lpstr>
      <vt:lpstr>Alert Regarding Off Campus Access</vt:lpstr>
      <vt:lpstr>What is MEDLINE?</vt:lpstr>
      <vt:lpstr>Where to Search MEDLINE?</vt:lpstr>
      <vt:lpstr>Where do you find PubMed?</vt:lpstr>
      <vt:lpstr>PowerPoint Presentation</vt:lpstr>
      <vt:lpstr>First search of the evening: Author search</vt:lpstr>
      <vt:lpstr>Let’s take a look at one article</vt:lpstr>
      <vt:lpstr>PowerPoint Presentation</vt:lpstr>
      <vt:lpstr>Views</vt:lpstr>
      <vt:lpstr>PowerPoint Presentation</vt:lpstr>
      <vt:lpstr>Goal of Journal Search</vt:lpstr>
      <vt:lpstr>Steps: Clinical Question Search</vt:lpstr>
      <vt:lpstr>Step #1: Search </vt:lpstr>
      <vt:lpstr>Step #2: Look at Search Details </vt:lpstr>
      <vt:lpstr>Step #3: Limit Search (Filters)</vt:lpstr>
      <vt:lpstr>Step #4: Check Advanced Search</vt:lpstr>
      <vt:lpstr>Options for Articles</vt:lpstr>
      <vt:lpstr>Put a reference in the Clipboard</vt:lpstr>
      <vt:lpstr>Email Clipboard</vt:lpstr>
      <vt:lpstr>Follow the link to the article</vt:lpstr>
      <vt:lpstr>If Article Not Found</vt:lpstr>
      <vt:lpstr>Search Google Scholar for Title</vt:lpstr>
      <vt:lpstr>Interlibrary Loan</vt:lpstr>
      <vt:lpstr>Other Journal Options</vt:lpstr>
      <vt:lpstr>BrowZine Journal Reader</vt:lpstr>
      <vt:lpstr>Follow Links to Articles in DynaMed Plus</vt:lpstr>
      <vt:lpstr>PowerPoint Presentation</vt:lpstr>
      <vt:lpstr>Did You Find Articles to Answer Your Question?</vt:lpstr>
      <vt:lpstr>Review of Great PubMed features</vt:lpstr>
      <vt:lpstr>Using NCBI</vt:lpstr>
      <vt:lpstr>Why get NCBI Account?</vt:lpstr>
      <vt:lpstr>Get an NCBI Account</vt:lpstr>
      <vt:lpstr>My NCBI</vt:lpstr>
      <vt:lpstr>My NCBI – Save Search</vt:lpstr>
      <vt:lpstr>My NCBI – Creating Alerts</vt:lpstr>
      <vt:lpstr>My NCBI – Saving References (1)</vt:lpstr>
      <vt:lpstr>My NCBI – Saving References (2)</vt:lpstr>
      <vt:lpstr>My NCBI – Saving References (3)</vt:lpstr>
      <vt:lpstr>My NCBI – Saving References (4)</vt:lpstr>
      <vt:lpstr>My NCBI – Setting Preferences</vt:lpstr>
      <vt:lpstr>Summary</vt:lpstr>
      <vt:lpstr>The End</vt:lpstr>
    </vt:vector>
  </TitlesOfParts>
  <Company>FSU COM Med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and Accessing  Full Text Journal Articles</dc:title>
  <dc:subject/>
  <dc:creator>Clark, Nancy</dc:creator>
  <cp:keywords/>
  <dc:description/>
  <cp:lastModifiedBy>Clark, Nancy</cp:lastModifiedBy>
  <cp:revision>266</cp:revision>
  <cp:lastPrinted>2016-04-22T18:07:43Z</cp:lastPrinted>
  <dcterms:modified xsi:type="dcterms:W3CDTF">2016-04-22T18:11:38Z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Clark, Nancy</vt:lpwstr>
  </property>
  <property fmtid="{D5CDD505-2E9C-101B-9397-08002B2CF9AE}" pid="7" name="_Category">
    <vt:lpwstr/>
  </property>
  <property fmtid="{D5CDD505-2E9C-101B-9397-08002B2CF9AE}" pid="8" name="Slides">
    <vt:lpwstr>70</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_dlc_DocIdItemGuid">
    <vt:lpwstr>690c8378-52b0-404c-84d3-ca8e2f043365</vt:lpwstr>
  </property>
</Properties>
</file>