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5" r:id="rId4"/>
  </p:sldMasterIdLst>
  <p:notesMasterIdLst>
    <p:notesMasterId r:id="rId20"/>
  </p:notesMasterIdLst>
  <p:handoutMasterIdLst>
    <p:handoutMasterId r:id="rId21"/>
  </p:handoutMasterIdLst>
  <p:sldIdLst>
    <p:sldId id="398" r:id="rId5"/>
    <p:sldId id="399" r:id="rId6"/>
    <p:sldId id="400" r:id="rId7"/>
    <p:sldId id="401" r:id="rId8"/>
    <p:sldId id="402" r:id="rId9"/>
    <p:sldId id="403" r:id="rId10"/>
    <p:sldId id="404" r:id="rId11"/>
    <p:sldId id="405" r:id="rId12"/>
    <p:sldId id="406" r:id="rId13"/>
    <p:sldId id="407" r:id="rId14"/>
    <p:sldId id="408" r:id="rId15"/>
    <p:sldId id="409" r:id="rId16"/>
    <p:sldId id="410" r:id="rId17"/>
    <p:sldId id="411" r:id="rId18"/>
    <p:sldId id="412" r:id="rId19"/>
  </p:sldIdLst>
  <p:sldSz cx="9144000" cy="6858000" type="screen4x3"/>
  <p:notesSz cx="7010400" cy="92964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99FF"/>
    <a:srgbClr val="DBC3C3"/>
    <a:srgbClr val="CCB4B4"/>
    <a:srgbClr val="993366"/>
    <a:srgbClr val="000000"/>
    <a:srgbClr val="FF535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31" autoAdjust="0"/>
    <p:restoredTop sz="92281" autoAdjust="0"/>
  </p:normalViewPr>
  <p:slideViewPr>
    <p:cSldViewPr>
      <p:cViewPr>
        <p:scale>
          <a:sx n="60" d="100"/>
          <a:sy n="60" d="100"/>
        </p:scale>
        <p:origin x="-1902" y="-618"/>
      </p:cViewPr>
      <p:guideLst>
        <p:guide orient="horz" pos="2160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16"/>
    </p:cViewPr>
  </p:sorterViewPr>
  <p:notesViewPr>
    <p:cSldViewPr>
      <p:cViewPr varScale="1">
        <p:scale>
          <a:sx n="79" d="100"/>
          <a:sy n="79" d="100"/>
        </p:scale>
        <p:origin x="-1974" y="-84"/>
      </p:cViewPr>
      <p:guideLst>
        <p:guide orient="horz" pos="2927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146" cy="464741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654" y="0"/>
            <a:ext cx="3037146" cy="464741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C3993D-2FA5-461B-86DE-E56C6BBF3757}" type="datetimeFigureOut">
              <a:rPr lang="en-US"/>
              <a:pPr>
                <a:defRPr/>
              </a:pPr>
              <a:t>5/9/2014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063"/>
            <a:ext cx="3037146" cy="464740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654" y="8830063"/>
            <a:ext cx="3037146" cy="464740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64596AB-3A56-4E6E-AE08-828145C0D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5416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747" cy="46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0" tIns="47090" rIns="94180" bIns="47090" numCol="1" anchor="t" anchorCtr="0" compatLnSpc="1">
            <a:prstTxWarp prst="textNoShape">
              <a:avLst/>
            </a:prstTxWarp>
          </a:bodyPr>
          <a:lstStyle>
            <a:lvl1pPr defTabSz="941396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053" y="0"/>
            <a:ext cx="3038746" cy="46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0" tIns="47090" rIns="94180" bIns="47090" numCol="1" anchor="t" anchorCtr="0" compatLnSpc="1">
            <a:prstTxWarp prst="textNoShape">
              <a:avLst/>
            </a:prstTxWarp>
          </a:bodyPr>
          <a:lstStyle>
            <a:lvl1pPr algn="r" defTabSz="941396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481" y="4415830"/>
            <a:ext cx="5607039" cy="4182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0" tIns="47090" rIns="94180" bIns="470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063"/>
            <a:ext cx="3038747" cy="464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0" tIns="47090" rIns="94180" bIns="47090" numCol="1" anchor="b" anchorCtr="0" compatLnSpc="1">
            <a:prstTxWarp prst="textNoShape">
              <a:avLst/>
            </a:prstTxWarp>
          </a:bodyPr>
          <a:lstStyle>
            <a:lvl1pPr defTabSz="941396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053" y="8830063"/>
            <a:ext cx="3038746" cy="464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0" tIns="47090" rIns="94180" bIns="47090" numCol="1" anchor="b" anchorCtr="0" compatLnSpc="1">
            <a:prstTxWarp prst="textNoShape">
              <a:avLst/>
            </a:prstTxWarp>
          </a:bodyPr>
          <a:lstStyle>
            <a:lvl1pPr algn="r" defTabSz="941396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E7AA077-4D14-477F-88B4-4E3EDF2E3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023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It’s business.</a:t>
            </a:r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118B25-4606-4C4A-B5DD-A64C93057F32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Study</a:t>
            </a:r>
            <a:r>
              <a:rPr lang="en-US" baseline="0" dirty="0" smtClean="0"/>
              <a:t> groups should be made up of all Active learners or Reflective learners because they approach their studies differently.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7AA077-4D14-477F-88B4-4E3EDF2E3B9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78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J’s like structure,</a:t>
            </a:r>
            <a:r>
              <a:rPr lang="en-US" baseline="0" dirty="0" smtClean="0"/>
              <a:t> starting on time, ending on time, and having an agenda.  P’s are more comfortable with </a:t>
            </a:r>
            <a:r>
              <a:rPr lang="en-US" baseline="0" dirty="0" err="1" smtClean="0"/>
              <a:t>flexability</a:t>
            </a:r>
            <a:r>
              <a:rPr lang="en-US" baseline="0" dirty="0" smtClean="0"/>
              <a:t>.  They, therefore, should have groups of their own.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7AA077-4D14-477F-88B4-4E3EDF2E3B9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83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Don’t add to what you’re already doing: use what you have</a:t>
            </a:r>
          </a:p>
          <a:p>
            <a:r>
              <a:rPr lang="en-US" smtClean="0"/>
              <a:t>Don’t buy a lot of additional resources or try to use every web site you can find. You will not have time to do all of these.  </a:t>
            </a:r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44E86F-8AB5-4B99-BFBD-6631B1BFF8D3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D67B2-8206-421C-8F98-6CE33FC94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465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Nancy Clark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E4DD1-5F46-44B1-A1F4-C138FC2003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28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19200"/>
            <a:ext cx="2057400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6019800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Nancy Clark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27A23-97C6-46DA-B4EA-F496B8911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42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Class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Nancy Clark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34F57B-1F0E-4E3B-8CA9-F9A5B3AE1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77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8288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Class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Nancy Clark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712772-D739-4059-BC82-D51A5C9B23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31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Nancy Clark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A49C6-4B94-4DC0-BCAF-E51DF99B7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81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Nancy Clark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7C878-BDAA-40BA-AC8D-92C0CE8F4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16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Nancy Clark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64A6C-802E-4AE5-B784-374858A87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57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4040188" cy="5635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599"/>
            <a:ext cx="4040188" cy="3611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05000"/>
            <a:ext cx="4041775" cy="5635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599"/>
            <a:ext cx="4041775" cy="3611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Nancy Clark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CEF3A-E86E-4FC8-99CB-B23C32586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86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Nancy Clark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C0DB6-7266-44F6-B495-72594F6E6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2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Nancy Clark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FF05A-A70A-4B4A-B88B-0BC9ED8BC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24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3008313" cy="381000"/>
          </a:xfrm>
        </p:spPr>
        <p:txBody>
          <a:bodyPr anchor="b">
            <a:normAutofit/>
          </a:bodyPr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3000"/>
            <a:ext cx="5111750" cy="4983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525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Nancy Clark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698F8-9CAF-41C9-8575-161E771DE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29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19199"/>
            <a:ext cx="5486400" cy="3508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Nancy Clark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F0661-E437-485C-B01C-09242AD8B9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0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50"/>
            <a:ext cx="9144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gradFill flip="none" rotWithShape="1">
            <a:gsLst>
              <a:gs pos="100000">
                <a:srgbClr val="CDC092">
                  <a:alpha val="0"/>
                </a:srgbClr>
              </a:gs>
              <a:gs pos="47000">
                <a:srgbClr val="CDC092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68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Class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Nancy Clark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0BC95A79-060F-4F05-A4F4-CA3106C9A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52450"/>
          </a:xfrm>
          <a:prstGeom prst="rect">
            <a:avLst/>
          </a:prstGeom>
          <a:gradFill flip="none" rotWithShape="1">
            <a:gsLst>
              <a:gs pos="100000">
                <a:srgbClr val="2B0007"/>
              </a:gs>
              <a:gs pos="50000">
                <a:srgbClr val="540115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47800" y="76200"/>
            <a:ext cx="6477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cap="small" dirty="0">
                <a:solidFill>
                  <a:srgbClr val="CDC092"/>
                </a:solidFill>
                <a:latin typeface="Garamond" pitchFamily="18" charset="0"/>
              </a:rPr>
              <a:t>The Florida State University College of Medicine</a:t>
            </a:r>
          </a:p>
        </p:txBody>
      </p:sp>
      <p:sp>
        <p:nvSpPr>
          <p:cNvPr id="1037" name="TextBox 9"/>
          <p:cNvSpPr txBox="1">
            <a:spLocks noChangeArrowheads="1"/>
          </p:cNvSpPr>
          <p:nvPr/>
        </p:nvSpPr>
        <p:spPr bwMode="auto">
          <a:xfrm>
            <a:off x="1143000" y="531813"/>
            <a:ext cx="7924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 b="1" i="1" smtClean="0">
                <a:solidFill>
                  <a:srgbClr val="2B0007"/>
                </a:solidFill>
                <a:latin typeface="Palatino Linotype" pitchFamily="18" charset="0"/>
              </a:rPr>
              <a:t>Educating and developing exemplary physicians who practice patient-centered health care</a:t>
            </a:r>
          </a:p>
        </p:txBody>
      </p:sp>
      <p:pic>
        <p:nvPicPr>
          <p:cNvPr id="1038" name="Picture 5" descr="C:\Users\amber.smalley\Desktop\Gold Seal.tiff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762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  <p:sldLayoutId id="2147483981" r:id="rId12"/>
    <p:sldLayoutId id="2147483982" r:id="rId1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://www.bartleby.com/107/93.html#i345" TargetMode="External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 need </a:t>
            </a:r>
            <a:r>
              <a:rPr lang="en-US" smtClean="0"/>
              <a:t>a Group</a:t>
            </a:r>
            <a:r>
              <a:rPr lang="en-US"/>
              <a:t>, </a:t>
            </a:r>
            <a:r>
              <a:rPr lang="en-US" smtClean="0"/>
              <a:t>Now </a:t>
            </a:r>
            <a:r>
              <a:rPr lang="en-US" dirty="0"/>
              <a:t>What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Nancy B. Clark, M.Ed.</a:t>
            </a:r>
          </a:p>
          <a:p>
            <a:pPr>
              <a:defRPr/>
            </a:pPr>
            <a:r>
              <a:rPr lang="en-US" dirty="0" smtClean="0"/>
              <a:t>Carol </a:t>
            </a:r>
            <a:r>
              <a:rPr lang="en-US" dirty="0"/>
              <a:t>A. Painter, PhD</a:t>
            </a:r>
          </a:p>
        </p:txBody>
      </p:sp>
      <p:sp>
        <p:nvSpPr>
          <p:cNvPr id="4198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Class 1</a:t>
            </a:r>
          </a:p>
        </p:txBody>
      </p:sp>
      <p:sp>
        <p:nvSpPr>
          <p:cNvPr id="419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C3AC60-2145-4609-BCC0-1B40E87CC22C}" type="slidenum">
              <a:rPr lang="en-US" smtClean="0"/>
              <a:pPr/>
              <a:t>1</a:t>
            </a:fld>
            <a:endParaRPr lang="en-US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001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609600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Using Practice Questions to Enhance Integrated Learning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4221163"/>
          </a:xfrm>
        </p:spPr>
        <p:txBody>
          <a:bodyPr/>
          <a:lstStyle/>
          <a:p>
            <a:r>
              <a:rPr lang="en-US" sz="2800" dirty="0" smtClean="0"/>
              <a:t>To analyze each practice question ask:</a:t>
            </a:r>
          </a:p>
          <a:p>
            <a:pPr lvl="1"/>
            <a:r>
              <a:rPr lang="en-US" sz="2400" dirty="0" smtClean="0"/>
              <a:t>How would I have had to study to know that the right answer was right?</a:t>
            </a:r>
          </a:p>
          <a:p>
            <a:pPr lvl="1"/>
            <a:r>
              <a:rPr lang="en-US" sz="2400" dirty="0" smtClean="0"/>
              <a:t>How would I have had to study to know that each wrong answer was wrong (integrated understanding)</a:t>
            </a:r>
          </a:p>
          <a:p>
            <a:r>
              <a:rPr lang="en-US" sz="2800" dirty="0" smtClean="0"/>
              <a:t>Approach the practice question as a study topic; don’t worry about the correct answer</a:t>
            </a:r>
          </a:p>
          <a:p>
            <a:r>
              <a:rPr lang="en-US" sz="2800" dirty="0" smtClean="0"/>
              <a:t>Does the question require </a:t>
            </a:r>
            <a:r>
              <a:rPr lang="en-US" sz="2800" dirty="0" smtClean="0">
                <a:solidFill>
                  <a:srgbClr val="800000"/>
                </a:solidFill>
              </a:rPr>
              <a:t>memorization (&lt;1/3), comparison, or deduction of cause and effect</a:t>
            </a:r>
            <a:r>
              <a:rPr lang="en-US" sz="2800" dirty="0" smtClean="0"/>
              <a:t>?</a:t>
            </a:r>
          </a:p>
        </p:txBody>
      </p:sp>
      <p:sp>
        <p:nvSpPr>
          <p:cNvPr id="5120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Class 1</a:t>
            </a: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417D89-12BB-4649-8996-8282A419E807}" type="slidenum">
              <a:rPr lang="en-US" smtClean="0"/>
              <a:pPr/>
              <a:t>10</a:t>
            </a:fld>
            <a:endParaRPr lang="en-US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07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609600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Using Practice Questions to Enhance Integrated Learning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449763"/>
          </a:xfrm>
        </p:spPr>
        <p:txBody>
          <a:bodyPr/>
          <a:lstStyle/>
          <a:p>
            <a:r>
              <a:rPr lang="en-US" dirty="0" smtClean="0"/>
              <a:t>Notice that relationships between material are not in strict linear order = change learning in a very important way</a:t>
            </a:r>
          </a:p>
          <a:p>
            <a:r>
              <a:rPr lang="en-US" dirty="0" smtClean="0"/>
              <a:t>See the linkages in knowledge</a:t>
            </a:r>
          </a:p>
          <a:p>
            <a:r>
              <a:rPr lang="en-US" dirty="0" smtClean="0"/>
              <a:t>Begins to see that it isn’t just memorization of facts but interconnection of facts</a:t>
            </a:r>
          </a:p>
          <a:p>
            <a:r>
              <a:rPr lang="en-US" dirty="0" smtClean="0"/>
              <a:t>Begins preparation for Step 1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222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Class 1</a:t>
            </a:r>
          </a:p>
        </p:txBody>
      </p:sp>
      <p:sp>
        <p:nvSpPr>
          <p:cNvPr id="522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0A9DAD-4380-4E05-A882-1F00E2CDE7E7}" type="slidenum">
              <a:rPr lang="en-US" smtClean="0"/>
              <a:pPr/>
              <a:t>11</a:t>
            </a:fld>
            <a:endParaRPr lang="en-US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58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873875"/>
            <a:ext cx="2133600" cy="365125"/>
          </a:xfrm>
          <a:noFill/>
        </p:spPr>
        <p:txBody>
          <a:bodyPr/>
          <a:lstStyle/>
          <a:p>
            <a:r>
              <a:rPr lang="en-US" smtClean="0"/>
              <a:t>Class 1</a:t>
            </a: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873875"/>
            <a:ext cx="2133600" cy="365125"/>
          </a:xfrm>
          <a:noFill/>
        </p:spPr>
        <p:txBody>
          <a:bodyPr/>
          <a:lstStyle/>
          <a:p>
            <a:fld id="{4B1F38AA-B593-4E40-87F5-BB26A25715E8}" type="slidenum">
              <a:rPr lang="en-US" smtClean="0"/>
              <a:pPr/>
              <a:t>12</a:t>
            </a:fld>
            <a:endParaRPr lang="en-US" smtClean="0"/>
          </a:p>
        </p:txBody>
      </p:sp>
      <p:pic>
        <p:nvPicPr>
          <p:cNvPr id="53252" name="Picture 6" descr="http://www.bartleby.com/107/Images/large/image345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431925"/>
            <a:ext cx="1773238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Arrow Connector 11"/>
          <p:cNvCxnSpPr/>
          <p:nvPr/>
        </p:nvCxnSpPr>
        <p:spPr bwMode="auto">
          <a:xfrm>
            <a:off x="5410200" y="2574925"/>
            <a:ext cx="1447800" cy="1066800"/>
          </a:xfrm>
          <a:prstGeom prst="straightConnector1">
            <a:avLst/>
          </a:prstGeom>
          <a:solidFill>
            <a:schemeClr val="accent1"/>
          </a:solidFill>
          <a:ln w="76200" cap="sq" cmpd="sng" algn="ctr">
            <a:solidFill>
              <a:schemeClr val="tx1">
                <a:lumMod val="10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3254" name="Straight Arrow Connector 13"/>
          <p:cNvCxnSpPr>
            <a:cxnSpLocks noChangeShapeType="1"/>
          </p:cNvCxnSpPr>
          <p:nvPr/>
        </p:nvCxnSpPr>
        <p:spPr bwMode="auto">
          <a:xfrm>
            <a:off x="5181600" y="3946525"/>
            <a:ext cx="914400" cy="914400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53255" name="TextBox 15"/>
          <p:cNvSpPr txBox="1">
            <a:spLocks noChangeArrowheads="1"/>
          </p:cNvSpPr>
          <p:nvPr/>
        </p:nvSpPr>
        <p:spPr bwMode="auto">
          <a:xfrm>
            <a:off x="533400" y="822325"/>
            <a:ext cx="8458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rgbClr val="800000"/>
                </a:solidFill>
              </a:rPr>
              <a:t>See the linkages in knowledge…</a:t>
            </a:r>
          </a:p>
        </p:txBody>
      </p:sp>
      <p:pic>
        <p:nvPicPr>
          <p:cNvPr id="53256" name="Picture 8" descr="http://videos.med.wisc.edu/images/stills/MSK_knee.jpg"/>
          <p:cNvPicPr>
            <a:picLocks noChangeAspect="1" noChangeArrowheads="1"/>
          </p:cNvPicPr>
          <p:nvPr/>
        </p:nvPicPr>
        <p:blipFill>
          <a:blip r:embed="rId5" cstate="print"/>
          <a:srcRect r="18750"/>
          <a:stretch>
            <a:fillRect/>
          </a:stretch>
        </p:blipFill>
        <p:spPr bwMode="auto">
          <a:xfrm>
            <a:off x="6096000" y="3946525"/>
            <a:ext cx="2438400" cy="225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7" name="Picture 10" descr="http://weblogs.amny.com/news/local/tracker/blog/Xray.knee.side2.JPG"/>
          <p:cNvPicPr>
            <a:picLocks noChangeAspect="1" noChangeArrowheads="1"/>
          </p:cNvPicPr>
          <p:nvPr/>
        </p:nvPicPr>
        <p:blipFill>
          <a:blip r:embed="rId6" cstate="print"/>
          <a:srcRect t="23334" b="6970"/>
          <a:stretch>
            <a:fillRect/>
          </a:stretch>
        </p:blipFill>
        <p:spPr bwMode="auto">
          <a:xfrm>
            <a:off x="685800" y="3946525"/>
            <a:ext cx="24606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Arrow Connector 19"/>
          <p:cNvCxnSpPr/>
          <p:nvPr/>
        </p:nvCxnSpPr>
        <p:spPr bwMode="auto">
          <a:xfrm rot="10800000" flipV="1">
            <a:off x="2362200" y="2498725"/>
            <a:ext cx="1447800" cy="1066800"/>
          </a:xfrm>
          <a:prstGeom prst="straightConnector1">
            <a:avLst/>
          </a:prstGeom>
          <a:solidFill>
            <a:schemeClr val="accent1"/>
          </a:solidFill>
          <a:ln w="76200" cap="sq" cmpd="sng" algn="ctr">
            <a:solidFill>
              <a:schemeClr val="tx1">
                <a:lumMod val="10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3733800" y="5394325"/>
            <a:ext cx="1981200" cy="1588"/>
          </a:xfrm>
          <a:prstGeom prst="straightConnector1">
            <a:avLst/>
          </a:prstGeom>
          <a:solidFill>
            <a:schemeClr val="accent1"/>
          </a:solidFill>
          <a:ln w="76200" cap="sq" cmpd="sng" algn="ctr">
            <a:solidFill>
              <a:schemeClr val="tx1">
                <a:lumMod val="10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pic>
        <p:nvPicPr>
          <p:cNvPr id="133132" name="Picture 12" descr="http://serc.carleton.edu/images/cismi/biochemistry/dn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3200" y="1736725"/>
            <a:ext cx="1828800" cy="137101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3134" name="Picture 14" descr="http://www-images.warwick.ac.uk/fac/sci/bio/prospective_undergrads/courses/micvir/microbiology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43000" y="1508125"/>
            <a:ext cx="1828800" cy="151349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3136" name="Picture 16" descr="http://www.bu.edu/histology/i/16003hoa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33800" y="5699125"/>
            <a:ext cx="1828800" cy="118583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3355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Sample Group Plan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Goals:  reinforce class and lab learning, prepare for test, improve study methods and learning strategies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Members: five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Meeting time: Sunday, 3:00-5:00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Plan: 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members summarize lectures daily; include information from objectives, readings and slides not discussed in class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Each member responsible for compiling lists of possible exam questions from one lecture and distributing to group members</a:t>
            </a:r>
          </a:p>
        </p:txBody>
      </p:sp>
      <p:sp>
        <p:nvSpPr>
          <p:cNvPr id="5427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Class 1</a:t>
            </a:r>
          </a:p>
        </p:txBody>
      </p:sp>
      <p:sp>
        <p:nvSpPr>
          <p:cNvPr id="542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196964-8F7C-48A9-82FD-DCDB92C60FA8}" type="slidenum">
              <a:rPr lang="en-US" smtClean="0"/>
              <a:pPr/>
              <a:t>13</a:t>
            </a:fld>
            <a:endParaRPr lang="en-US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0606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Additional Group Plans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smtClean="0"/>
              <a:t>For exam prep, group schedule additional time for:</a:t>
            </a:r>
          </a:p>
          <a:p>
            <a:pPr lvl="1"/>
            <a:r>
              <a:rPr lang="en-US" smtClean="0"/>
              <a:t>Practice lab practical</a:t>
            </a:r>
          </a:p>
          <a:p>
            <a:pPr lvl="1"/>
            <a:r>
              <a:rPr lang="en-US" smtClean="0"/>
              <a:t>Practice checklists in CLC</a:t>
            </a:r>
          </a:p>
          <a:p>
            <a:pPr lvl="1"/>
            <a:r>
              <a:rPr lang="en-US" smtClean="0"/>
              <a:t>Practice exam questions</a:t>
            </a:r>
          </a:p>
          <a:p>
            <a:pPr lvl="1"/>
            <a:r>
              <a:rPr lang="en-US" smtClean="0"/>
              <a:t>Integrated questions from external sources</a:t>
            </a:r>
          </a:p>
          <a:p>
            <a:pPr lvl="1"/>
            <a:r>
              <a:rPr lang="en-US" smtClean="0"/>
              <a:t>Additional review</a:t>
            </a:r>
          </a:p>
          <a:p>
            <a:endParaRPr lang="en-US" smtClean="0"/>
          </a:p>
          <a:p>
            <a:pPr lvl="1"/>
            <a:endParaRPr lang="en-US" smtClean="0"/>
          </a:p>
        </p:txBody>
      </p:sp>
      <p:sp>
        <p:nvSpPr>
          <p:cNvPr id="553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Class 1</a:t>
            </a:r>
          </a:p>
        </p:txBody>
      </p:sp>
      <p:sp>
        <p:nvSpPr>
          <p:cNvPr id="553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975F81-4456-46A8-B994-5DB27DD02075}" type="slidenum">
              <a:rPr lang="en-US" smtClean="0"/>
              <a:pPr/>
              <a:t>14</a:t>
            </a:fld>
            <a:endParaRPr lang="en-US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343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Resources from Dr. Painter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FSU </a:t>
            </a:r>
            <a:r>
              <a:rPr lang="en-US" b="1" dirty="0" smtClean="0"/>
              <a:t>Blackboard</a:t>
            </a:r>
            <a:r>
              <a:rPr lang="en-US" dirty="0" smtClean="0"/>
              <a:t> </a:t>
            </a:r>
          </a:p>
          <a:p>
            <a:r>
              <a:rPr lang="en-US" dirty="0" smtClean="0"/>
              <a:t>Under </a:t>
            </a:r>
            <a:r>
              <a:rPr lang="en-US" b="1" dirty="0" smtClean="0"/>
              <a:t>My Organizations</a:t>
            </a:r>
          </a:p>
          <a:p>
            <a:r>
              <a:rPr lang="en-US" dirty="0" smtClean="0"/>
              <a:t>Look for </a:t>
            </a:r>
            <a:r>
              <a:rPr lang="en-US" b="1" dirty="0" smtClean="0"/>
              <a:t>Learning and Study Resources</a:t>
            </a:r>
            <a:endParaRPr lang="en-US" b="1" dirty="0"/>
          </a:p>
        </p:txBody>
      </p:sp>
      <p:sp>
        <p:nvSpPr>
          <p:cNvPr id="56323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Class 1</a:t>
            </a:r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242E78-8BAA-4CB4-9887-22DC23043CDA}" type="slidenum">
              <a:rPr lang="en-US" smtClean="0"/>
              <a:pPr/>
              <a:t>15</a:t>
            </a:fld>
            <a:endParaRPr lang="en-US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518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609600"/>
          </a:xfrm>
        </p:spPr>
        <p:txBody>
          <a:bodyPr/>
          <a:lstStyle/>
          <a:p>
            <a:pPr>
              <a:defRPr/>
            </a:pPr>
            <a:r>
              <a:rPr lang="en-US" dirty="0"/>
              <a:t>Review of Group Benefits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305800" cy="4525963"/>
          </a:xfrm>
        </p:spPr>
        <p:txBody>
          <a:bodyPr/>
          <a:lstStyle/>
          <a:p>
            <a:r>
              <a:rPr lang="en-US" sz="2800" dirty="0" smtClean="0"/>
              <a:t>Everyone brings something to the party</a:t>
            </a:r>
          </a:p>
          <a:p>
            <a:r>
              <a:rPr lang="en-US" sz="2800" dirty="0" smtClean="0"/>
              <a:t>Promotes active learning =&gt; mastery</a:t>
            </a:r>
          </a:p>
          <a:p>
            <a:r>
              <a:rPr lang="en-US" sz="2800" dirty="0" smtClean="0"/>
              <a:t>Supports long-term memory and understanding</a:t>
            </a:r>
          </a:p>
          <a:p>
            <a:r>
              <a:rPr lang="en-US" sz="2800" dirty="0" smtClean="0"/>
              <a:t>Allows for monitoring and assessment of knowledge</a:t>
            </a:r>
          </a:p>
          <a:p>
            <a:r>
              <a:rPr lang="en-US" sz="2800" dirty="0" smtClean="0"/>
              <a:t>Develops problem-solving and critical thinking skills</a:t>
            </a:r>
          </a:p>
          <a:p>
            <a:r>
              <a:rPr lang="en-US" sz="2800" dirty="0" smtClean="0"/>
              <a:t>Encourages collaboration</a:t>
            </a:r>
          </a:p>
        </p:txBody>
      </p:sp>
      <p:sp>
        <p:nvSpPr>
          <p:cNvPr id="4301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Class 1</a:t>
            </a:r>
          </a:p>
        </p:txBody>
      </p:sp>
      <p:sp>
        <p:nvSpPr>
          <p:cNvPr id="4301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0698BC-E90C-4C3A-843F-1B9FD3B33BFF}" type="slidenum">
              <a:rPr lang="en-US" smtClean="0"/>
              <a:pPr/>
              <a:t>2</a:t>
            </a:fld>
            <a:endParaRPr lang="en-US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962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609600"/>
          </a:xfrm>
        </p:spPr>
        <p:txBody>
          <a:bodyPr/>
          <a:lstStyle/>
          <a:p>
            <a:pPr>
              <a:defRPr/>
            </a:pPr>
            <a:r>
              <a:rPr lang="en-US" dirty="0"/>
              <a:t>Review of Best Group Practices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4449763"/>
          </a:xfrm>
        </p:spPr>
        <p:txBody>
          <a:bodyPr/>
          <a:lstStyle/>
          <a:p>
            <a:r>
              <a:rPr lang="en-US" dirty="0" smtClean="0"/>
              <a:t>Utilize the Godfather Principle</a:t>
            </a:r>
          </a:p>
          <a:p>
            <a:r>
              <a:rPr lang="en-US" dirty="0" smtClean="0"/>
              <a:t>Limit the size</a:t>
            </a:r>
          </a:p>
          <a:p>
            <a:r>
              <a:rPr lang="en-US" dirty="0" smtClean="0"/>
              <a:t>Members have basic similarities and preferences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They have structure and purpose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They don’t add more to your plate</a:t>
            </a:r>
          </a:p>
          <a:p>
            <a:pPr>
              <a:buFont typeface="Wingdings" pitchFamily="2" charset="2"/>
              <a:buNone/>
            </a:pP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403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Class 1</a:t>
            </a:r>
          </a:p>
        </p:txBody>
      </p:sp>
      <p:sp>
        <p:nvSpPr>
          <p:cNvPr id="440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40EB57-9D09-46B9-9BA2-EA406DAB727E}" type="slidenum">
              <a:rPr lang="en-US" smtClean="0"/>
              <a:pPr/>
              <a:t>3</a:t>
            </a:fld>
            <a:endParaRPr lang="en-US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22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Compatible Learning Styles</a:t>
            </a:r>
            <a:endParaRPr lang="en-US" dirty="0"/>
          </a:p>
        </p:txBody>
      </p:sp>
      <p:sp>
        <p:nvSpPr>
          <p:cNvPr id="45059" name="Text Placeholder 6"/>
          <p:cNvSpPr>
            <a:spLocks noGrp="1"/>
          </p:cNvSpPr>
          <p:nvPr>
            <p:ph type="body" idx="1"/>
          </p:nvPr>
        </p:nvSpPr>
        <p:spPr>
          <a:xfrm>
            <a:off x="531812" y="1828800"/>
            <a:ext cx="4040188" cy="639763"/>
          </a:xfrm>
        </p:spPr>
        <p:txBody>
          <a:bodyPr/>
          <a:lstStyle/>
          <a:p>
            <a:pPr algn="ctr"/>
            <a:r>
              <a:rPr lang="en-US" sz="2800" u="sng" dirty="0" smtClean="0"/>
              <a:t>Active Learners</a:t>
            </a:r>
          </a:p>
        </p:txBody>
      </p:sp>
      <p:sp>
        <p:nvSpPr>
          <p:cNvPr id="45060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Meet regularly</a:t>
            </a:r>
            <a:r>
              <a:rPr lang="en-US" dirty="0" smtClean="0"/>
              <a:t> to process information verbally, draw pictures on white board</a:t>
            </a:r>
          </a:p>
          <a:p>
            <a:r>
              <a:rPr lang="en-US" dirty="0" smtClean="0"/>
              <a:t>Reinforce and insure ongoing mastery </a:t>
            </a:r>
          </a:p>
          <a:p>
            <a:r>
              <a:rPr lang="en-US" dirty="0" smtClean="0"/>
              <a:t>Process/study individually after class</a:t>
            </a:r>
          </a:p>
          <a:p>
            <a:r>
              <a:rPr lang="en-US" dirty="0" smtClean="0"/>
              <a:t>Prep for tests</a:t>
            </a:r>
          </a:p>
          <a:p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5061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572000" y="1905000"/>
            <a:ext cx="4041775" cy="563562"/>
          </a:xfrm>
        </p:spPr>
        <p:txBody>
          <a:bodyPr/>
          <a:lstStyle/>
          <a:p>
            <a:pPr algn="ctr"/>
            <a:r>
              <a:rPr lang="en-US" sz="2800" u="sng" dirty="0" smtClean="0"/>
              <a:t>Reflective Learners</a:t>
            </a:r>
          </a:p>
        </p:txBody>
      </p:sp>
      <p:sp>
        <p:nvSpPr>
          <p:cNvPr id="45062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Prepare before class</a:t>
            </a:r>
          </a:p>
          <a:p>
            <a:r>
              <a:rPr lang="en-US" dirty="0" smtClean="0"/>
              <a:t>Summarize materials at home and read</a:t>
            </a:r>
          </a:p>
          <a:p>
            <a:r>
              <a:rPr lang="en-US" u="sng" dirty="0" smtClean="0"/>
              <a:t>Meet weekly </a:t>
            </a:r>
            <a:r>
              <a:rPr lang="en-US" dirty="0" smtClean="0"/>
              <a:t>with group to reinforce and assess mastery of week’s learning</a:t>
            </a:r>
          </a:p>
          <a:p>
            <a:r>
              <a:rPr lang="en-US" dirty="0" smtClean="0"/>
              <a:t>Prep for tests</a:t>
            </a:r>
          </a:p>
        </p:txBody>
      </p:sp>
      <p:sp>
        <p:nvSpPr>
          <p:cNvPr id="4506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Class 1</a:t>
            </a:r>
          </a:p>
        </p:txBody>
      </p:sp>
      <p:sp>
        <p:nvSpPr>
          <p:cNvPr id="450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733F4C-6FE6-4249-9B93-34805432D830}" type="slidenum">
              <a:rPr lang="en-US" smtClean="0"/>
              <a:pPr/>
              <a:t>4</a:t>
            </a:fld>
            <a:endParaRPr lang="en-US" smtClean="0"/>
          </a:p>
        </p:txBody>
      </p:sp>
      <p:cxnSp>
        <p:nvCxnSpPr>
          <p:cNvPr id="45065" name="Straight Connector 11"/>
          <p:cNvCxnSpPr>
            <a:cxnSpLocks noChangeShapeType="1"/>
          </p:cNvCxnSpPr>
          <p:nvPr/>
        </p:nvCxnSpPr>
        <p:spPr bwMode="auto">
          <a:xfrm rot="5400000">
            <a:off x="2400300" y="3771900"/>
            <a:ext cx="4343400" cy="0"/>
          </a:xfrm>
          <a:prstGeom prst="line">
            <a:avLst/>
          </a:prstGeom>
          <a:noFill/>
          <a:ln w="57150" cap="sq" algn="ctr">
            <a:solidFill>
              <a:srgbClr val="800000"/>
            </a:solidFill>
            <a:round/>
            <a:headEnd type="none" w="sm" len="sm"/>
            <a:tailEnd type="none" w="sm" len="sm"/>
          </a:ln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75256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19100" y="1143000"/>
            <a:ext cx="8229600" cy="609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Compatible Circumstances</a:t>
            </a:r>
            <a:endParaRPr lang="en-US" dirty="0"/>
          </a:p>
        </p:txBody>
      </p:sp>
      <p:sp>
        <p:nvSpPr>
          <p:cNvPr id="46083" name="Content Placeholder 10"/>
          <p:cNvSpPr>
            <a:spLocks noGrp="1"/>
          </p:cNvSpPr>
          <p:nvPr>
            <p:ph idx="1"/>
          </p:nvPr>
        </p:nvSpPr>
        <p:spPr>
          <a:xfrm>
            <a:off x="0" y="1905000"/>
            <a:ext cx="8915400" cy="42211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Structured (Js)    –   Unstructured (Ps)</a:t>
            </a:r>
          </a:p>
          <a:p>
            <a:pPr algn="ctr">
              <a:buNone/>
            </a:pPr>
            <a:r>
              <a:rPr lang="en-US" dirty="0" smtClean="0"/>
              <a:t>Morning person –    Not morning person</a:t>
            </a:r>
          </a:p>
          <a:p>
            <a:pPr algn="ctr">
              <a:buFontTx/>
              <a:buNone/>
            </a:pPr>
            <a:r>
              <a:rPr lang="en-US" dirty="0" smtClean="0"/>
              <a:t>Not Married –Married (with children?)</a:t>
            </a:r>
          </a:p>
          <a:p>
            <a:pPr algn="ctr">
              <a:buFontTx/>
              <a:buNone/>
            </a:pPr>
            <a:r>
              <a:rPr lang="en-US" dirty="0" smtClean="0"/>
              <a:t>Need mix of sensing/intuitives, global/ sequential </a:t>
            </a:r>
          </a:p>
        </p:txBody>
      </p:sp>
      <p:sp>
        <p:nvSpPr>
          <p:cNvPr id="46084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Class 1</a:t>
            </a:r>
          </a:p>
        </p:txBody>
      </p:sp>
      <p:sp>
        <p:nvSpPr>
          <p:cNvPr id="46085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FFF28E-37B8-4A3E-BEDC-C69FA9645F7F}" type="slidenum">
              <a:rPr lang="en-US" smtClean="0"/>
              <a:pPr/>
              <a:t>5</a:t>
            </a:fld>
            <a:endParaRPr lang="en-US" smtClean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00" y="4724400"/>
            <a:ext cx="8458200" cy="1328738"/>
            <a:chOff x="109500319" y="109950647"/>
            <a:chExt cx="1369762" cy="469106"/>
          </a:xfrm>
        </p:grpSpPr>
        <p:sp>
          <p:nvSpPr>
            <p:cNvPr id="46087" name="Rectangle 3" hidden="1"/>
            <p:cNvSpPr>
              <a:spLocks noChangeArrowheads="1" noChangeShapeType="1"/>
            </p:cNvSpPr>
            <p:nvPr/>
          </p:nvSpPr>
          <p:spPr bwMode="auto">
            <a:xfrm>
              <a:off x="109500319" y="109950647"/>
              <a:ext cx="1369762" cy="469106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46088" name="Rectangle 4"/>
            <p:cNvSpPr>
              <a:spLocks noChangeArrowheads="1" noChangeShapeType="1"/>
            </p:cNvSpPr>
            <p:nvPr/>
          </p:nvSpPr>
          <p:spPr bwMode="auto">
            <a:xfrm>
              <a:off x="109500319" y="109977905"/>
              <a:ext cx="1369762" cy="414590"/>
            </a:xfrm>
            <a:prstGeom prst="rect">
              <a:avLst/>
            </a:prstGeom>
            <a:solidFill>
              <a:srgbClr val="800000"/>
            </a:solidFill>
            <a:ln w="0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46089" name="Oval 5"/>
            <p:cNvSpPr>
              <a:spLocks noChangeArrowheads="1" noChangeShapeType="1"/>
            </p:cNvSpPr>
            <p:nvPr/>
          </p:nvSpPr>
          <p:spPr bwMode="auto">
            <a:xfrm>
              <a:off x="109562775" y="109950647"/>
              <a:ext cx="1244850" cy="469106"/>
            </a:xfrm>
            <a:prstGeom prst="ellipse">
              <a:avLst/>
            </a:prstGeom>
            <a:solidFill>
              <a:srgbClr val="FFFFFF"/>
            </a:solidFill>
            <a:ln w="0" algn="in">
              <a:noFill/>
              <a:round/>
              <a:headEnd/>
              <a:tailEnd/>
            </a:ln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46090" name="Text Box 6"/>
            <p:cNvSpPr txBox="1">
              <a:spLocks noChangeArrowheads="1" noChangeShapeType="1"/>
            </p:cNvSpPr>
            <p:nvPr/>
          </p:nvSpPr>
          <p:spPr bwMode="auto">
            <a:xfrm>
              <a:off x="109598494" y="110107810"/>
              <a:ext cx="1173412" cy="161925"/>
            </a:xfrm>
            <a:prstGeom prst="rect">
              <a:avLst/>
            </a:prstGeom>
            <a:solidFill>
              <a:srgbClr val="FFFFFF"/>
            </a:solidFill>
            <a:ln w="0" algn="in">
              <a:noFill/>
              <a:miter lim="800000"/>
              <a:headEnd/>
              <a:tailEnd/>
            </a:ln>
          </p:spPr>
          <p:txBody>
            <a:bodyPr lIns="36195" tIns="0" rIns="36195" bIns="0"/>
            <a:lstStyle/>
            <a:p>
              <a:pPr algn="ctr"/>
              <a:r>
                <a:rPr lang="en-US" sz="2900">
                  <a:solidFill>
                    <a:srgbClr val="000000"/>
                  </a:solidFill>
                  <a:latin typeface="Rockwell Extra Bold" pitchFamily="18" charset="0"/>
                </a:rPr>
                <a:t>Group Forming Exercise</a:t>
              </a:r>
              <a:endParaRPr 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34124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Strategies and Process</a:t>
            </a:r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Establish goals (personal and group)</a:t>
            </a:r>
          </a:p>
          <a:p>
            <a:r>
              <a:rPr lang="en-US" smtClean="0"/>
              <a:t>Establish a schedule (when and how long)</a:t>
            </a:r>
          </a:p>
          <a:p>
            <a:r>
              <a:rPr lang="en-US" smtClean="0"/>
              <a:t>Set an agenda</a:t>
            </a:r>
          </a:p>
          <a:p>
            <a:r>
              <a:rPr lang="en-US" smtClean="0"/>
              <a:t>Establish a purpose ( reinforce learning; test preparation)</a:t>
            </a:r>
          </a:p>
          <a:p>
            <a:r>
              <a:rPr lang="en-US" smtClean="0"/>
              <a:t>Share responsibilities and resources</a:t>
            </a:r>
          </a:p>
          <a:p>
            <a:r>
              <a:rPr lang="en-US" smtClean="0"/>
              <a:t>Don’t add to what you’re already doing: use what you have</a:t>
            </a:r>
          </a:p>
          <a:p>
            <a:endParaRPr lang="en-US" smtClean="0"/>
          </a:p>
        </p:txBody>
      </p:sp>
      <p:sp>
        <p:nvSpPr>
          <p:cNvPr id="4710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Class 1</a:t>
            </a:r>
          </a:p>
        </p:txBody>
      </p:sp>
      <p:sp>
        <p:nvSpPr>
          <p:cNvPr id="4710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3B391B-94B8-4DF0-B6FB-A5119354B25C}" type="slidenum">
              <a:rPr lang="en-US" smtClean="0"/>
              <a:pPr/>
              <a:t>6</a:t>
            </a:fld>
            <a:endParaRPr lang="en-US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395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Study Smart, Not Hard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Promote </a:t>
            </a:r>
            <a:r>
              <a:rPr lang="en-US" sz="2800" u="sng" dirty="0" smtClean="0"/>
              <a:t>intuitive</a:t>
            </a:r>
            <a:r>
              <a:rPr lang="en-US" sz="2800" dirty="0" smtClean="0"/>
              <a:t>/integrated versus </a:t>
            </a:r>
            <a:r>
              <a:rPr lang="en-US" sz="2800" u="sng" dirty="0" smtClean="0"/>
              <a:t>sensing</a:t>
            </a:r>
            <a:r>
              <a:rPr lang="en-US" sz="2800" dirty="0" smtClean="0"/>
              <a:t>/linear learning style</a:t>
            </a:r>
          </a:p>
          <a:p>
            <a:pPr lvl="1"/>
            <a:r>
              <a:rPr lang="en-US" sz="2400" dirty="0" smtClean="0"/>
              <a:t>Look for connections between concepts and facts</a:t>
            </a:r>
          </a:p>
          <a:p>
            <a:pPr lvl="1"/>
            <a:r>
              <a:rPr lang="en-US" sz="2400" dirty="0" smtClean="0"/>
              <a:t>Compare and contrast different concepts</a:t>
            </a:r>
          </a:p>
          <a:p>
            <a:pPr lvl="1"/>
            <a:r>
              <a:rPr lang="en-US" sz="2400" dirty="0" smtClean="0"/>
              <a:t>Tend to do better on multiple-choice exams in medical school (most do not test recognition and recall of facts and concepts)</a:t>
            </a:r>
          </a:p>
          <a:p>
            <a:r>
              <a:rPr lang="en-US" sz="2800" dirty="0" smtClean="0"/>
              <a:t>One of the best way to assess how well you are doing: evaluate yourself and each other</a:t>
            </a:r>
          </a:p>
          <a:p>
            <a:pPr lvl="1"/>
            <a:r>
              <a:rPr lang="en-US" sz="2400" dirty="0" smtClean="0"/>
              <a:t>Case scenario – problem solving</a:t>
            </a:r>
          </a:p>
          <a:p>
            <a:pPr lvl="1"/>
            <a:r>
              <a:rPr lang="en-US" sz="2400" dirty="0" smtClean="0"/>
              <a:t>Practice test questions…</a:t>
            </a:r>
          </a:p>
          <a:p>
            <a:pPr lvl="1"/>
            <a:endParaRPr lang="en-US" sz="2400" dirty="0" smtClean="0"/>
          </a:p>
          <a:p>
            <a:pPr>
              <a:buFont typeface="Wingdings" pitchFamily="2" charset="2"/>
              <a:buNone/>
            </a:pPr>
            <a:endParaRPr lang="en-US" sz="2800" dirty="0" smtClean="0"/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Class 1</a:t>
            </a:r>
          </a:p>
        </p:txBody>
      </p:sp>
      <p:sp>
        <p:nvSpPr>
          <p:cNvPr id="481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880865-0F11-4EA6-9B77-251C2F57BE1B}" type="slidenum">
              <a:rPr lang="en-US" smtClean="0"/>
              <a:pPr/>
              <a:t>7</a:t>
            </a:fld>
            <a:endParaRPr lang="en-US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933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Effectiveness versus efficiency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Changes to study methods must move toward effectiveness ( smart study), getting the </a:t>
            </a:r>
            <a:r>
              <a:rPr lang="en-US" i="1" u="sng" dirty="0" smtClean="0">
                <a:solidFill>
                  <a:srgbClr val="000000"/>
                </a:solidFill>
              </a:rPr>
              <a:t>right</a:t>
            </a:r>
            <a:r>
              <a:rPr lang="en-US" u="sng" dirty="0" smtClean="0">
                <a:solidFill>
                  <a:srgbClr val="000000"/>
                </a:solidFill>
              </a:rPr>
              <a:t> </a:t>
            </a:r>
            <a:r>
              <a:rPr lang="en-US" dirty="0" smtClean="0"/>
              <a:t>things done in the time available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Efficiency is the ability to get a lot done in the time available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Question analysis is </a:t>
            </a:r>
            <a:r>
              <a:rPr lang="en-US" i="1" u="sng" dirty="0" smtClean="0">
                <a:solidFill>
                  <a:schemeClr val="accent2">
                    <a:lumMod val="95000"/>
                    <a:lumOff val="5000"/>
                  </a:schemeClr>
                </a:solidFill>
              </a:rPr>
              <a:t>effective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Focuses on exam material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Increases your chances of answering correctly</a:t>
            </a:r>
          </a:p>
        </p:txBody>
      </p:sp>
      <p:sp>
        <p:nvSpPr>
          <p:cNvPr id="4915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Class 1</a:t>
            </a:r>
          </a:p>
        </p:txBody>
      </p:sp>
      <p:sp>
        <p:nvSpPr>
          <p:cNvPr id="4915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07BB93-6F59-4025-80B7-942D730B5F84}" type="slidenum">
              <a:rPr lang="en-US" smtClean="0"/>
              <a:pPr/>
              <a:t>8</a:t>
            </a:fld>
            <a:endParaRPr lang="en-US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372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Questions as a Study Tool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Available from several sources</a:t>
            </a:r>
          </a:p>
          <a:p>
            <a:pPr lvl="1">
              <a:defRPr/>
            </a:pPr>
            <a:r>
              <a:rPr lang="en-US" dirty="0" smtClean="0"/>
              <a:t>Active learning- prepare your own possible test questions from </a:t>
            </a:r>
            <a:r>
              <a:rPr lang="en-US" u="sng" dirty="0" smtClean="0">
                <a:solidFill>
                  <a:schemeClr val="bg2">
                    <a:lumMod val="25000"/>
                  </a:schemeClr>
                </a:solidFill>
              </a:rPr>
              <a:t>lecture objectives and content</a:t>
            </a:r>
          </a:p>
          <a:p>
            <a:pPr lvl="1">
              <a:defRPr/>
            </a:pPr>
            <a:r>
              <a:rPr lang="en-US" dirty="0" smtClean="0"/>
              <a:t>Board review books</a:t>
            </a:r>
          </a:p>
          <a:p>
            <a:pPr lvl="1">
              <a:defRPr/>
            </a:pPr>
            <a:r>
              <a:rPr lang="en-US" dirty="0" smtClean="0"/>
              <a:t>Library online sources</a:t>
            </a:r>
          </a:p>
          <a:p>
            <a:pPr>
              <a:defRPr/>
            </a:pPr>
            <a:r>
              <a:rPr lang="en-US" dirty="0" smtClean="0"/>
              <a:t>Train your brain to think in an exam mode; create the performance environment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5018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Class 1</a:t>
            </a:r>
          </a:p>
        </p:txBody>
      </p:sp>
      <p:sp>
        <p:nvSpPr>
          <p:cNvPr id="501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D9EDCE-F567-498E-ACDB-B9CB56293CC3}" type="slidenum">
              <a:rPr lang="en-US" smtClean="0"/>
              <a:pPr/>
              <a:t>9</a:t>
            </a:fld>
            <a:endParaRPr lang="en-US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760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ANSWERNOWTEXT" val="Answer Now"/>
  <p:tag name="RESPTABLESTYLE" val="-1"/>
  <p:tag name="ALLOWDUPLICATES" val="False"/>
  <p:tag name="AUTOADVANCE" val="False"/>
  <p:tag name="STDCHART" val="1"/>
  <p:tag name="SKIPREMAININGRACESLIDES" val="True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REALTIMEBACKUPPATH" val="(None)"/>
  <p:tag name="FIBDISPLAYKEYWORDS" val="True"/>
  <p:tag name="PRRESPONSE4" val="7"/>
  <p:tag name="PRRESPONSE8" val="3"/>
  <p:tag name="TPVERSION" val="2008"/>
  <p:tag name="BULLETTYPE" val="3"/>
  <p:tag name="RESPCOUNTERFORMAT" val="0"/>
  <p:tag name="BACKUPSESSIONS" val="True"/>
  <p:tag name="ROTATIONINTERVAL" val="2"/>
  <p:tag name="RACEANIMATIONSPEED" val="3"/>
  <p:tag name="BUBBLESIZEVISIBLE" val="True"/>
  <p:tag name="CUSTOMCELLFORECOLOR" val="-16777216"/>
  <p:tag name="USESCHEMECOLORS" val="True"/>
  <p:tag name="AUTOSIZEGRID" val="True"/>
  <p:tag name="CHARTLABELS" val="1"/>
  <p:tag name="INCLUDEPPT" val="True"/>
  <p:tag name="ZEROBASED" val="False"/>
  <p:tag name="FIBNUMRESULTS" val="5"/>
  <p:tag name="PRRESPONSE3" val="8"/>
  <p:tag name="PRRESPONSE9" val="2"/>
  <p:tag name="SHOWBARVISIBLE" val="True"/>
  <p:tag name="RESPCOUNTERSTYLE" val="-1"/>
  <p:tag name="BACKUPMAINTENANCE" val="7"/>
  <p:tag name="RACEENDPOINTS" val="100"/>
  <p:tag name="MAXRESPONDERS" val="5"/>
  <p:tag name="CUSTOMCELLBACKCOLOR1" val="-657956"/>
  <p:tag name="DISPLAYDEVICEID" val="True"/>
  <p:tag name="CHARTCOLORS" val="0"/>
  <p:tag name="CORRECTPOINTVALUE" val="100"/>
  <p:tag name="CHARTSCALE" val="True"/>
  <p:tag name="PRRESPONSE2" val="9"/>
  <p:tag name="PRRESPONSE10" val="1"/>
  <p:tag name="ANSWERNOWSTYLE" val="-1"/>
  <p:tag name="NUMRESPONSES" val="1"/>
  <p:tag name="RACERSMAXDISPLAYED" val="5"/>
  <p:tag name="BUBBLEGROUPING" val="3"/>
  <p:tag name="DISPLAYDEVICENUMBER" val="True"/>
  <p:tag name="RESETCHARTS" val="True"/>
  <p:tag name="REALTIMEBACKUP" val="False"/>
  <p:tag name="PRRESPONSE1" val="10"/>
  <p:tag name="SHOWFLASHWARNING" val="True"/>
  <p:tag name="COUNTDOWNSECONDS" val="10"/>
  <p:tag name="AUTOUPDATEALIASES" val="True"/>
  <p:tag name="CUSTOMGRIDBACKCOLOR" val="-722948"/>
  <p:tag name="GRIDSIZE" val="{Width=800, Height=600}"/>
  <p:tag name="INCORRECTPOINTVALUE" val="0"/>
  <p:tag name="PRRESPONSE5" val="6"/>
  <p:tag name="USESECONDARYMONITOR" val="True"/>
  <p:tag name="REVIEWONLY" val="False"/>
  <p:tag name="CUSTOMCELLBACKCOLOR3" val="-268652"/>
  <p:tag name="MULTIRESPDIVISOR" val="1"/>
  <p:tag name="FIBINCLUDEOTHER" val="True"/>
  <p:tag name="COUNTDOWNSTYLE" val="-1"/>
  <p:tag name="TEAMSINLEADERBOARD" val="5"/>
  <p:tag name="GRIDPOSITION" val="1"/>
  <p:tag name="PRRESPONSE6" val="5"/>
  <p:tag name="CHARTVALUEFORMAT" val="0%"/>
  <p:tag name="GRIDOPACITY" val="90"/>
  <p:tag name="PRRESPONSE7" val="4"/>
  <p:tag name="BUBBLEVALUEFORMAT" val="0.0"/>
  <p:tag name="FIBDISPLAYRESULTS" val="True"/>
  <p:tag name="CUSTOMCELLBACKCOLOR4" val="-8355712"/>
  <p:tag name="INPUTSOURCE" val="1"/>
  <p:tag name="PARTICIPANTSINLEADERBOARD" val="5"/>
  <p:tag name="AUTOADJUSTPARTRANGE" val="True"/>
  <p:tag name="PARTLISTDEFAULT" val="1"/>
  <p:tag name="DELIMITERS" val="3.1"/>
  <p:tag name="POWERPOINTVERSION" val="12.0"/>
  <p:tag name="CHARTCOLORINDICES" val="35,38,37,34,39,48,40,7,41,47,10,3"/>
  <p:tag name="ADVANCEDSETTINGSVIEW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FSU 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B3FF8F24452A4D92F08622D4716B74" ma:contentTypeVersion="0" ma:contentTypeDescription="Create a new document." ma:contentTypeScope="" ma:versionID="23396663c3ff4a6feeba6cae418e0bc8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AA5EC7-5B73-46ED-B1C5-C47C02A19F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440550DA-7793-442B-B714-1CA9FD57C2B8}">
  <ds:schemaRefs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F6D5F266-229A-46A1-83EF-4027E096A19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 FSU Branding Template</Template>
  <TotalTime>6207</TotalTime>
  <Words>789</Words>
  <Application>Microsoft Office PowerPoint</Application>
  <PresentationFormat>On-screen Show (4:3)</PresentationFormat>
  <Paragraphs>131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FSU COM</vt:lpstr>
      <vt:lpstr>We need a Group, Now What</vt:lpstr>
      <vt:lpstr>Review of Group Benefits</vt:lpstr>
      <vt:lpstr>Review of Best Group Practices</vt:lpstr>
      <vt:lpstr>Compatible Learning Styles</vt:lpstr>
      <vt:lpstr>Compatible Circumstances</vt:lpstr>
      <vt:lpstr>Strategies and Process</vt:lpstr>
      <vt:lpstr>Study Smart, Not Hard</vt:lpstr>
      <vt:lpstr>Effectiveness versus efficiency</vt:lpstr>
      <vt:lpstr>Questions as a Study Tool</vt:lpstr>
      <vt:lpstr>Using Practice Questions to Enhance Integrated Learning</vt:lpstr>
      <vt:lpstr>Using Practice Questions to Enhance Integrated Learning</vt:lpstr>
      <vt:lpstr>PowerPoint Presentation</vt:lpstr>
      <vt:lpstr>Sample Group Plan</vt:lpstr>
      <vt:lpstr>Additional Group Plans</vt:lpstr>
      <vt:lpstr>Resources from Dr. Painter</vt:lpstr>
    </vt:vector>
  </TitlesOfParts>
  <Company>FSUCOM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Lifelong Learning and Information Technology</dc:title>
  <dc:creator>Nancy Clark</dc:creator>
  <cp:lastModifiedBy>Windows User</cp:lastModifiedBy>
  <cp:revision>189</cp:revision>
  <cp:lastPrinted>2011-01-24T16:28:05Z</cp:lastPrinted>
  <dcterms:created xsi:type="dcterms:W3CDTF">2001-12-20T20:04:15Z</dcterms:created>
  <dcterms:modified xsi:type="dcterms:W3CDTF">2014-05-09T14:14:21Z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0x010100A0B3FF8F24452A4D92F08622D4716B74</vt:lpwstr>
  </property>
</Properties>
</file>