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6"/>
  </p:sldMasterIdLst>
  <p:notesMasterIdLst>
    <p:notesMasterId r:id="rId71"/>
  </p:notesMasterIdLst>
  <p:handoutMasterIdLst>
    <p:handoutMasterId r:id="rId72"/>
  </p:handoutMasterIdLst>
  <p:sldIdLst>
    <p:sldId id="256" r:id="rId7"/>
    <p:sldId id="257" r:id="rId8"/>
    <p:sldId id="333" r:id="rId9"/>
    <p:sldId id="370" r:id="rId10"/>
    <p:sldId id="324" r:id="rId11"/>
    <p:sldId id="372" r:id="rId12"/>
    <p:sldId id="392" r:id="rId13"/>
    <p:sldId id="393" r:id="rId14"/>
    <p:sldId id="394" r:id="rId15"/>
    <p:sldId id="376" r:id="rId16"/>
    <p:sldId id="384" r:id="rId17"/>
    <p:sldId id="275" r:id="rId18"/>
    <p:sldId id="276" r:id="rId19"/>
    <p:sldId id="323" r:id="rId20"/>
    <p:sldId id="277" r:id="rId21"/>
    <p:sldId id="386" r:id="rId22"/>
    <p:sldId id="387" r:id="rId23"/>
    <p:sldId id="329" r:id="rId24"/>
    <p:sldId id="282" r:id="rId25"/>
    <p:sldId id="283" r:id="rId26"/>
    <p:sldId id="284" r:id="rId27"/>
    <p:sldId id="285" r:id="rId28"/>
    <p:sldId id="286" r:id="rId29"/>
    <p:sldId id="315" r:id="rId30"/>
    <p:sldId id="353" r:id="rId31"/>
    <p:sldId id="298" r:id="rId32"/>
    <p:sldId id="336" r:id="rId33"/>
    <p:sldId id="337" r:id="rId34"/>
    <p:sldId id="320" r:id="rId35"/>
    <p:sldId id="321" r:id="rId36"/>
    <p:sldId id="348" r:id="rId37"/>
    <p:sldId id="287" r:id="rId38"/>
    <p:sldId id="307" r:id="rId39"/>
    <p:sldId id="288" r:id="rId40"/>
    <p:sldId id="350" r:id="rId41"/>
    <p:sldId id="316" r:id="rId42"/>
    <p:sldId id="413" r:id="rId43"/>
    <p:sldId id="318" r:id="rId44"/>
    <p:sldId id="319" r:id="rId45"/>
    <p:sldId id="351" r:id="rId46"/>
    <p:sldId id="377" r:id="rId47"/>
    <p:sldId id="378" r:id="rId48"/>
    <p:sldId id="410" r:id="rId49"/>
    <p:sldId id="379" r:id="rId50"/>
    <p:sldId id="407" r:id="rId51"/>
    <p:sldId id="380" r:id="rId52"/>
    <p:sldId id="306" r:id="rId53"/>
    <p:sldId id="401" r:id="rId54"/>
    <p:sldId id="402" r:id="rId55"/>
    <p:sldId id="403" r:id="rId56"/>
    <p:sldId id="404" r:id="rId57"/>
    <p:sldId id="405" r:id="rId58"/>
    <p:sldId id="406" r:id="rId59"/>
    <p:sldId id="396" r:id="rId60"/>
    <p:sldId id="397" r:id="rId61"/>
    <p:sldId id="398" r:id="rId62"/>
    <p:sldId id="399" r:id="rId63"/>
    <p:sldId id="400" r:id="rId64"/>
    <p:sldId id="409" r:id="rId65"/>
    <p:sldId id="390" r:id="rId66"/>
    <p:sldId id="391" r:id="rId67"/>
    <p:sldId id="412" r:id="rId68"/>
    <p:sldId id="411" r:id="rId69"/>
    <p:sldId id="343" r:id="rId70"/>
  </p:sldIdLst>
  <p:sldSz cx="9144000" cy="6858000" type="screen4x3"/>
  <p:notesSz cx="7010400" cy="9296400"/>
  <p:custDataLst>
    <p:tags r:id="rId73"/>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800000"/>
    <a:srgbClr val="FFCC00"/>
    <a:srgbClr val="CC9900"/>
    <a:srgbClr val="FF9966"/>
    <a:srgbClr val="D2BE96"/>
    <a:srgbClr val="339966"/>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9" autoAdjust="0"/>
    <p:restoredTop sz="80388" autoAdjust="0"/>
  </p:normalViewPr>
  <p:slideViewPr>
    <p:cSldViewPr snapToGrid="0">
      <p:cViewPr varScale="1">
        <p:scale>
          <a:sx n="52" d="100"/>
          <a:sy n="52" d="100"/>
        </p:scale>
        <p:origin x="1277" y="38"/>
      </p:cViewPr>
      <p:guideLst>
        <p:guide orient="horz" pos="4319"/>
        <p:guide/>
      </p:guideLst>
    </p:cSldViewPr>
  </p:slideViewPr>
  <p:outlineViewPr>
    <p:cViewPr>
      <p:scale>
        <a:sx n="33" d="100"/>
        <a:sy n="33" d="100"/>
      </p:scale>
      <p:origin x="0" y="-7234"/>
    </p:cViewPr>
  </p:outlineViewPr>
  <p:notesTextViewPr>
    <p:cViewPr>
      <p:scale>
        <a:sx n="100" d="100"/>
        <a:sy n="100" d="100"/>
      </p:scale>
      <p:origin x="0" y="0"/>
    </p:cViewPr>
  </p:notesTextViewPr>
  <p:sorterViewPr>
    <p:cViewPr>
      <p:scale>
        <a:sx n="100" d="100"/>
        <a:sy n="100" d="100"/>
      </p:scale>
      <p:origin x="0" y="-13843"/>
    </p:cViewPr>
  </p:sorterViewPr>
  <p:notesViewPr>
    <p:cSldViewPr snapToGrid="0">
      <p:cViewPr>
        <p:scale>
          <a:sx n="140" d="100"/>
          <a:sy n="140" d="100"/>
        </p:scale>
        <p:origin x="-154" y="-2933"/>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hdr" sz="quarter"/>
          </p:nvPr>
        </p:nvSpPr>
        <p:spPr bwMode="auto">
          <a:xfrm>
            <a:off x="1" y="2"/>
            <a:ext cx="3037146" cy="464741"/>
          </a:xfrm>
          <a:prstGeom prst="rect">
            <a:avLst/>
          </a:prstGeom>
          <a:noFill/>
          <a:ln w="9525">
            <a:noFill/>
            <a:miter lim="800000"/>
            <a:headEnd/>
            <a:tailEnd/>
          </a:ln>
          <a:effectLst/>
        </p:spPr>
        <p:txBody>
          <a:bodyPr vert="horz" wrap="square" lIns="92035" tIns="46018" rIns="92035" bIns="4601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60099" name="Rectangle 3"/>
          <p:cNvSpPr>
            <a:spLocks noGrp="1" noChangeArrowheads="1"/>
          </p:cNvSpPr>
          <p:nvPr>
            <p:ph type="dt" sz="quarter" idx="1"/>
          </p:nvPr>
        </p:nvSpPr>
        <p:spPr bwMode="auto">
          <a:xfrm>
            <a:off x="3971654" y="2"/>
            <a:ext cx="3037146" cy="464741"/>
          </a:xfrm>
          <a:prstGeom prst="rect">
            <a:avLst/>
          </a:prstGeom>
          <a:noFill/>
          <a:ln w="9525">
            <a:noFill/>
            <a:miter lim="800000"/>
            <a:headEnd/>
            <a:tailEnd/>
          </a:ln>
          <a:effectLst/>
        </p:spPr>
        <p:txBody>
          <a:bodyPr vert="horz" wrap="square" lIns="92035" tIns="46018" rIns="92035" bIns="4601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60100" name="Rectangle 4"/>
          <p:cNvSpPr>
            <a:spLocks noGrp="1" noChangeArrowheads="1"/>
          </p:cNvSpPr>
          <p:nvPr>
            <p:ph type="ftr" sz="quarter" idx="2"/>
          </p:nvPr>
        </p:nvSpPr>
        <p:spPr bwMode="auto">
          <a:xfrm>
            <a:off x="1" y="8830063"/>
            <a:ext cx="3037146" cy="464740"/>
          </a:xfrm>
          <a:prstGeom prst="rect">
            <a:avLst/>
          </a:prstGeom>
          <a:noFill/>
          <a:ln w="9525">
            <a:noFill/>
            <a:miter lim="800000"/>
            <a:headEnd/>
            <a:tailEnd/>
          </a:ln>
          <a:effectLst/>
        </p:spPr>
        <p:txBody>
          <a:bodyPr vert="horz" wrap="square" lIns="92035" tIns="46018" rIns="92035" bIns="4601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60101" name="Rectangle 5"/>
          <p:cNvSpPr>
            <a:spLocks noGrp="1" noChangeArrowheads="1"/>
          </p:cNvSpPr>
          <p:nvPr>
            <p:ph type="sldNum" sz="quarter" idx="3"/>
          </p:nvPr>
        </p:nvSpPr>
        <p:spPr bwMode="auto">
          <a:xfrm>
            <a:off x="3971654" y="8830063"/>
            <a:ext cx="3037146" cy="464740"/>
          </a:xfrm>
          <a:prstGeom prst="rect">
            <a:avLst/>
          </a:prstGeom>
          <a:noFill/>
          <a:ln w="9525">
            <a:noFill/>
            <a:miter lim="800000"/>
            <a:headEnd/>
            <a:tailEnd/>
          </a:ln>
          <a:effectLst/>
        </p:spPr>
        <p:txBody>
          <a:bodyPr vert="horz" wrap="square" lIns="92035" tIns="46018" rIns="92035" bIns="46018" numCol="1" anchor="b" anchorCtr="0" compatLnSpc="1">
            <a:prstTxWarp prst="textNoShape">
              <a:avLst/>
            </a:prstTxWarp>
          </a:bodyPr>
          <a:lstStyle>
            <a:lvl1pPr algn="r" eaLnBrk="1" hangingPunct="1">
              <a:defRPr sz="1200">
                <a:latin typeface="Arial" charset="0"/>
              </a:defRPr>
            </a:lvl1pPr>
          </a:lstStyle>
          <a:p>
            <a:pPr>
              <a:defRPr/>
            </a:pPr>
            <a:fld id="{892E88DC-F5F8-48E0-9BE6-512996A4CBA9}" type="slidenum">
              <a:rPr lang="en-US"/>
              <a:pPr>
                <a:defRPr/>
              </a:pPr>
              <a:t>‹#›</a:t>
            </a:fld>
            <a:endParaRPr lang="en-US"/>
          </a:p>
        </p:txBody>
      </p:sp>
    </p:spTree>
    <p:extLst>
      <p:ext uri="{BB962C8B-B14F-4D97-AF65-F5344CB8AC3E}">
        <p14:creationId xmlns:p14="http://schemas.microsoft.com/office/powerpoint/2010/main" val="652437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2"/>
            <a:ext cx="3037146" cy="464741"/>
          </a:xfrm>
          <a:prstGeom prst="rect">
            <a:avLst/>
          </a:prstGeom>
          <a:noFill/>
          <a:ln w="9525">
            <a:noFill/>
            <a:miter lim="800000"/>
            <a:headEnd/>
            <a:tailEnd/>
          </a:ln>
          <a:effectLst/>
        </p:spPr>
        <p:txBody>
          <a:bodyPr vert="horz" wrap="square" lIns="92035" tIns="46018" rIns="92035" bIns="4601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971654" y="2"/>
            <a:ext cx="3037146" cy="464741"/>
          </a:xfrm>
          <a:prstGeom prst="rect">
            <a:avLst/>
          </a:prstGeom>
          <a:noFill/>
          <a:ln w="9525">
            <a:noFill/>
            <a:miter lim="800000"/>
            <a:headEnd/>
            <a:tailEnd/>
          </a:ln>
          <a:effectLst/>
        </p:spPr>
        <p:txBody>
          <a:bodyPr vert="horz" wrap="square" lIns="92035" tIns="46018" rIns="92035" bIns="4601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00880" y="4415830"/>
            <a:ext cx="5608640" cy="4184258"/>
          </a:xfrm>
          <a:prstGeom prst="rect">
            <a:avLst/>
          </a:prstGeom>
          <a:noFill/>
          <a:ln w="9525">
            <a:noFill/>
            <a:miter lim="800000"/>
            <a:headEnd/>
            <a:tailEnd/>
          </a:ln>
          <a:effectLst/>
        </p:spPr>
        <p:txBody>
          <a:bodyPr vert="horz" wrap="square" lIns="92035" tIns="46018" rIns="92035" bIns="460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1" y="8830063"/>
            <a:ext cx="3037146" cy="464740"/>
          </a:xfrm>
          <a:prstGeom prst="rect">
            <a:avLst/>
          </a:prstGeom>
          <a:noFill/>
          <a:ln w="9525">
            <a:noFill/>
            <a:miter lim="800000"/>
            <a:headEnd/>
            <a:tailEnd/>
          </a:ln>
          <a:effectLst/>
        </p:spPr>
        <p:txBody>
          <a:bodyPr vert="horz" wrap="square" lIns="92035" tIns="46018" rIns="92035" bIns="4601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971654" y="8830063"/>
            <a:ext cx="3037146" cy="464740"/>
          </a:xfrm>
          <a:prstGeom prst="rect">
            <a:avLst/>
          </a:prstGeom>
          <a:noFill/>
          <a:ln w="9525">
            <a:noFill/>
            <a:miter lim="800000"/>
            <a:headEnd/>
            <a:tailEnd/>
          </a:ln>
          <a:effectLst/>
        </p:spPr>
        <p:txBody>
          <a:bodyPr vert="horz" wrap="square" lIns="92035" tIns="46018" rIns="92035" bIns="46018" numCol="1" anchor="b" anchorCtr="0" compatLnSpc="1">
            <a:prstTxWarp prst="textNoShape">
              <a:avLst/>
            </a:prstTxWarp>
          </a:bodyPr>
          <a:lstStyle>
            <a:lvl1pPr algn="r" eaLnBrk="1" hangingPunct="1">
              <a:defRPr sz="1200">
                <a:latin typeface="Arial" charset="0"/>
              </a:defRPr>
            </a:lvl1pPr>
          </a:lstStyle>
          <a:p>
            <a:pPr>
              <a:defRPr/>
            </a:pPr>
            <a:fld id="{C0BE337B-F0F5-41BE-BCEC-595A31819442}" type="slidenum">
              <a:rPr lang="en-US"/>
              <a:pPr>
                <a:defRPr/>
              </a:pPr>
              <a:t>‹#›</a:t>
            </a:fld>
            <a:endParaRPr lang="en-US"/>
          </a:p>
        </p:txBody>
      </p:sp>
    </p:spTree>
    <p:extLst>
      <p:ext uri="{BB962C8B-B14F-4D97-AF65-F5344CB8AC3E}">
        <p14:creationId xmlns:p14="http://schemas.microsoft.com/office/powerpoint/2010/main" val="1119069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clibrary.duke.edu/respub/guides/ebm.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ochrane.org/reviews/clibintro.htm"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cochrane.org/contact/entities.htm"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annals.org/journalclub.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aafp.org/afp/20040201/548.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8" Type="http://schemas.openxmlformats.org/officeDocument/2006/relationships/hyperlink" Target="http://jamaevidence.mhmedical.com/glossary.aspx?gbosid=190326" TargetMode="External"/><Relationship Id="rId13" Type="http://schemas.openxmlformats.org/officeDocument/2006/relationships/hyperlink" Target="http://jamaevidence.mhmedical.com/glossary.aspx?gbosid=189953" TargetMode="External"/><Relationship Id="rId18" Type="http://schemas.openxmlformats.org/officeDocument/2006/relationships/hyperlink" Target="http://jamaevidence.mhmedical.com/content.aspx?bookid=847&amp;sectionid=69031507#guyatt_ch27_ref24" TargetMode="External"/><Relationship Id="rId3" Type="http://schemas.openxmlformats.org/officeDocument/2006/relationships/hyperlink" Target="http://jamaevidence.mhmedical.com/glossary.aspx?gbosid=190014" TargetMode="External"/><Relationship Id="rId7" Type="http://schemas.openxmlformats.org/officeDocument/2006/relationships/hyperlink" Target="http://jamaevidence.mhmedical.com/glossary.aspx?gbosid=190277" TargetMode="External"/><Relationship Id="rId12" Type="http://schemas.openxmlformats.org/officeDocument/2006/relationships/hyperlink" Target="http://jamaevidence.mhmedical.com/glossary.aspx?gbosid=190130" TargetMode="External"/><Relationship Id="rId17" Type="http://schemas.openxmlformats.org/officeDocument/2006/relationships/hyperlink" Target="http://jamaevidence.mhmedical.com/content.aspx?bookid=847&amp;sectionid=69031507#guyatt_ch27_ref23" TargetMode="External"/><Relationship Id="rId2" Type="http://schemas.openxmlformats.org/officeDocument/2006/relationships/slide" Target="../slides/slide57.xml"/><Relationship Id="rId16" Type="http://schemas.openxmlformats.org/officeDocument/2006/relationships/hyperlink" Target="http://jamaevidence.mhmedical.com/content.aspx?bookid=847&amp;sectionid=69031507#guyatt_ch27_ref22" TargetMode="External"/><Relationship Id="rId1" Type="http://schemas.openxmlformats.org/officeDocument/2006/relationships/notesMaster" Target="../notesMasters/notesMaster1.xml"/><Relationship Id="rId6" Type="http://schemas.openxmlformats.org/officeDocument/2006/relationships/hyperlink" Target="http://jamaevidence.mhmedical.com/glossary.aspx?gbosid=190366" TargetMode="External"/><Relationship Id="rId11" Type="http://schemas.openxmlformats.org/officeDocument/2006/relationships/hyperlink" Target="http://jamaevidence.mhmedical.com/glossary.aspx?gbosid=190017" TargetMode="External"/><Relationship Id="rId5" Type="http://schemas.openxmlformats.org/officeDocument/2006/relationships/hyperlink" Target="http://jamaevidence.mhmedical.com/glossary.aspx?gbosid=190052" TargetMode="External"/><Relationship Id="rId15" Type="http://schemas.openxmlformats.org/officeDocument/2006/relationships/hyperlink" Target="http://jamaevidence.mhmedical.com/content.aspx?bookid=847&amp;sectionid=69031507#guyatt_ch27_ref21" TargetMode="External"/><Relationship Id="rId10" Type="http://schemas.openxmlformats.org/officeDocument/2006/relationships/hyperlink" Target="http://jamaevidence.mhmedical.com/glossary.aspx?gbosid=190311" TargetMode="External"/><Relationship Id="rId4" Type="http://schemas.openxmlformats.org/officeDocument/2006/relationships/hyperlink" Target="http://jamaevidence.mhmedical.com/content.aspx?bookid=847&amp;sectionid=69031507#guyatt_ch27_ref17" TargetMode="External"/><Relationship Id="rId9" Type="http://schemas.openxmlformats.org/officeDocument/2006/relationships/hyperlink" Target="http://jamaevidence.mhmedical.com/content.aspx?bookid=847&amp;sectionid=69031507#guyatt_ch27_ref18" TargetMode="External"/><Relationship Id="rId14" Type="http://schemas.openxmlformats.org/officeDocument/2006/relationships/hyperlink" Target="http://jamaevidence.mhmedical.com/content.aspx?bookid=847&amp;sectionid=69031507#guyatt_ch27_ref20"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ebm.jr2.ox.ac.uk/docs/searching.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C1A62215-DB45-4897-943F-DAC7636F4AA9}" type="slidenum">
              <a:rPr lang="en-US" smtClean="0"/>
              <a:pPr/>
              <a:t>1</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Suggestions for timing to get this done in 2 hours:</a:t>
            </a:r>
          </a:p>
          <a:p>
            <a:pPr eaLnBrk="1" hangingPunct="1"/>
            <a:r>
              <a:rPr lang="en-US" dirty="0" smtClean="0">
                <a:latin typeface="Arial" pitchFamily="34" charset="0"/>
              </a:rPr>
              <a:t>Spend only about 10 minutes on Slides 1-12.  The audience came for hands on experience, not a lecture.  So keep the talking part brief and to the point. </a:t>
            </a:r>
          </a:p>
          <a:p>
            <a:pPr eaLnBrk="1" hangingPunct="1"/>
            <a:endParaRPr lang="en-US" dirty="0" smtClean="0">
              <a:latin typeface="Arial" pitchFamily="34" charset="0"/>
            </a:endParaRPr>
          </a:p>
          <a:p>
            <a:pPr eaLnBrk="1" hangingPunct="1"/>
            <a:r>
              <a:rPr lang="en-US" b="1" dirty="0" smtClean="0">
                <a:latin typeface="Arial" pitchFamily="34" charset="0"/>
              </a:rPr>
              <a:t>NOTE TO ICDs:</a:t>
            </a:r>
            <a:r>
              <a:rPr lang="en-US" b="1" baseline="0" dirty="0" smtClean="0">
                <a:latin typeface="Arial" pitchFamily="34" charset="0"/>
              </a:rPr>
              <a:t>  11/10/2015</a:t>
            </a:r>
          </a:p>
          <a:p>
            <a:pPr marL="171400" indent="-171400" eaLnBrk="1" hangingPunct="1">
              <a:buFont typeface="Arial" panose="020B0604020202020204" pitchFamily="34" charset="0"/>
              <a:buChar char="•"/>
            </a:pPr>
            <a:r>
              <a:rPr lang="en-US" b="1" baseline="0" dirty="0" smtClean="0">
                <a:latin typeface="Arial" pitchFamily="34" charset="0"/>
              </a:rPr>
              <a:t>Clinical Evidence has gone away.  BMJ only has the UK version available, and online only, which we have not purchased.</a:t>
            </a:r>
          </a:p>
          <a:p>
            <a:pPr marL="171400" indent="-171400" eaLnBrk="1" hangingPunct="1">
              <a:buFont typeface="Arial" panose="020B0604020202020204" pitchFamily="34" charset="0"/>
              <a:buChar char="•"/>
            </a:pPr>
            <a:r>
              <a:rPr lang="en-US" b="1" baseline="0" dirty="0" smtClean="0">
                <a:latin typeface="Arial" pitchFamily="34" charset="0"/>
              </a:rPr>
              <a:t>ACP Smart Medicine going away 12/31/15 and is being absorbed into Dynamed Plus, which we will get.  It will also contain something like Springer images and Micromedex drug database.  </a:t>
            </a:r>
          </a:p>
          <a:p>
            <a:pPr marL="171400" indent="-171400" eaLnBrk="1" hangingPunct="1">
              <a:buFont typeface="Arial" panose="020B0604020202020204" pitchFamily="34" charset="0"/>
              <a:buChar char="•"/>
            </a:pPr>
            <a:r>
              <a:rPr lang="en-US" b="1" baseline="0" dirty="0" smtClean="0">
                <a:latin typeface="Arial" pitchFamily="34" charset="0"/>
              </a:rPr>
              <a:t>So I pared down the Hunting tools to just Dynamed and EE+ and PEPID.  It should shorten the workshop and make it more manageable.  </a:t>
            </a:r>
          </a:p>
          <a:p>
            <a:pPr marL="171400" indent="-171400" eaLnBrk="1" hangingPunct="1">
              <a:buFont typeface="Arial" panose="020B0604020202020204" pitchFamily="34" charset="0"/>
              <a:buChar char="•"/>
            </a:pPr>
            <a:r>
              <a:rPr lang="en-US" b="1" baseline="0" dirty="0" smtClean="0">
                <a:latin typeface="Arial" pitchFamily="34" charset="0"/>
              </a:rPr>
              <a:t>The revisions made by DVD and Kendell are done.  New cases.  </a:t>
            </a:r>
          </a:p>
          <a:p>
            <a:pPr marL="171400" indent="-171400" eaLnBrk="1" hangingPunct="1">
              <a:buFont typeface="Arial" panose="020B0604020202020204" pitchFamily="34" charset="0"/>
              <a:buChar char="•"/>
            </a:pPr>
            <a:endParaRPr lang="en-US" b="1" baseline="0" dirty="0" smtClean="0">
              <a:latin typeface="Arial" pitchFamily="34" charset="0"/>
            </a:endParaRPr>
          </a:p>
          <a:p>
            <a:pPr eaLnBrk="1" hangingPunct="1"/>
            <a:r>
              <a:rPr lang="en-US" b="1" baseline="0" dirty="0" smtClean="0">
                <a:latin typeface="Arial" pitchFamily="34" charset="0"/>
              </a:rPr>
              <a:t>Contact me with questions.</a:t>
            </a:r>
          </a:p>
          <a:p>
            <a:pPr eaLnBrk="1" hangingPunct="1"/>
            <a:r>
              <a:rPr lang="en-US" b="1" baseline="0" dirty="0" smtClean="0">
                <a:latin typeface="Arial" pitchFamily="34" charset="0"/>
              </a:rPr>
              <a:t>NBC</a:t>
            </a:r>
          </a:p>
          <a:p>
            <a:pPr eaLnBrk="1" hangingPunct="1"/>
            <a:endParaRPr lang="en-US" dirty="0" smtClean="0">
              <a:latin typeface="Arial" pitchFamily="34" charset="0"/>
            </a:endParaRPr>
          </a:p>
        </p:txBody>
      </p:sp>
    </p:spTree>
    <p:extLst>
      <p:ext uri="{BB962C8B-B14F-4D97-AF65-F5344CB8AC3E}">
        <p14:creationId xmlns:p14="http://schemas.microsoft.com/office/powerpoint/2010/main" val="82399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476A8E49-84E0-46A9-BAC5-652CF72E113A}" type="slidenum">
              <a:rPr lang="en-US" smtClean="0"/>
              <a:pPr/>
              <a:t>14</a:t>
            </a:fld>
            <a:endParaRPr lang="en-US" smtClean="0"/>
          </a:p>
        </p:txBody>
      </p:sp>
      <p:sp>
        <p:nvSpPr>
          <p:cNvPr id="79875" name="Rectangle 2"/>
          <p:cNvSpPr>
            <a:spLocks noGrp="1" noRot="1" noChangeAspect="1" noChangeArrowheads="1" noTextEdit="1"/>
          </p:cNvSpPr>
          <p:nvPr>
            <p:ph type="sldImg"/>
          </p:nvPr>
        </p:nvSpPr>
        <p:spPr>
          <a:xfrm>
            <a:off x="1327150" y="696913"/>
            <a:ext cx="3109913" cy="2333625"/>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Therapy Question - A question concerning the effectiveness of a treatment or preventative measure </a:t>
            </a:r>
          </a:p>
          <a:p>
            <a:pPr eaLnBrk="1" hangingPunct="1"/>
            <a:r>
              <a:rPr lang="en-US" smtClean="0">
                <a:latin typeface="Arial" pitchFamily="34" charset="0"/>
              </a:rPr>
              <a:t>Prognosis Question - A question concerning outcome of a patient with a particular condition </a:t>
            </a:r>
          </a:p>
          <a:p>
            <a:pPr eaLnBrk="1" hangingPunct="1"/>
            <a:r>
              <a:rPr lang="en-US" smtClean="0">
                <a:latin typeface="Arial" pitchFamily="34" charset="0"/>
              </a:rPr>
              <a:t>Diagnosis Question - A question concerning the ability of a test to predict the likelihood of a disease </a:t>
            </a:r>
          </a:p>
          <a:p>
            <a:pPr eaLnBrk="1" hangingPunct="1"/>
            <a:r>
              <a:rPr lang="en-US" smtClean="0">
                <a:latin typeface="Arial" pitchFamily="34" charset="0"/>
              </a:rPr>
              <a:t>Harm Question - question concerning the likelihood of an intervention to cause harm </a:t>
            </a:r>
          </a:p>
        </p:txBody>
      </p:sp>
    </p:spTree>
    <p:extLst>
      <p:ext uri="{BB962C8B-B14F-4D97-AF65-F5344CB8AC3E}">
        <p14:creationId xmlns:p14="http://schemas.microsoft.com/office/powerpoint/2010/main" val="837136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8838AED4-28A6-4A9A-A148-11220ADFFCC4}" type="slidenum">
              <a:rPr lang="en-US" smtClean="0"/>
              <a:pPr/>
              <a:t>15</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pitchFamily="34" charset="0"/>
              </a:rPr>
              <a:t>Patient, Population or Problem</a:t>
            </a:r>
            <a:r>
              <a:rPr lang="en-US" smtClean="0">
                <a:latin typeface="Arial" pitchFamily="34" charset="0"/>
              </a:rPr>
              <a:t>  How would I describe a group </a:t>
            </a:r>
            <a:br>
              <a:rPr lang="en-US" smtClean="0">
                <a:latin typeface="Arial" pitchFamily="34" charset="0"/>
              </a:rPr>
            </a:br>
            <a:r>
              <a:rPr lang="en-US" smtClean="0">
                <a:latin typeface="Arial" pitchFamily="34" charset="0"/>
              </a:rPr>
              <a:t>of patients similar to mine? </a:t>
            </a:r>
          </a:p>
          <a:p>
            <a:pPr eaLnBrk="1" hangingPunct="1"/>
            <a:r>
              <a:rPr lang="en-US" b="1" smtClean="0">
                <a:latin typeface="Arial" pitchFamily="34" charset="0"/>
              </a:rPr>
              <a:t>Intervention, Prognostic Factor, or Exposure </a:t>
            </a:r>
            <a:r>
              <a:rPr lang="en-US" smtClean="0">
                <a:latin typeface="Arial" pitchFamily="34" charset="0"/>
              </a:rPr>
              <a:t>Which main intervention, </a:t>
            </a:r>
            <a:br>
              <a:rPr lang="en-US" smtClean="0">
                <a:latin typeface="Arial" pitchFamily="34" charset="0"/>
              </a:rPr>
            </a:br>
            <a:r>
              <a:rPr lang="en-US" smtClean="0">
                <a:latin typeface="Arial" pitchFamily="34" charset="0"/>
              </a:rPr>
              <a:t>exposure, prognostic  factor am I considering?  </a:t>
            </a:r>
          </a:p>
          <a:p>
            <a:pPr eaLnBrk="1" hangingPunct="1"/>
            <a:r>
              <a:rPr lang="en-US" b="1" smtClean="0">
                <a:latin typeface="Arial" pitchFamily="34" charset="0"/>
              </a:rPr>
              <a:t>Comparison</a:t>
            </a:r>
            <a:r>
              <a:rPr lang="en-US" smtClean="0">
                <a:latin typeface="Arial" pitchFamily="34" charset="0"/>
              </a:rPr>
              <a:t>  (if appropriate)  What is the main alternative</a:t>
            </a:r>
            <a:br>
              <a:rPr lang="en-US" smtClean="0">
                <a:latin typeface="Arial" pitchFamily="34" charset="0"/>
              </a:rPr>
            </a:br>
            <a:r>
              <a:rPr lang="en-US" smtClean="0">
                <a:latin typeface="Arial" pitchFamily="34" charset="0"/>
              </a:rPr>
              <a:t>to compare with the intervention? </a:t>
            </a:r>
          </a:p>
          <a:p>
            <a:pPr eaLnBrk="1" hangingPunct="1"/>
            <a:r>
              <a:rPr lang="en-US" b="1" smtClean="0">
                <a:latin typeface="Arial" pitchFamily="34" charset="0"/>
              </a:rPr>
              <a:t>Outcome  </a:t>
            </a:r>
            <a:r>
              <a:rPr lang="en-US" smtClean="0">
                <a:latin typeface="Arial" pitchFamily="34" charset="0"/>
              </a:rPr>
              <a:t>What can I hope to accomplish, measure, improve, or affect? </a:t>
            </a:r>
          </a:p>
          <a:p>
            <a:pPr eaLnBrk="1" hangingPunct="1"/>
            <a:r>
              <a:rPr lang="en-US" b="1" smtClean="0">
                <a:latin typeface="Arial" pitchFamily="34" charset="0"/>
              </a:rPr>
              <a:t>The Question is:</a:t>
            </a:r>
            <a:r>
              <a:rPr lang="en-US" smtClean="0">
                <a:latin typeface="Arial" pitchFamily="34" charset="0"/>
              </a:rPr>
              <a:t/>
            </a:r>
            <a:br>
              <a:rPr lang="en-US" smtClean="0">
                <a:latin typeface="Arial" pitchFamily="34" charset="0"/>
              </a:rPr>
            </a:br>
            <a:r>
              <a:rPr lang="en-US" b="1" smtClean="0">
                <a:latin typeface="Arial" pitchFamily="34" charset="0"/>
                <a:hlinkClick r:id="rId3"/>
              </a:rPr>
              <a:t>Type of Question</a:t>
            </a:r>
            <a:r>
              <a:rPr lang="en-US" smtClean="0">
                <a:latin typeface="Arial" pitchFamily="34" charset="0"/>
              </a:rPr>
              <a:t>   How would I categorize  this question? </a:t>
            </a:r>
          </a:p>
          <a:p>
            <a:pPr eaLnBrk="1" hangingPunct="1"/>
            <a:r>
              <a:rPr lang="en-US" b="1" smtClean="0">
                <a:latin typeface="Arial" pitchFamily="34" charset="0"/>
                <a:hlinkClick r:id="rId3"/>
              </a:rPr>
              <a:t>Type of Study</a:t>
            </a:r>
            <a:r>
              <a:rPr lang="en-US" b="1" smtClean="0">
                <a:latin typeface="Arial" pitchFamily="34" charset="0"/>
              </a:rPr>
              <a:t> </a:t>
            </a:r>
            <a:r>
              <a:rPr lang="en-US" smtClean="0">
                <a:latin typeface="Arial" pitchFamily="34" charset="0"/>
              </a:rPr>
              <a:t> What would be the best study  design in order to answer the question?</a:t>
            </a:r>
          </a:p>
        </p:txBody>
      </p:sp>
    </p:spTree>
    <p:extLst>
      <p:ext uri="{BB962C8B-B14F-4D97-AF65-F5344CB8AC3E}">
        <p14:creationId xmlns:p14="http://schemas.microsoft.com/office/powerpoint/2010/main" val="3163997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7DC58E14-8F43-4461-A7E2-2CF231454778}" type="slidenum">
              <a:rPr lang="en-US" smtClean="0"/>
              <a:pPr/>
              <a:t>17</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err="1" smtClean="0">
                <a:latin typeface="Arial" pitchFamily="34" charset="0"/>
              </a:rPr>
              <a:t>Slawson</a:t>
            </a:r>
            <a:r>
              <a:rPr lang="en-US" dirty="0" smtClean="0">
                <a:latin typeface="Arial" pitchFamily="34" charset="0"/>
              </a:rPr>
              <a:t> and Shaughnessy propose in the article provided to you that to expect all physicians to be able to critically review research articles to practice evidence based medicine is naïve and unrealistic.  They propose that these are the skills that most practicing physicians need.  The emphasis here is to have good quality,  “just in time” information at the point of care using the web or mobile devices.  </a:t>
            </a:r>
          </a:p>
        </p:txBody>
      </p:sp>
    </p:spTree>
    <p:extLst>
      <p:ext uri="{BB962C8B-B14F-4D97-AF65-F5344CB8AC3E}">
        <p14:creationId xmlns:p14="http://schemas.microsoft.com/office/powerpoint/2010/main" val="2280378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9F095C40-A37B-48C3-91EF-71E742FB42BB}" type="slidenum">
              <a:rPr lang="en-US" smtClean="0"/>
              <a:pPr/>
              <a:t>18</a:t>
            </a:fld>
            <a:endParaRPr lang="en-US" smtClean="0"/>
          </a:p>
        </p:txBody>
      </p:sp>
      <p:sp>
        <p:nvSpPr>
          <p:cNvPr id="86019"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ln/>
        </p:spPr>
        <p:txBody>
          <a:bodyPr/>
          <a:lstStyle/>
          <a:p>
            <a:pPr eaLnBrk="1" hangingPunct="1">
              <a:defRPr/>
            </a:pPr>
            <a:r>
              <a:rPr lang="en-US" dirty="0" smtClean="0"/>
              <a:t>Here is their definition of a Foraging Tool.  </a:t>
            </a:r>
          </a:p>
          <a:p>
            <a:pPr marL="230088" indent="-230088" eaLnBrk="1" hangingPunct="1">
              <a:lnSpc>
                <a:spcPct val="80000"/>
              </a:lnSpc>
              <a:buFont typeface="+mj-lt"/>
              <a:buAutoNum type="arabicPeriod"/>
              <a:defRPr/>
            </a:pPr>
            <a:r>
              <a:rPr lang="en-US" dirty="0" smtClean="0"/>
              <a:t>Uses systematic, specific, explicit method for comprehensively searching literature to find relevant and valid information </a:t>
            </a:r>
          </a:p>
          <a:p>
            <a:pPr marL="230088" indent="-230088" eaLnBrk="1" hangingPunct="1">
              <a:lnSpc>
                <a:spcPct val="80000"/>
              </a:lnSpc>
              <a:buFont typeface="+mj-lt"/>
              <a:buAutoNum type="arabicPeriod"/>
              <a:defRPr/>
            </a:pPr>
            <a:r>
              <a:rPr lang="en-US" dirty="0" smtClean="0"/>
              <a:t>Summarizes the research into “bottom line” recommendation supported by </a:t>
            </a:r>
            <a:r>
              <a:rPr lang="en-US" i="1" dirty="0" smtClean="0"/>
              <a:t>patient oriented</a:t>
            </a:r>
            <a:r>
              <a:rPr lang="en-US" dirty="0" smtClean="0"/>
              <a:t> outcomes (POEM) when possible and, when not, specified as preliminary when supported only by disease-oriented outcomes (DOE)</a:t>
            </a:r>
          </a:p>
          <a:p>
            <a:pPr marL="230088" indent="-230088" eaLnBrk="1" hangingPunct="1">
              <a:lnSpc>
                <a:spcPct val="80000"/>
              </a:lnSpc>
              <a:buFont typeface="+mj-lt"/>
              <a:buAutoNum type="arabicPeriod"/>
              <a:defRPr/>
            </a:pPr>
            <a:r>
              <a:rPr lang="en-US" dirty="0" smtClean="0"/>
              <a:t>Provide specific recommendations on how to apply recommendations</a:t>
            </a:r>
          </a:p>
          <a:p>
            <a:pPr marL="230088" indent="-230088" eaLnBrk="1" hangingPunct="1">
              <a:lnSpc>
                <a:spcPct val="80000"/>
              </a:lnSpc>
              <a:buFont typeface="+mj-lt"/>
              <a:buAutoNum type="arabicPeriod"/>
              <a:defRPr/>
            </a:pPr>
            <a:r>
              <a:rPr lang="en-US" dirty="0" smtClean="0"/>
              <a:t>Assign </a:t>
            </a:r>
            <a:r>
              <a:rPr lang="en-US" i="1" dirty="0" smtClean="0"/>
              <a:t>level of evidence</a:t>
            </a:r>
            <a:r>
              <a:rPr lang="en-US" dirty="0" smtClean="0"/>
              <a:t> or strength of recommendation to key recommendations using appropriate criteria </a:t>
            </a:r>
          </a:p>
          <a:p>
            <a:pPr marL="230088" indent="-230088" eaLnBrk="1" hangingPunct="1">
              <a:lnSpc>
                <a:spcPct val="80000"/>
              </a:lnSpc>
              <a:defRPr/>
            </a:pPr>
            <a:endParaRPr lang="en-US" dirty="0" smtClean="0"/>
          </a:p>
          <a:p>
            <a:pPr eaLnBrk="1" hangingPunct="1">
              <a:defRPr/>
            </a:pPr>
            <a:r>
              <a:rPr lang="en-US" dirty="0" smtClean="0"/>
              <a:t>What groups are actually doing the foraging for high quality evidence based studies that are patient oriented, and summarizing them for you?</a:t>
            </a:r>
          </a:p>
        </p:txBody>
      </p:sp>
    </p:spTree>
    <p:extLst>
      <p:ext uri="{BB962C8B-B14F-4D97-AF65-F5344CB8AC3E}">
        <p14:creationId xmlns:p14="http://schemas.microsoft.com/office/powerpoint/2010/main" val="2035110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38DBA669-F16E-427C-BDBD-5923C072E13A}" type="slidenum">
              <a:rPr lang="en-US" smtClean="0"/>
              <a:pPr/>
              <a:t>19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Each of these resources conduct either systematic surveillance or systematic reviews of the research literature, and produce reviews and recommendations based on the results of those reviews. It is important that you recognize each of these so that when you land on one of these recommendations, you understand where it came from and who conducted the assessment of the research.  Bear in mind this pyramid, which has the highest level of quality at the top and as you go down the pyramid, the level of evidence decreases.</a:t>
            </a:r>
          </a:p>
          <a:p>
            <a:pPr eaLnBrk="1" hangingPunct="1"/>
            <a:r>
              <a:rPr lang="en-US" dirty="0" smtClean="0">
                <a:latin typeface="Arial" pitchFamily="34" charset="0"/>
              </a:rPr>
              <a:t>Evidence Based ____ stands for a number of journals that include EB Nursing, Practice, Dentistry, etc.  That all publish evidence based review articles.  FPIN is a part of this in EB Practice.</a:t>
            </a:r>
          </a:p>
        </p:txBody>
      </p:sp>
    </p:spTree>
    <p:extLst>
      <p:ext uri="{BB962C8B-B14F-4D97-AF65-F5344CB8AC3E}">
        <p14:creationId xmlns:p14="http://schemas.microsoft.com/office/powerpoint/2010/main" val="3492588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1DA50560-E11D-4CB6-989C-18ED0893937E}" type="slidenum">
              <a:rPr lang="en-US" smtClean="0"/>
              <a:pPr/>
              <a:t>20</a:t>
            </a:fld>
            <a:endParaRPr lang="en-US" smtClean="0"/>
          </a:p>
        </p:txBody>
      </p:sp>
      <p:sp>
        <p:nvSpPr>
          <p:cNvPr id="88067" name="Rectangle 2"/>
          <p:cNvSpPr>
            <a:spLocks noGrp="1" noChangeArrowheads="1"/>
          </p:cNvSpPr>
          <p:nvPr>
            <p:ph type="body" idx="1"/>
          </p:nvPr>
        </p:nvSpPr>
        <p:spPr>
          <a:xfrm>
            <a:off x="934507" y="4415830"/>
            <a:ext cx="5141387" cy="41842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7" tIns="44738" rIns="91077" bIns="44738"/>
          <a:lstStyle/>
          <a:p>
            <a:pPr eaLnBrk="1" hangingPunct="1"/>
            <a:r>
              <a:rPr lang="en-US" smtClean="0">
                <a:latin typeface="Arial" pitchFamily="34" charset="0"/>
              </a:rPr>
              <a:t>The Cochrane Collaboration is an international non-profit and independent organization, dedicated to making up-to-date, accurate information about the effects of healthcare readily available worldwide. It produces and disseminates systematic reviews of healthcare interventions and promotes the search for evidence in the form of clinical trials and other studies of interventions. The Cochrane Collaboration was founded in 1993 and named for the British epidemiologist, Archie Cochrane.</a:t>
            </a:r>
          </a:p>
          <a:p>
            <a:pPr eaLnBrk="1" hangingPunct="1"/>
            <a:r>
              <a:rPr lang="en-US" smtClean="0">
                <a:latin typeface="Arial" pitchFamily="34" charset="0"/>
              </a:rPr>
              <a:t>The major product of the Collaboration is the </a:t>
            </a:r>
            <a:r>
              <a:rPr lang="en-US" b="1" smtClean="0">
                <a:latin typeface="Arial" pitchFamily="34" charset="0"/>
              </a:rPr>
              <a:t>Cochrane Database of Systematic Reviews</a:t>
            </a:r>
            <a:r>
              <a:rPr lang="en-US" smtClean="0">
                <a:latin typeface="Arial" pitchFamily="34" charset="0"/>
              </a:rPr>
              <a:t> which is published quarterly as part of </a:t>
            </a:r>
            <a:r>
              <a:rPr lang="en-US" smtClean="0">
                <a:latin typeface="Arial" pitchFamily="34" charset="0"/>
                <a:hlinkClick r:id="rId3"/>
              </a:rPr>
              <a:t>The Cochrane Library</a:t>
            </a:r>
            <a:r>
              <a:rPr lang="en-US" smtClean="0">
                <a:latin typeface="Arial" pitchFamily="34" charset="0"/>
              </a:rPr>
              <a:t>. </a:t>
            </a:r>
          </a:p>
          <a:p>
            <a:pPr eaLnBrk="1" hangingPunct="1"/>
            <a:r>
              <a:rPr lang="en-US" smtClean="0">
                <a:latin typeface="Arial" pitchFamily="34" charset="0"/>
              </a:rPr>
              <a:t>Those who prepare the reviews are mostly health care professionals who volunteer to work in one of the many </a:t>
            </a:r>
            <a:r>
              <a:rPr lang="en-US" smtClean="0">
                <a:latin typeface="Arial" pitchFamily="34" charset="0"/>
                <a:hlinkClick r:id="rId4"/>
              </a:rPr>
              <a:t>Collaborative Review Groups</a:t>
            </a:r>
            <a:r>
              <a:rPr lang="en-US" smtClean="0">
                <a:latin typeface="Arial" pitchFamily="34" charset="0"/>
              </a:rPr>
              <a:t>, with editorial teams overseeing the preparation and maintenance of the reviews, as well as application of the rigorous quality standards for which Cochrane Reviews have become known. </a:t>
            </a:r>
          </a:p>
          <a:p>
            <a:pPr eaLnBrk="1" hangingPunct="1"/>
            <a:r>
              <a:rPr lang="en-US" smtClean="0">
                <a:latin typeface="Arial" pitchFamily="34" charset="0"/>
              </a:rPr>
              <a:t>The activities of the Collaboration are directed by an elected </a:t>
            </a:r>
            <a:r>
              <a:rPr lang="en-US" smtClean="0">
                <a:latin typeface="Arial" pitchFamily="34" charset="0"/>
                <a:hlinkClick r:id="rId4"/>
              </a:rPr>
              <a:t>Steering Group</a:t>
            </a:r>
            <a:r>
              <a:rPr lang="en-US" smtClean="0">
                <a:latin typeface="Arial" pitchFamily="34" charset="0"/>
              </a:rPr>
              <a:t> and are supported by staff in </a:t>
            </a:r>
            <a:r>
              <a:rPr lang="en-US" smtClean="0">
                <a:latin typeface="Arial" pitchFamily="34" charset="0"/>
                <a:hlinkClick r:id="rId4"/>
              </a:rPr>
              <a:t>Cochrane Entities</a:t>
            </a:r>
            <a:r>
              <a:rPr lang="en-US" smtClean="0">
                <a:latin typeface="Arial" pitchFamily="34" charset="0"/>
              </a:rPr>
              <a:t> (Centres, Review Groups, Methods Groups, Fields/Networks) around the world. </a:t>
            </a:r>
          </a:p>
        </p:txBody>
      </p:sp>
      <p:sp>
        <p:nvSpPr>
          <p:cNvPr id="88068" name="Rectangle 3"/>
          <p:cNvSpPr>
            <a:spLocks noGrp="1" noRot="1" noChangeAspect="1" noChangeArrowheads="1" noTextEdit="1"/>
          </p:cNvSpPr>
          <p:nvPr>
            <p:ph type="sldImg"/>
          </p:nvPr>
        </p:nvSpPr>
        <p:spPr>
          <a:xfrm>
            <a:off x="1190625" y="703263"/>
            <a:ext cx="4630738" cy="3473450"/>
          </a:xfrm>
          <a:ln w="12700" cap="flat">
            <a:solidFill>
              <a:schemeClr val="tx1"/>
            </a:solidFill>
          </a:ln>
        </p:spPr>
      </p:sp>
    </p:spTree>
    <p:extLst>
      <p:ext uri="{BB962C8B-B14F-4D97-AF65-F5344CB8AC3E}">
        <p14:creationId xmlns:p14="http://schemas.microsoft.com/office/powerpoint/2010/main" val="4125492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3C1B1429-D6DE-444F-8779-068C8290D4F7}" type="slidenum">
              <a:rPr lang="en-US" smtClean="0"/>
              <a:pPr/>
              <a:t>21</a:t>
            </a:fld>
            <a:endParaRPr lang="en-US" smtClean="0"/>
          </a:p>
        </p:txBody>
      </p:sp>
      <p:sp>
        <p:nvSpPr>
          <p:cNvPr id="89091" name="Rectangle 2"/>
          <p:cNvSpPr>
            <a:spLocks noGrp="1" noChangeArrowheads="1"/>
          </p:cNvSpPr>
          <p:nvPr>
            <p:ph type="body" idx="1"/>
          </p:nvPr>
        </p:nvSpPr>
        <p:spPr>
          <a:xfrm>
            <a:off x="934507" y="4415830"/>
            <a:ext cx="5141387" cy="41842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7" tIns="44738" rIns="91077" bIns="44738"/>
          <a:lstStyle/>
          <a:p>
            <a:pPr eaLnBrk="1" hangingPunct="1"/>
            <a:r>
              <a:rPr lang="en-US" dirty="0" smtClean="0">
                <a:latin typeface="Arial" pitchFamily="34" charset="0"/>
              </a:rPr>
              <a:t>On our library, the full Cochrane reviews are provided to you at Wiley.  The abstracts, which are free at the Cochrane.org web site, are included in many of our subscription resources.</a:t>
            </a:r>
          </a:p>
          <a:p>
            <a:pPr eaLnBrk="1" hangingPunct="1"/>
            <a:endParaRPr lang="en-US" dirty="0" smtClean="0">
              <a:latin typeface="Arial" pitchFamily="34" charset="0"/>
            </a:endParaRPr>
          </a:p>
          <a:p>
            <a:pPr eaLnBrk="1" hangingPunct="1"/>
            <a:r>
              <a:rPr lang="en-US" dirty="0" smtClean="0">
                <a:latin typeface="Arial" pitchFamily="34" charset="0"/>
              </a:rPr>
              <a:t>SPEAKER:  At this point take the audience to </a:t>
            </a:r>
            <a:r>
              <a:rPr lang="en-US" u="sng" dirty="0" smtClean="0">
                <a:latin typeface="Arial" pitchFamily="34" charset="0"/>
              </a:rPr>
              <a:t>www.cochrane.org</a:t>
            </a:r>
            <a:r>
              <a:rPr lang="en-US" dirty="0" smtClean="0">
                <a:latin typeface="Arial" pitchFamily="34" charset="0"/>
              </a:rPr>
              <a:t>.  Browse by topic (Review groups).  Let the audience pick a group that is applicable to their specialty and practice.  Open that group to look at the various questions that have monographs, those that are in progress and those that are under consideration.  Then open one abstract and show how the bottom line is summarized.  The objective of this hands on activity is to familiarize them with what the Cochrane abstracts look like.  Pick one to use to demo yourself that is of interest to you.  Look around to find one that actually has a concrete recommendation.  Many just say “need more research”.</a:t>
            </a:r>
          </a:p>
          <a:p>
            <a:pPr eaLnBrk="1" hangingPunct="1"/>
            <a:endParaRPr lang="en-US" dirty="0" smtClean="0">
              <a:latin typeface="Arial" pitchFamily="34" charset="0"/>
            </a:endParaRPr>
          </a:p>
        </p:txBody>
      </p:sp>
      <p:sp>
        <p:nvSpPr>
          <p:cNvPr id="89092" name="Rectangle 3"/>
          <p:cNvSpPr>
            <a:spLocks noGrp="1" noRot="1" noChangeAspect="1" noChangeArrowheads="1" noTextEdit="1"/>
          </p:cNvSpPr>
          <p:nvPr>
            <p:ph type="sldImg"/>
          </p:nvPr>
        </p:nvSpPr>
        <p:spPr>
          <a:xfrm>
            <a:off x="1190625" y="703263"/>
            <a:ext cx="4630738" cy="3473450"/>
          </a:xfrm>
          <a:ln w="12700" cap="flat">
            <a:solidFill>
              <a:schemeClr val="tx1"/>
            </a:solidFill>
          </a:ln>
        </p:spPr>
      </p:sp>
    </p:spTree>
    <p:extLst>
      <p:ext uri="{BB962C8B-B14F-4D97-AF65-F5344CB8AC3E}">
        <p14:creationId xmlns:p14="http://schemas.microsoft.com/office/powerpoint/2010/main" val="2960402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836642AF-2014-4E2F-9155-53FA0723ECF1}" type="slidenum">
              <a:rPr lang="en-US" smtClean="0"/>
              <a:pPr/>
              <a:t>22</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dirty="0" smtClean="0"/>
              <a:t>ACP Journal Club</a:t>
            </a:r>
            <a:r>
              <a:rPr lang="en-US" b="1" dirty="0" smtClean="0"/>
              <a:t> Archives</a:t>
            </a:r>
            <a:r>
              <a:rPr lang="en-US" dirty="0" smtClean="0"/>
              <a:t> is a collection of articles and editorials from </a:t>
            </a:r>
            <a:r>
              <a:rPr lang="en-US" i="1" dirty="0" smtClean="0"/>
              <a:t>ACP Journal Club</a:t>
            </a:r>
            <a:r>
              <a:rPr lang="en-US" dirty="0" smtClean="0"/>
              <a:t> published between January 1991 and April 2008 when it was a bimonthly stand-alone journal. Since May 2008, </a:t>
            </a:r>
            <a:r>
              <a:rPr lang="en-US" i="1" dirty="0" smtClean="0"/>
              <a:t>ACP Journal Club</a:t>
            </a:r>
            <a:r>
              <a:rPr lang="en-US" dirty="0" smtClean="0"/>
              <a:t> has been published as a monthly feature of </a:t>
            </a:r>
            <a:r>
              <a:rPr lang="en-US" i="1" dirty="0" smtClean="0">
                <a:hlinkClick r:id="rId3"/>
              </a:rPr>
              <a:t>Annals of Internal Medicine</a:t>
            </a:r>
            <a:r>
              <a:rPr lang="en-US" dirty="0" smtClean="0"/>
              <a:t> that summarizes the best new evidence for internal medicine from over 130 clinical journals. Research staff and clinical editors rigorously assess the scientific merit of the medical literature as it is published, and a worldwide panel of over 5000 physicians assesses the clinical relevance and newsworthiness of rigorous studies.</a:t>
            </a:r>
            <a:endParaRPr lang="en-US" dirty="0" smtClean="0">
              <a:latin typeface="Arial" pitchFamily="34" charset="0"/>
            </a:endParaRPr>
          </a:p>
        </p:txBody>
      </p:sp>
    </p:spTree>
    <p:extLst>
      <p:ext uri="{BB962C8B-B14F-4D97-AF65-F5344CB8AC3E}">
        <p14:creationId xmlns:p14="http://schemas.microsoft.com/office/powerpoint/2010/main" val="780132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F2160AB3-CE3A-4C74-8331-6E8194E66315}" type="slidenum">
              <a:rPr lang="en-US" smtClean="0"/>
              <a:pPr/>
              <a:t>23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SPEAKER:  Take audience on a tour of the ACP Journal Club web site, purpose to find an abstract to get a feel for how they look.  Links in the EBM tutorial will take them to it as well as a  link to “what is the ACP Journal Club?”</a:t>
            </a:r>
          </a:p>
        </p:txBody>
      </p:sp>
    </p:spTree>
    <p:extLst>
      <p:ext uri="{BB962C8B-B14F-4D97-AF65-F5344CB8AC3E}">
        <p14:creationId xmlns:p14="http://schemas.microsoft.com/office/powerpoint/2010/main" val="3258658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8CDF0B95-6E51-4EFF-BB45-4706A1457E67}" type="slidenum">
              <a:rPr lang="en-US" smtClean="0"/>
              <a:pPr/>
              <a:t>24</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SPEAKER:  Follow link to </a:t>
            </a:r>
            <a:r>
              <a:rPr lang="en-US" dirty="0" err="1" smtClean="0">
                <a:latin typeface="Arial" pitchFamily="34" charset="0"/>
              </a:rPr>
              <a:t>InfoPOEMS</a:t>
            </a:r>
            <a:r>
              <a:rPr lang="en-US" dirty="0" smtClean="0">
                <a:latin typeface="Arial" pitchFamily="34" charset="0"/>
              </a:rPr>
              <a:t> from Tutorial or EBM page and show what a POEM looks like.  Question, Bottom line, LOE.  But don’t spend a lot of time because you will get EE+ later.  Links to Pubmed and full articles from there is you are signed</a:t>
            </a:r>
            <a:r>
              <a:rPr lang="en-US" baseline="0" dirty="0" smtClean="0">
                <a:latin typeface="Arial" pitchFamily="34" charset="0"/>
              </a:rPr>
              <a:t> in to off campus access and have opened Pubmed from the library prior to reading online.  Most of us get these in the mail every morning.</a:t>
            </a:r>
            <a:endParaRPr lang="en-US" dirty="0" smtClean="0">
              <a:latin typeface="Arial" pitchFamily="34" charset="0"/>
            </a:endParaRPr>
          </a:p>
          <a:p>
            <a:pPr eaLnBrk="1" hangingPunct="1"/>
            <a:r>
              <a:rPr lang="en-US" dirty="0" smtClean="0">
                <a:latin typeface="Arial" pitchFamily="34" charset="0"/>
              </a:rPr>
              <a:t>Get a list of attendees who would like to receive the daily </a:t>
            </a:r>
            <a:r>
              <a:rPr lang="en-US" dirty="0" err="1" smtClean="0">
                <a:latin typeface="Arial" pitchFamily="34" charset="0"/>
              </a:rPr>
              <a:t>InfoPOEMS</a:t>
            </a:r>
            <a:r>
              <a:rPr lang="en-US" dirty="0" smtClean="0">
                <a:latin typeface="Arial" pitchFamily="34" charset="0"/>
              </a:rPr>
              <a:t> with their email addresses.</a:t>
            </a:r>
            <a:r>
              <a:rPr lang="en-US" baseline="0" dirty="0" smtClean="0">
                <a:latin typeface="Arial" pitchFamily="34" charset="0"/>
              </a:rPr>
              <a:t>  Send it to Nancy.</a:t>
            </a:r>
            <a:endParaRPr lang="en-US" dirty="0" smtClean="0">
              <a:latin typeface="Arial" pitchFamily="34" charset="0"/>
            </a:endParaRPr>
          </a:p>
        </p:txBody>
      </p:sp>
    </p:spTree>
    <p:extLst>
      <p:ext uri="{BB962C8B-B14F-4D97-AF65-F5344CB8AC3E}">
        <p14:creationId xmlns:p14="http://schemas.microsoft.com/office/powerpoint/2010/main" val="386287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1CC9BCA0-CF77-45EC-BC54-789710ACE347}" type="slidenum">
              <a:rPr lang="en-US" smtClean="0"/>
              <a:pPr/>
              <a:t>2</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978209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8734BAA2-BA04-427D-9152-8EC430FB5591}" type="slidenum">
              <a:rPr lang="en-US" smtClean="0"/>
              <a:pPr/>
              <a:t>26</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Show them a guideline at guidelines.gov.  Have them browse by </a:t>
            </a:r>
            <a:r>
              <a:rPr lang="en-US" b="1" smtClean="0">
                <a:latin typeface="Arial" pitchFamily="34" charset="0"/>
              </a:rPr>
              <a:t>organization </a:t>
            </a:r>
            <a:r>
              <a:rPr lang="en-US" smtClean="0">
                <a:latin typeface="Arial" pitchFamily="34" charset="0"/>
              </a:rPr>
              <a:t>and see how many guidelines are there from their own specialty association.</a:t>
            </a:r>
          </a:p>
        </p:txBody>
      </p:sp>
    </p:spTree>
    <p:extLst>
      <p:ext uri="{BB962C8B-B14F-4D97-AF65-F5344CB8AC3E}">
        <p14:creationId xmlns:p14="http://schemas.microsoft.com/office/powerpoint/2010/main" val="3555093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D95CA959-EAAF-410A-A5C3-0812BC344DD4}" type="slidenum">
              <a:rPr lang="en-US" smtClean="0"/>
              <a:pPr/>
              <a:t>27</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724554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05CECE7D-8201-4AF8-A9A8-76F40ABDA3C1}" type="slidenum">
              <a:rPr lang="en-US" smtClean="0"/>
              <a:pPr/>
              <a:t>28</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Show them the ePSS tool online.  From this link, hit ePSS on the Web.  Then Search for Recommendations.  Have them put themselves into the search.  Look at additional information for each recommendation.  They are moving from an A, B, C, to High, Medium and Low rating scale.  But only as each recommendation is updated.  </a:t>
            </a:r>
          </a:p>
        </p:txBody>
      </p:sp>
    </p:spTree>
    <p:extLst>
      <p:ext uri="{BB962C8B-B14F-4D97-AF65-F5344CB8AC3E}">
        <p14:creationId xmlns:p14="http://schemas.microsoft.com/office/powerpoint/2010/main" val="2602453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3ED3333B-7744-40A0-A9AC-5D69243955FF}" type="slidenum">
              <a:rPr lang="en-US" smtClean="0"/>
              <a:pPr/>
              <a:t>29</a:t>
            </a:fld>
            <a:endParaRPr lang="en-US" smtClean="0"/>
          </a:p>
        </p:txBody>
      </p:sp>
      <p:sp>
        <p:nvSpPr>
          <p:cNvPr id="10342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ln/>
        </p:spPr>
        <p:txBody>
          <a:bodyPr/>
          <a:lstStyle/>
          <a:p>
            <a:pPr eaLnBrk="1" hangingPunct="1">
              <a:defRPr/>
            </a:pPr>
            <a:r>
              <a:rPr lang="en-US" sz="1300" dirty="0"/>
              <a:t>The definition of a Hunting tool is:</a:t>
            </a:r>
          </a:p>
          <a:p>
            <a:pPr eaLnBrk="1" hangingPunct="1">
              <a:defRPr/>
            </a:pPr>
            <a:r>
              <a:rPr lang="en-US" sz="1300" i="1" dirty="0"/>
              <a:t>A high-quality foraging tool employs a transparent process that</a:t>
            </a:r>
            <a:endParaRPr lang="en-US" sz="1300" dirty="0"/>
          </a:p>
          <a:p>
            <a:pPr marL="345130" indent="-345130" eaLnBrk="1" hangingPunct="1">
              <a:buFont typeface="+mj-lt"/>
              <a:buAutoNum type="arabicPeriod"/>
              <a:defRPr/>
            </a:pPr>
            <a:r>
              <a:rPr lang="en-US" sz="1300" dirty="0"/>
              <a:t>filters out disease-oriented research and presents only patient-oriented research outcomes,</a:t>
            </a:r>
          </a:p>
          <a:p>
            <a:pPr marL="345130" indent="-345130" eaLnBrk="1" hangingPunct="1">
              <a:buFont typeface="+mj-lt"/>
              <a:buAutoNum type="arabicPeriod"/>
              <a:defRPr/>
            </a:pPr>
            <a:r>
              <a:rPr lang="en-US" sz="1300" dirty="0"/>
              <a:t>demonstrates that a validity assessment has been performed using appropriate criteria,</a:t>
            </a:r>
          </a:p>
          <a:p>
            <a:pPr marL="345130" indent="-345130" eaLnBrk="1" hangingPunct="1">
              <a:buFont typeface="+mj-lt"/>
              <a:buAutoNum type="arabicPeriod"/>
              <a:defRPr/>
            </a:pPr>
            <a:r>
              <a:rPr lang="en-US" sz="1300" dirty="0"/>
              <a:t>assigns levels of evidence, based on appropriate validity criteria, to individual studies,</a:t>
            </a:r>
          </a:p>
          <a:p>
            <a:pPr marL="345130" indent="-345130" eaLnBrk="1" hangingPunct="1">
              <a:buFont typeface="+mj-lt"/>
              <a:buAutoNum type="arabicPeriod"/>
              <a:defRPr/>
            </a:pPr>
            <a:r>
              <a:rPr lang="en-US" sz="1300" dirty="0"/>
              <a:t>provides specific recommendations, when feasible, on how to apply the information, placing it into clinical context,</a:t>
            </a:r>
          </a:p>
          <a:p>
            <a:pPr marL="345130" indent="-345130" eaLnBrk="1" hangingPunct="1">
              <a:buFont typeface="+mj-lt"/>
              <a:buAutoNum type="arabicPeriod"/>
              <a:defRPr/>
            </a:pPr>
            <a:r>
              <a:rPr lang="en-US" sz="1300" dirty="0"/>
              <a:t>comprehensively reviews the literature for a specific specialty or discipline, and</a:t>
            </a:r>
          </a:p>
          <a:p>
            <a:pPr marL="345130" indent="-345130" eaLnBrk="1" hangingPunct="1">
              <a:buFont typeface="+mj-lt"/>
              <a:buAutoNum type="arabicPeriod"/>
              <a:defRPr/>
            </a:pPr>
            <a:r>
              <a:rPr lang="en-US" sz="1300" dirty="0"/>
              <a:t>coordinates with a high-quality hunting tool.</a:t>
            </a:r>
          </a:p>
          <a:p>
            <a:pPr eaLnBrk="1" hangingPunct="1">
              <a:defRPr/>
            </a:pPr>
            <a:endParaRPr lang="en-US" dirty="0" smtClean="0"/>
          </a:p>
        </p:txBody>
      </p:sp>
    </p:spTree>
    <p:extLst>
      <p:ext uri="{BB962C8B-B14F-4D97-AF65-F5344CB8AC3E}">
        <p14:creationId xmlns:p14="http://schemas.microsoft.com/office/powerpoint/2010/main" val="3380958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0DC345A0-1B22-48FB-A9F1-6773554FA499}" type="slidenum">
              <a:rPr lang="en-US" smtClean="0"/>
              <a:pPr/>
              <a:t>30</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Here is the EBM pyramid labeled with the Foraging tools that we have reviewed, and a list of the Hunting tools which contain those resources.  The Pyramid can be found on the EBM Tutorial linked to each resources.  All of the EBM resources are on the Library Web Page under Clinical Resources.  This diagram is also available there.</a:t>
            </a:r>
          </a:p>
        </p:txBody>
      </p:sp>
    </p:spTree>
    <p:extLst>
      <p:ext uri="{BB962C8B-B14F-4D97-AF65-F5344CB8AC3E}">
        <p14:creationId xmlns:p14="http://schemas.microsoft.com/office/powerpoint/2010/main" val="337896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Here are the four major EBM hunting tools that we have on our library, with a list of the resources they contain.  We will go thru using each of these resources, I will demo how to use them, then you will practice using each resource with a practice question provided.  </a:t>
            </a:r>
          </a:p>
          <a:p>
            <a:endParaRPr lang="en-US" smtClean="0">
              <a:latin typeface="Arial" pitchFamily="34"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A3FE2EEE-5567-4882-979E-40DEB59873FA}" type="slidenum">
              <a:rPr lang="en-US" smtClean="0"/>
              <a:pPr/>
              <a:t>31</a:t>
            </a:fld>
            <a:endParaRPr lang="en-US" smtClean="0"/>
          </a:p>
        </p:txBody>
      </p:sp>
    </p:spTree>
    <p:extLst>
      <p:ext uri="{BB962C8B-B14F-4D97-AF65-F5344CB8AC3E}">
        <p14:creationId xmlns:p14="http://schemas.microsoft.com/office/powerpoint/2010/main" val="558135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50775A41-471E-44EC-AE13-3A1F55F653F4}" type="slidenum">
              <a:rPr lang="en-US" smtClean="0"/>
              <a:pPr/>
              <a:t>32</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Essential Evidence</a:t>
            </a:r>
            <a:r>
              <a:rPr lang="en-US" baseline="0" dirty="0" smtClean="0">
                <a:latin typeface="Arial" pitchFamily="34" charset="0"/>
              </a:rPr>
              <a:t> contains a huge variety of clinical prediction decision support tools which can be used as patient decision tools to show patients their options.  </a:t>
            </a:r>
          </a:p>
          <a:p>
            <a:pPr eaLnBrk="1" hangingPunct="1"/>
            <a:endParaRPr lang="en-US" baseline="0" dirty="0" smtClean="0">
              <a:latin typeface="Arial" pitchFamily="34" charset="0"/>
            </a:endParaRPr>
          </a:p>
          <a:p>
            <a:pPr eaLnBrk="1" hangingPunct="1"/>
            <a:r>
              <a:rPr lang="en-US" baseline="0" dirty="0" smtClean="0">
                <a:latin typeface="Arial" pitchFamily="34" charset="0"/>
              </a:rPr>
              <a:t>Demo the Framingham tool</a:t>
            </a:r>
            <a:endParaRPr lang="en-US" dirty="0" smtClean="0">
              <a:latin typeface="Arial" pitchFamily="34" charset="0"/>
            </a:endParaRPr>
          </a:p>
        </p:txBody>
      </p:sp>
    </p:spTree>
    <p:extLst>
      <p:ext uri="{BB962C8B-B14F-4D97-AF65-F5344CB8AC3E}">
        <p14:creationId xmlns:p14="http://schemas.microsoft.com/office/powerpoint/2010/main" val="522609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79A056DA-189A-4293-B360-FA53E7E14780}" type="slidenum">
              <a:rPr lang="en-US" smtClean="0"/>
              <a:pPr/>
              <a:t>33</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There is a link on the main page to</a:t>
            </a:r>
            <a:r>
              <a:rPr lang="en-US" baseline="0" dirty="0" smtClean="0">
                <a:latin typeface="Arial" pitchFamily="34" charset="0"/>
              </a:rPr>
              <a:t> sign up to receive the daily </a:t>
            </a:r>
            <a:r>
              <a:rPr lang="en-US" baseline="0" dirty="0" err="1" smtClean="0">
                <a:latin typeface="Arial" pitchFamily="34" charset="0"/>
              </a:rPr>
              <a:t>InfoPOEMS</a:t>
            </a:r>
            <a:r>
              <a:rPr lang="en-US" baseline="0" dirty="0" smtClean="0">
                <a:latin typeface="Arial" pitchFamily="34" charset="0"/>
              </a:rPr>
              <a:t>.</a:t>
            </a:r>
            <a:endParaRPr lang="en-US" dirty="0" smtClean="0">
              <a:latin typeface="Arial" pitchFamily="34" charset="0"/>
            </a:endParaRPr>
          </a:p>
        </p:txBody>
      </p:sp>
    </p:spTree>
    <p:extLst>
      <p:ext uri="{BB962C8B-B14F-4D97-AF65-F5344CB8AC3E}">
        <p14:creationId xmlns:p14="http://schemas.microsoft.com/office/powerpoint/2010/main" val="2092516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14913074-3961-4A9F-9486-0996E1B9ECBD}" type="slidenum">
              <a:rPr lang="en-US" smtClean="0"/>
              <a:pPr/>
              <a:t>34</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At this point, take them to EE+ and demo how to use it online.   Stress</a:t>
            </a:r>
            <a:r>
              <a:rPr lang="en-US" baseline="0" dirty="0" smtClean="0">
                <a:latin typeface="Arial" pitchFamily="34" charset="0"/>
              </a:rPr>
              <a:t> that the site is mobile friendly, and easily used from the mobile library site.</a:t>
            </a:r>
            <a:endParaRPr lang="en-US" dirty="0" smtClean="0">
              <a:latin typeface="Arial" pitchFamily="34" charset="0"/>
            </a:endParaRPr>
          </a:p>
          <a:p>
            <a:pPr marL="0" lvl="1" eaLnBrk="1" hangingPunct="1"/>
            <a:r>
              <a:rPr lang="en-US" dirty="0" smtClean="0">
                <a:latin typeface="Arial" pitchFamily="34" charset="0"/>
              </a:rPr>
              <a:t>Example Question:  </a:t>
            </a:r>
            <a:r>
              <a:rPr lang="en-US" sz="2200" dirty="0">
                <a:latin typeface="Arial" pitchFamily="34" charset="0"/>
              </a:rPr>
              <a:t>How useful are follow-up urine cultures in children hospitalized with febrile urinary tract infections?</a:t>
            </a:r>
          </a:p>
          <a:p>
            <a:pPr eaLnBrk="1" hangingPunct="1"/>
            <a:r>
              <a:rPr lang="en-US" dirty="0" smtClean="0">
                <a:latin typeface="Arial" pitchFamily="34" charset="0"/>
              </a:rPr>
              <a:t>Search for UTI, then pick Diagnosis and see what you get.</a:t>
            </a:r>
          </a:p>
          <a:p>
            <a:pPr eaLnBrk="1" hangingPunct="1"/>
            <a:endParaRPr lang="en-US" dirty="0" smtClean="0">
              <a:latin typeface="Arial" pitchFamily="34" charset="0"/>
            </a:endParaRPr>
          </a:p>
          <a:p>
            <a:pPr eaLnBrk="1" hangingPunct="1"/>
            <a:r>
              <a:rPr lang="en-US" dirty="0" smtClean="0">
                <a:latin typeface="Arial" pitchFamily="34" charset="0"/>
              </a:rPr>
              <a:t> The handout on EBM resources is excellent for this.  Walk them thru the part on the EBM Process and using </a:t>
            </a:r>
            <a:r>
              <a:rPr lang="en-US" dirty="0" err="1" smtClean="0">
                <a:latin typeface="Arial" pitchFamily="34" charset="0"/>
              </a:rPr>
              <a:t>EE+page</a:t>
            </a:r>
            <a:r>
              <a:rPr lang="en-US" dirty="0" smtClean="0">
                <a:latin typeface="Arial" pitchFamily="34" charset="0"/>
              </a:rPr>
              <a:t> 12 and page 13, then 14 and 15.  Be sure to point out the </a:t>
            </a:r>
            <a:r>
              <a:rPr lang="en-US" dirty="0" err="1" smtClean="0">
                <a:latin typeface="Arial" pitchFamily="34" charset="0"/>
              </a:rPr>
              <a:t>linkout</a:t>
            </a:r>
            <a:r>
              <a:rPr lang="en-US" dirty="0" smtClean="0">
                <a:latin typeface="Arial" pitchFamily="34" charset="0"/>
              </a:rPr>
              <a:t> feature to PubMed.  If you run PubMed and minimize before you open IEE+, theoretically, the FSU buttons will show up when you hit the </a:t>
            </a:r>
            <a:r>
              <a:rPr lang="en-US" dirty="0" err="1" smtClean="0">
                <a:latin typeface="Arial" pitchFamily="34" charset="0"/>
              </a:rPr>
              <a:t>LinkOut</a:t>
            </a:r>
            <a:r>
              <a:rPr lang="en-US" dirty="0" smtClean="0">
                <a:latin typeface="Arial" pitchFamily="34" charset="0"/>
              </a:rPr>
              <a:t> buttons.</a:t>
            </a: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extLst>
      <p:ext uri="{BB962C8B-B14F-4D97-AF65-F5344CB8AC3E}">
        <p14:creationId xmlns:p14="http://schemas.microsoft.com/office/powerpoint/2010/main" val="1980027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F65AA764-6AA4-4D01-A397-E351F61C6282}" type="slidenum">
              <a:rPr lang="en-US" smtClean="0"/>
              <a:pPr/>
              <a:t>36</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DynaMed is a huge disease reference that gives you an up to date review of the literature on hundreds of conditions organized into a logical format.  DynaMed, because of the amount of information provided, may not be your best point of care resource for QUICK answers, however, if you need to put together a /LecturePresentation on a topic, DynaMed can be your best friend.  It does link out well to the full text journal articles, if you are in Ezproxy.</a:t>
            </a:r>
          </a:p>
          <a:p>
            <a:pPr eaLnBrk="1" hangingPunct="1"/>
            <a:endParaRPr lang="en-US" smtClean="0">
              <a:latin typeface="Arial" pitchFamily="34" charset="0"/>
            </a:endParaRPr>
          </a:p>
        </p:txBody>
      </p:sp>
    </p:spTree>
    <p:extLst>
      <p:ext uri="{BB962C8B-B14F-4D97-AF65-F5344CB8AC3E}">
        <p14:creationId xmlns:p14="http://schemas.microsoft.com/office/powerpoint/2010/main" val="972853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689973D1-E13C-42F5-858A-FBD50FFA555F}" type="slidenum">
              <a:rPr lang="en-US" smtClean="0"/>
              <a:pPr/>
              <a:t>3</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Let’s open the EBM Tutorial and use it as our guide thru this workshop.  Start at the Library page www.med.fsu.edu/informatics/EBMTutorial.asp</a:t>
            </a:r>
          </a:p>
        </p:txBody>
      </p:sp>
    </p:spTree>
    <p:extLst>
      <p:ext uri="{BB962C8B-B14F-4D97-AF65-F5344CB8AC3E}">
        <p14:creationId xmlns:p14="http://schemas.microsoft.com/office/powerpoint/2010/main" val="1368682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Describe Dynamed as the most comprehensive and current disease resource we have. The web site is mobile formatted if accessed</a:t>
            </a:r>
            <a:r>
              <a:rPr lang="en-US" baseline="0" dirty="0" smtClean="0"/>
              <a:t> on a smartphone browser!! Or it is available in the Skyscape app.  </a:t>
            </a:r>
            <a:endParaRPr lang="en-US" dirty="0"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6F3A9A6B-F6BB-4AE3-BD52-2787241B58C1}" type="slidenum">
              <a:rPr lang="en-US" smtClean="0">
                <a:latin typeface="Arial" charset="0"/>
              </a:rPr>
              <a:pPr eaLnBrk="1" hangingPunct="1"/>
              <a:t>37</a:t>
            </a:fld>
            <a:endParaRPr lang="en-US" smtClean="0">
              <a:latin typeface="Arial" charset="0"/>
            </a:endParaRPr>
          </a:p>
        </p:txBody>
      </p:sp>
    </p:spTree>
    <p:extLst>
      <p:ext uri="{BB962C8B-B14F-4D97-AF65-F5344CB8AC3E}">
        <p14:creationId xmlns:p14="http://schemas.microsoft.com/office/powerpoint/2010/main" val="4282663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B73D054E-3E37-4EB7-BB38-1263D3862309}" type="slidenum">
              <a:rPr lang="en-US" smtClean="0"/>
              <a:pPr/>
              <a:t>38</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900" dirty="0">
                <a:latin typeface="Arial" pitchFamily="34" charset="0"/>
              </a:rPr>
              <a:t> </a:t>
            </a:r>
          </a:p>
          <a:p>
            <a:pPr eaLnBrk="1" hangingPunct="1">
              <a:lnSpc>
                <a:spcPct val="80000"/>
              </a:lnSpc>
            </a:pPr>
            <a:r>
              <a:rPr lang="en-US" sz="900" dirty="0">
                <a:latin typeface="Arial" pitchFamily="34" charset="0"/>
              </a:rPr>
              <a:t>Editors of multiple family medicine journals have developed a simple level of evidence/strength of recommendation rating system (see</a:t>
            </a:r>
          </a:p>
          <a:p>
            <a:pPr eaLnBrk="1" hangingPunct="1">
              <a:lnSpc>
                <a:spcPct val="80000"/>
              </a:lnSpc>
            </a:pPr>
            <a:r>
              <a:rPr lang="en-US" sz="900" dirty="0">
                <a:latin typeface="Arial" pitchFamily="34" charset="0"/>
                <a:hlinkClick r:id="rId3"/>
              </a:rPr>
              <a:t>http://www.aafp.org/afp/20040201/548.html</a:t>
            </a:r>
            <a:r>
              <a:rPr lang="en-US" sz="900" dirty="0">
                <a:latin typeface="Arial" pitchFamily="34" charset="0"/>
              </a:rPr>
              <a:t>) to be used in review articles across these journals.</a:t>
            </a:r>
          </a:p>
          <a:p>
            <a:pPr eaLnBrk="1" hangingPunct="1">
              <a:lnSpc>
                <a:spcPct val="80000"/>
              </a:lnSpc>
            </a:pPr>
            <a:endParaRPr lang="en-US" sz="900" dirty="0">
              <a:latin typeface="Arial" pitchFamily="34" charset="0"/>
            </a:endParaRPr>
          </a:p>
          <a:p>
            <a:pPr eaLnBrk="1" hangingPunct="1">
              <a:lnSpc>
                <a:spcPct val="80000"/>
              </a:lnSpc>
            </a:pPr>
            <a:r>
              <a:rPr lang="en-US" sz="900" dirty="0">
                <a:latin typeface="Arial" pitchFamily="34" charset="0"/>
              </a:rPr>
              <a:t>The </a:t>
            </a:r>
            <a:r>
              <a:rPr lang="en-US" sz="900" dirty="0" err="1">
                <a:latin typeface="Arial" pitchFamily="34" charset="0"/>
              </a:rPr>
              <a:t>DynaMed</a:t>
            </a:r>
            <a:r>
              <a:rPr lang="en-US" sz="900" dirty="0">
                <a:latin typeface="Arial" pitchFamily="34" charset="0"/>
              </a:rPr>
              <a:t> Editors have adopted this rating system and added short phrases to make these labels easier to interpret.</a:t>
            </a:r>
          </a:p>
          <a:p>
            <a:pPr eaLnBrk="1" hangingPunct="1">
              <a:lnSpc>
                <a:spcPct val="80000"/>
              </a:lnSpc>
            </a:pPr>
            <a:endParaRPr lang="en-US" sz="900" dirty="0">
              <a:latin typeface="Arial" pitchFamily="34" charset="0"/>
            </a:endParaRPr>
          </a:p>
          <a:p>
            <a:pPr eaLnBrk="1" hangingPunct="1">
              <a:lnSpc>
                <a:spcPct val="80000"/>
              </a:lnSpc>
            </a:pPr>
            <a:r>
              <a:rPr lang="en-US" sz="900" dirty="0">
                <a:latin typeface="Arial" pitchFamily="34" charset="0"/>
              </a:rPr>
              <a:t>Immediately following the conclusion in evidence summaries (most paragraphs in </a:t>
            </a:r>
            <a:r>
              <a:rPr lang="en-US" sz="900" dirty="0" err="1">
                <a:latin typeface="Arial" pitchFamily="34" charset="0"/>
              </a:rPr>
              <a:t>DynaMed</a:t>
            </a:r>
            <a:r>
              <a:rPr lang="en-US" sz="900" dirty="0">
                <a:latin typeface="Arial" pitchFamily="34" charset="0"/>
              </a:rPr>
              <a:t>), you will see one of the following three labels:</a:t>
            </a:r>
          </a:p>
          <a:p>
            <a:pPr eaLnBrk="1" hangingPunct="1">
              <a:lnSpc>
                <a:spcPct val="80000"/>
              </a:lnSpc>
            </a:pPr>
            <a:endParaRPr lang="en-US" sz="900" dirty="0">
              <a:latin typeface="Arial" pitchFamily="34" charset="0"/>
            </a:endParaRPr>
          </a:p>
          <a:p>
            <a:pPr eaLnBrk="1" hangingPunct="1">
              <a:lnSpc>
                <a:spcPct val="80000"/>
              </a:lnSpc>
            </a:pPr>
            <a:r>
              <a:rPr lang="en-US" sz="900" dirty="0">
                <a:latin typeface="Arial" pitchFamily="34" charset="0"/>
              </a:rPr>
              <a:t>-- (level 1 [likely reliable] evidence)</a:t>
            </a:r>
          </a:p>
          <a:p>
            <a:pPr eaLnBrk="1" hangingPunct="1">
              <a:lnSpc>
                <a:spcPct val="80000"/>
              </a:lnSpc>
            </a:pPr>
            <a:r>
              <a:rPr lang="en-US" sz="900" dirty="0">
                <a:latin typeface="Arial" pitchFamily="34" charset="0"/>
              </a:rPr>
              <a:t>-- (level 2 [mid-level] evidence)</a:t>
            </a:r>
          </a:p>
          <a:p>
            <a:pPr eaLnBrk="1" hangingPunct="1">
              <a:lnSpc>
                <a:spcPct val="80000"/>
              </a:lnSpc>
            </a:pPr>
            <a:r>
              <a:rPr lang="en-US" sz="900" dirty="0">
                <a:latin typeface="Arial" pitchFamily="34" charset="0"/>
              </a:rPr>
              <a:t>-- (level 3 [lacking direct] evidence)</a:t>
            </a:r>
          </a:p>
          <a:p>
            <a:pPr eaLnBrk="1" hangingPunct="1">
              <a:lnSpc>
                <a:spcPct val="80000"/>
              </a:lnSpc>
            </a:pPr>
            <a:endParaRPr lang="en-US" sz="900" dirty="0">
              <a:latin typeface="Arial" pitchFamily="34" charset="0"/>
            </a:endParaRPr>
          </a:p>
          <a:p>
            <a:pPr eaLnBrk="1" hangingPunct="1">
              <a:lnSpc>
                <a:spcPct val="80000"/>
              </a:lnSpc>
            </a:pPr>
            <a:r>
              <a:rPr lang="en-US" sz="900" dirty="0">
                <a:latin typeface="Arial" pitchFamily="34" charset="0"/>
              </a:rPr>
              <a:t>These labels will be added as new information is added, and after we learn how well they work (Do they make your search for information easier?), we will add them to our reviewer and author instructions.</a:t>
            </a:r>
          </a:p>
          <a:p>
            <a:pPr eaLnBrk="1" hangingPunct="1">
              <a:lnSpc>
                <a:spcPct val="80000"/>
              </a:lnSpc>
            </a:pPr>
            <a:endParaRPr lang="en-US" sz="900" dirty="0">
              <a:latin typeface="Arial" pitchFamily="34" charset="0"/>
            </a:endParaRPr>
          </a:p>
          <a:p>
            <a:pPr eaLnBrk="1" hangingPunct="1">
              <a:lnSpc>
                <a:spcPct val="80000"/>
              </a:lnSpc>
            </a:pPr>
            <a:r>
              <a:rPr lang="en-US" sz="900" dirty="0">
                <a:latin typeface="Arial" pitchFamily="34" charset="0"/>
              </a:rPr>
              <a:t>As recommendations are added to the Treatment Overview and other pertinent sections, you will see one of the following three labels:</a:t>
            </a:r>
          </a:p>
          <a:p>
            <a:pPr eaLnBrk="1" hangingPunct="1">
              <a:lnSpc>
                <a:spcPct val="80000"/>
              </a:lnSpc>
            </a:pPr>
            <a:endParaRPr lang="en-US" sz="900" dirty="0">
              <a:latin typeface="Arial" pitchFamily="34" charset="0"/>
            </a:endParaRPr>
          </a:p>
          <a:p>
            <a:pPr eaLnBrk="1" hangingPunct="1">
              <a:lnSpc>
                <a:spcPct val="80000"/>
              </a:lnSpc>
            </a:pPr>
            <a:r>
              <a:rPr lang="en-US" sz="900" dirty="0">
                <a:latin typeface="Arial" pitchFamily="34" charset="0"/>
              </a:rPr>
              <a:t>-- (grade A recommendation [consistent high-quality evidence])</a:t>
            </a:r>
          </a:p>
          <a:p>
            <a:pPr eaLnBrk="1" hangingPunct="1">
              <a:lnSpc>
                <a:spcPct val="80000"/>
              </a:lnSpc>
            </a:pPr>
            <a:r>
              <a:rPr lang="en-US" sz="900" dirty="0">
                <a:latin typeface="Arial" pitchFamily="34" charset="0"/>
              </a:rPr>
              <a:t>-- (grade B recommendation [inconsistent or limited evidence])</a:t>
            </a:r>
          </a:p>
          <a:p>
            <a:pPr eaLnBrk="1" hangingPunct="1">
              <a:lnSpc>
                <a:spcPct val="80000"/>
              </a:lnSpc>
            </a:pPr>
            <a:r>
              <a:rPr lang="en-US" sz="900" dirty="0">
                <a:latin typeface="Arial" pitchFamily="34" charset="0"/>
              </a:rPr>
              <a:t>-- (grade C recommendation [lacking direct evidence])</a:t>
            </a:r>
          </a:p>
          <a:p>
            <a:pPr eaLnBrk="1" hangingPunct="1">
              <a:lnSpc>
                <a:spcPct val="80000"/>
              </a:lnSpc>
            </a:pPr>
            <a:endParaRPr lang="en-US" sz="900" dirty="0">
              <a:latin typeface="Arial" pitchFamily="34" charset="0"/>
            </a:endParaRPr>
          </a:p>
          <a:p>
            <a:pPr eaLnBrk="1" hangingPunct="1">
              <a:lnSpc>
                <a:spcPct val="80000"/>
              </a:lnSpc>
            </a:pPr>
            <a:endParaRPr lang="en-US" sz="900" dirty="0">
              <a:latin typeface="Courier New" pitchFamily="49" charset="0"/>
            </a:endParaRPr>
          </a:p>
        </p:txBody>
      </p:sp>
    </p:spTree>
    <p:extLst>
      <p:ext uri="{BB962C8B-B14F-4D97-AF65-F5344CB8AC3E}">
        <p14:creationId xmlns:p14="http://schemas.microsoft.com/office/powerpoint/2010/main" val="1772725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D26CFF8D-2990-4F0B-BEB0-474EFDF2810B}" type="slidenum">
              <a:rPr lang="en-US" smtClean="0"/>
              <a:pPr/>
              <a:t>39</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Demo looking up something in DynaMed, then let them to the provided DynaMed case. </a:t>
            </a:r>
          </a:p>
          <a:p>
            <a:pPr marL="0" lvl="1" eaLnBrk="1" hangingPunct="1"/>
            <a:r>
              <a:rPr lang="en-US" smtClean="0">
                <a:latin typeface="Arial" pitchFamily="34" charset="0"/>
              </a:rPr>
              <a:t>Example to demo:  </a:t>
            </a:r>
            <a:r>
              <a:rPr lang="en-US" sz="2200">
                <a:latin typeface="Arial" pitchFamily="34" charset="0"/>
              </a:rPr>
              <a:t>In children with acute abdominal pain requiring surgical consultation, is immediate analgesia effective and does it impede the diagnosis of appendicitis?</a:t>
            </a:r>
          </a:p>
          <a:p>
            <a:pPr eaLnBrk="1" hangingPunct="1"/>
            <a:r>
              <a:rPr lang="en-US" smtClean="0">
                <a:latin typeface="Arial" pitchFamily="34" charset="0"/>
              </a:rPr>
              <a:t>Look under Acute Abdominal Pain: &gt; Treatment &gt; Drug:</a:t>
            </a:r>
          </a:p>
          <a:p>
            <a:pPr eaLnBrk="1" hangingPunct="1"/>
            <a:endParaRPr lang="en-US" smtClean="0">
              <a:latin typeface="Arial" pitchFamily="34" charset="0"/>
            </a:endParaRPr>
          </a:p>
          <a:p>
            <a:pPr eaLnBrk="1" hangingPunct="1"/>
            <a:r>
              <a:rPr lang="en-US" smtClean="0">
                <a:latin typeface="Arial" pitchFamily="34" charset="0"/>
              </a:rPr>
              <a:t>You can also show them the </a:t>
            </a:r>
            <a:r>
              <a:rPr lang="en-US" b="1" smtClean="0">
                <a:latin typeface="Arial" pitchFamily="34" charset="0"/>
              </a:rPr>
              <a:t>CTRL-F </a:t>
            </a:r>
            <a:r>
              <a:rPr lang="en-US" smtClean="0">
                <a:latin typeface="Arial" pitchFamily="34" charset="0"/>
              </a:rPr>
              <a:t> (Find) function that will take you down to the words you are looking for.  </a:t>
            </a:r>
          </a:p>
        </p:txBody>
      </p:sp>
    </p:spTree>
    <p:extLst>
      <p:ext uri="{BB962C8B-B14F-4D97-AF65-F5344CB8AC3E}">
        <p14:creationId xmlns:p14="http://schemas.microsoft.com/office/powerpoint/2010/main" val="1927599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ways to get to the EBM content.</a:t>
            </a:r>
            <a:r>
              <a:rPr lang="en-US" baseline="0" dirty="0" smtClean="0"/>
              <a:t>  The most logical is to search for the disease topic and within the content is a link to the clinical inquiries and other reviews. </a:t>
            </a:r>
            <a:endParaRPr lang="en-US" dirty="0"/>
          </a:p>
        </p:txBody>
      </p:sp>
      <p:sp>
        <p:nvSpPr>
          <p:cNvPr id="4" name="Slide Number Placeholder 3"/>
          <p:cNvSpPr>
            <a:spLocks noGrp="1"/>
          </p:cNvSpPr>
          <p:nvPr>
            <p:ph type="sldNum" sz="quarter" idx="10"/>
          </p:nvPr>
        </p:nvSpPr>
        <p:spPr/>
        <p:txBody>
          <a:bodyPr/>
          <a:lstStyle/>
          <a:p>
            <a:pPr>
              <a:defRPr/>
            </a:pPr>
            <a:fld id="{C0BE337B-F0F5-41BE-BCEC-595A31819442}" type="slidenum">
              <a:rPr lang="en-US" smtClean="0"/>
              <a:pPr>
                <a:defRPr/>
              </a:pPr>
              <a:t>42</a:t>
            </a:fld>
            <a:endParaRPr lang="en-US"/>
          </a:p>
        </p:txBody>
      </p:sp>
    </p:spTree>
    <p:extLst>
      <p:ext uri="{BB962C8B-B14F-4D97-AF65-F5344CB8AC3E}">
        <p14:creationId xmlns:p14="http://schemas.microsoft.com/office/powerpoint/2010/main" val="1752197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go directly</a:t>
            </a:r>
            <a:r>
              <a:rPr lang="en-US" baseline="0" dirty="0" smtClean="0"/>
              <a:t> to the EBM summaries from the main table of contents.  However, these are presented chronologically.  It is better to Search for EBM, then use the topic organized list.  </a:t>
            </a:r>
            <a:endParaRPr lang="en-US" dirty="0"/>
          </a:p>
        </p:txBody>
      </p:sp>
      <p:sp>
        <p:nvSpPr>
          <p:cNvPr id="4" name="Slide Number Placeholder 3"/>
          <p:cNvSpPr>
            <a:spLocks noGrp="1"/>
          </p:cNvSpPr>
          <p:nvPr>
            <p:ph type="sldNum" sz="quarter" idx="10"/>
          </p:nvPr>
        </p:nvSpPr>
        <p:spPr/>
        <p:txBody>
          <a:bodyPr/>
          <a:lstStyle/>
          <a:p>
            <a:pPr>
              <a:defRPr/>
            </a:pPr>
            <a:fld id="{C0BE337B-F0F5-41BE-BCEC-595A31819442}" type="slidenum">
              <a:rPr lang="en-US" smtClean="0"/>
              <a:pPr>
                <a:defRPr/>
              </a:pPr>
              <a:t>43</a:t>
            </a:fld>
            <a:endParaRPr lang="en-US"/>
          </a:p>
        </p:txBody>
      </p:sp>
    </p:spTree>
    <p:extLst>
      <p:ext uri="{BB962C8B-B14F-4D97-AF65-F5344CB8AC3E}">
        <p14:creationId xmlns:p14="http://schemas.microsoft.com/office/powerpoint/2010/main" val="4262284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one of the FPIN reviews.  </a:t>
            </a:r>
            <a:endParaRPr lang="en-US" dirty="0"/>
          </a:p>
        </p:txBody>
      </p:sp>
      <p:sp>
        <p:nvSpPr>
          <p:cNvPr id="4" name="Slide Number Placeholder 3"/>
          <p:cNvSpPr>
            <a:spLocks noGrp="1"/>
          </p:cNvSpPr>
          <p:nvPr>
            <p:ph type="sldNum" sz="quarter" idx="10"/>
          </p:nvPr>
        </p:nvSpPr>
        <p:spPr/>
        <p:txBody>
          <a:bodyPr/>
          <a:lstStyle/>
          <a:p>
            <a:pPr>
              <a:defRPr/>
            </a:pPr>
            <a:fld id="{C0BE337B-F0F5-41BE-BCEC-595A31819442}" type="slidenum">
              <a:rPr lang="en-US" smtClean="0"/>
              <a:pPr>
                <a:defRPr/>
              </a:pPr>
              <a:t>44</a:t>
            </a:fld>
            <a:endParaRPr lang="en-US"/>
          </a:p>
        </p:txBody>
      </p:sp>
    </p:spTree>
    <p:extLst>
      <p:ext uri="{BB962C8B-B14F-4D97-AF65-F5344CB8AC3E}">
        <p14:creationId xmlns:p14="http://schemas.microsoft.com/office/powerpoint/2010/main" val="316776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713E417A-1B87-43EE-8EC0-6D9910C6B6FB}" type="slidenum">
              <a:rPr lang="en-US" smtClean="0"/>
              <a:pPr/>
              <a:t>47</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5715056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Talk about possibility of an advanced EBM workshop on interpreting diagnostic and therapy articles.  </a:t>
            </a:r>
          </a:p>
          <a:p>
            <a:endParaRPr lang="en-US" smtClean="0">
              <a:latin typeface="Arial" pitchFamily="34" charset="0"/>
            </a:endParaRPr>
          </a:p>
          <a:p>
            <a:r>
              <a:rPr lang="en-US" smtClean="0">
                <a:latin typeface="Arial" pitchFamily="34" charset="0"/>
              </a:rPr>
              <a:t> Only a small percentage of clinicians need to be able to critically appraise the primary literature.  These are the people that should be writing the review articles and putting together evidence based references for us to use at the point of care.</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9F62599A-7DC1-4B0C-8B27-CF0BEAC1E3B0}" type="slidenum">
              <a:rPr lang="en-US" smtClean="0"/>
              <a:pPr/>
              <a:t>49</a:t>
            </a:fld>
            <a:endParaRPr lang="en-US" smtClean="0"/>
          </a:p>
        </p:txBody>
      </p:sp>
    </p:spTree>
    <p:extLst>
      <p:ext uri="{BB962C8B-B14F-4D97-AF65-F5344CB8AC3E}">
        <p14:creationId xmlns:p14="http://schemas.microsoft.com/office/powerpoint/2010/main" val="2931834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6FFB0796-CBAB-4EB1-948A-992A4F8B64AB}" type="slidenum">
              <a:rPr lang="en-US" smtClean="0"/>
              <a:pPr/>
              <a:t>51</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Now, what do we mean by Level of Evidence.  There are a number of scales for assigning levels of evidence.  The Center for EBM at Oxford uses a 1-5 scale with 1 being the highest, representing systematic reviews or meta-analyses of randomized control trials.  Notice that level 5 the lowest level, which we used to consider “golden”, refers to a consensus of expert opinion.  Unlike the evaluation forms for this workshop, on which 5 is the HIGHEST.  Please do not confuse this scale with the workshop evaluations.  </a:t>
            </a:r>
          </a:p>
        </p:txBody>
      </p:sp>
    </p:spTree>
    <p:extLst>
      <p:ext uri="{BB962C8B-B14F-4D97-AF65-F5344CB8AC3E}">
        <p14:creationId xmlns:p14="http://schemas.microsoft.com/office/powerpoint/2010/main" val="127620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BFE2690F-48CD-48F2-9774-03745A7A78A2}" type="slidenum">
              <a:rPr lang="en-US" smtClean="0"/>
              <a:pPr/>
              <a:t>52</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AHRQ has a new rating system.  </a:t>
            </a:r>
          </a:p>
          <a:p>
            <a:pPr eaLnBrk="1" hangingPunct="1"/>
            <a:endParaRPr lang="en-US" smtClean="0">
              <a:latin typeface="Arial" pitchFamily="34" charset="0"/>
            </a:endParaRPr>
          </a:p>
          <a:p>
            <a:pPr eaLnBrk="1" hangingPunct="1"/>
            <a:r>
              <a:rPr lang="en-US" smtClean="0">
                <a:latin typeface="Arial" pitchFamily="34" charset="0"/>
              </a:rPr>
              <a:t>AHRQ assigns their own level of evidence which can be somewhat easier to understand if you are not as comfortable with study designs.  A is the highest, C is expert opinion, and X actually says that there is harm in this intervention.</a:t>
            </a:r>
          </a:p>
        </p:txBody>
      </p:sp>
    </p:spTree>
    <p:extLst>
      <p:ext uri="{BB962C8B-B14F-4D97-AF65-F5344CB8AC3E}">
        <p14:creationId xmlns:p14="http://schemas.microsoft.com/office/powerpoint/2010/main" val="184663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DA6796D1-663E-467B-AD8E-F0A4654262E7}" type="slidenum">
              <a:rPr lang="en-US" smtClean="0"/>
              <a:pPr/>
              <a:t>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This was the original definition  by Sackett in 1996 which was impossible to implement, and generated a lot of bad press for evidence based medicine as being “cookbook”.  </a:t>
            </a:r>
          </a:p>
        </p:txBody>
      </p:sp>
    </p:spTree>
    <p:extLst>
      <p:ext uri="{BB962C8B-B14F-4D97-AF65-F5344CB8AC3E}">
        <p14:creationId xmlns:p14="http://schemas.microsoft.com/office/powerpoint/2010/main" val="1963692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C5DB5F57-8162-4EFA-B757-4D6223AB7BCC}" type="slidenum">
              <a:rPr lang="en-US" smtClean="0"/>
              <a:pPr/>
              <a:t>53</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Bottom line take home message here is that 1 or A is the highest and the lowest level is 5 or C, but even the lowest is still the best evidence we may have until more research is conducted and evaluated.</a:t>
            </a:r>
          </a:p>
        </p:txBody>
      </p:sp>
    </p:spTree>
    <p:extLst>
      <p:ext uri="{BB962C8B-B14F-4D97-AF65-F5344CB8AC3E}">
        <p14:creationId xmlns:p14="http://schemas.microsoft.com/office/powerpoint/2010/main" val="482863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truly integrate patient values into the decision making process of evidence-based practice,</a:t>
            </a:r>
            <a:r>
              <a:rPr lang="en-US" baseline="0" dirty="0" smtClean="0"/>
              <a:t> one must practice patient centered care, which is defined above by the IOM.</a:t>
            </a:r>
          </a:p>
          <a:p>
            <a:r>
              <a:rPr lang="en-US" baseline="0" dirty="0" smtClean="0"/>
              <a:t>Chapter 27 of the Users Guides to the Medical Literature in JAMA Evidence provides three approaches that attempt to ensure decision consistent with patient values and preferences.</a:t>
            </a:r>
            <a:endParaRPr lang="en-US" dirty="0"/>
          </a:p>
        </p:txBody>
      </p:sp>
      <p:sp>
        <p:nvSpPr>
          <p:cNvPr id="4" name="Slide Number Placeholder 3"/>
          <p:cNvSpPr>
            <a:spLocks noGrp="1"/>
          </p:cNvSpPr>
          <p:nvPr>
            <p:ph type="sldNum" sz="quarter" idx="10"/>
          </p:nvPr>
        </p:nvSpPr>
        <p:spPr/>
        <p:txBody>
          <a:bodyPr/>
          <a:lstStyle/>
          <a:p>
            <a:pPr>
              <a:defRPr/>
            </a:pPr>
            <a:fld id="{C0BE337B-F0F5-41BE-BCEC-595A31819442}" type="slidenum">
              <a:rPr lang="en-US" smtClean="0"/>
              <a:pPr>
                <a:defRPr/>
              </a:pPr>
              <a:t>55</a:t>
            </a:fld>
            <a:endParaRPr lang="en-US"/>
          </a:p>
        </p:txBody>
      </p:sp>
    </p:spTree>
    <p:extLst>
      <p:ext uri="{BB962C8B-B14F-4D97-AF65-F5344CB8AC3E}">
        <p14:creationId xmlns:p14="http://schemas.microsoft.com/office/powerpoint/2010/main" val="22514681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point</a:t>
            </a:r>
            <a:r>
              <a:rPr lang="en-US" baseline="0" dirty="0" smtClean="0">
                <a:effectLst/>
              </a:rPr>
              <a:t> is that there are many approaches to this.  Good question here is: which approach are audience members most comfortable with?  What should we model to the students?  What should we hope for students?  </a:t>
            </a:r>
            <a:endParaRPr lang="en-US" dirty="0" smtClean="0">
              <a:effectLst/>
            </a:endParaRPr>
          </a:p>
          <a:p>
            <a:endParaRPr lang="en-US" dirty="0" smtClean="0">
              <a:effectLst/>
            </a:endParaRPr>
          </a:p>
          <a:p>
            <a:r>
              <a:rPr lang="en-US" dirty="0" err="1" smtClean="0">
                <a:effectLst/>
              </a:rPr>
              <a:t>Montori</a:t>
            </a:r>
            <a:r>
              <a:rPr lang="en-US" dirty="0" smtClean="0">
                <a:effectLst/>
              </a:rPr>
              <a:t> VM, Elwyn G, </a:t>
            </a:r>
            <a:r>
              <a:rPr lang="en-US" dirty="0" err="1" smtClean="0">
                <a:effectLst/>
              </a:rPr>
              <a:t>Devereaux</a:t>
            </a:r>
            <a:r>
              <a:rPr lang="en-US" dirty="0" smtClean="0">
                <a:effectLst/>
              </a:rPr>
              <a:t> P, Straus SE, Haynes R, </a:t>
            </a:r>
            <a:r>
              <a:rPr lang="en-US" dirty="0" err="1" smtClean="0">
                <a:effectLst/>
              </a:rPr>
              <a:t>Guyatt</a:t>
            </a:r>
            <a:r>
              <a:rPr lang="en-US" dirty="0" smtClean="0">
                <a:effectLst/>
              </a:rPr>
              <a:t> G. Decision Making and the Patient. In: </a:t>
            </a:r>
            <a:r>
              <a:rPr lang="en-US" dirty="0" err="1" smtClean="0">
                <a:effectLst/>
              </a:rPr>
              <a:t>Guyatt</a:t>
            </a:r>
            <a:r>
              <a:rPr lang="en-US" dirty="0" smtClean="0">
                <a:effectLst/>
              </a:rPr>
              <a:t> G, Meade MO, Rennie D, Cook DJ. eds. </a:t>
            </a:r>
            <a:r>
              <a:rPr lang="en-US" i="1" dirty="0" smtClean="0">
                <a:effectLst/>
              </a:rPr>
              <a:t>JAMA evidence Using Evidence to Improve Care. </a:t>
            </a:r>
            <a:r>
              <a:rPr lang="en-US" dirty="0" smtClean="0">
                <a:effectLst/>
              </a:rPr>
              <a:t>New York, NY: McGraw-Hill; 2014. http://jamaevidence.mhmedical.com/content.aspx?bookid=847&amp;Sectionid=69031507. Accessed August 10, 2015.</a:t>
            </a:r>
            <a:endParaRPr lang="en-US" dirty="0"/>
          </a:p>
        </p:txBody>
      </p:sp>
      <p:sp>
        <p:nvSpPr>
          <p:cNvPr id="4" name="Slide Number Placeholder 3"/>
          <p:cNvSpPr>
            <a:spLocks noGrp="1"/>
          </p:cNvSpPr>
          <p:nvPr>
            <p:ph type="sldNum" sz="quarter" idx="10"/>
          </p:nvPr>
        </p:nvSpPr>
        <p:spPr/>
        <p:txBody>
          <a:bodyPr/>
          <a:lstStyle/>
          <a:p>
            <a:pPr>
              <a:defRPr/>
            </a:pPr>
            <a:fld id="{C0BE337B-F0F5-41BE-BCEC-595A31819442}" type="slidenum">
              <a:rPr lang="en-US" smtClean="0"/>
              <a:pPr>
                <a:defRPr/>
              </a:pPr>
              <a:t>56</a:t>
            </a:fld>
            <a:endParaRPr lang="en-US"/>
          </a:p>
        </p:txBody>
      </p:sp>
    </p:spTree>
    <p:extLst>
      <p:ext uri="{BB962C8B-B14F-4D97-AF65-F5344CB8AC3E}">
        <p14:creationId xmlns:p14="http://schemas.microsoft.com/office/powerpoint/2010/main" val="26381512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696913"/>
            <a:ext cx="3552825" cy="2665412"/>
          </a:xfrm>
        </p:spPr>
      </p:sp>
      <p:sp>
        <p:nvSpPr>
          <p:cNvPr id="3" name="Notes Placeholder 2"/>
          <p:cNvSpPr>
            <a:spLocks noGrp="1"/>
          </p:cNvSpPr>
          <p:nvPr>
            <p:ph type="body" idx="1"/>
          </p:nvPr>
        </p:nvSpPr>
        <p:spPr>
          <a:xfrm>
            <a:off x="660240" y="3643670"/>
            <a:ext cx="5608640" cy="4184258"/>
          </a:xfrm>
        </p:spPr>
        <p:txBody>
          <a:bodyPr/>
          <a:lstStyle/>
          <a:p>
            <a:r>
              <a:rPr lang="en-US" sz="900" dirty="0"/>
              <a:t>From JAMA Evidence: same chapter [a shortcut to this </a:t>
            </a:r>
            <a:r>
              <a:rPr lang="en-US" sz="900" dirty="0" err="1"/>
              <a:t>cvd</a:t>
            </a:r>
            <a:r>
              <a:rPr lang="en-US" sz="900" dirty="0"/>
              <a:t> calculator can be created on an iPad that turns it into an app of sorts]</a:t>
            </a:r>
          </a:p>
          <a:p>
            <a:r>
              <a:rPr lang="en-US" sz="900" b="1" dirty="0"/>
              <a:t>Patient Decision Aids</a:t>
            </a:r>
          </a:p>
          <a:p>
            <a:r>
              <a:rPr lang="en-US" sz="900" dirty="0"/>
              <a:t>To effectively communicate the nature of the options, researchers have devised and tested tools called patient </a:t>
            </a:r>
            <a:r>
              <a:rPr lang="en-US" sz="900" i="1" dirty="0"/>
              <a:t>decision aids</a:t>
            </a:r>
            <a:r>
              <a:rPr lang="en-US" sz="900" dirty="0"/>
              <a:t>. These tools are an alternative to the use of intuitive approaches of communicating </a:t>
            </a:r>
            <a:r>
              <a:rPr lang="en-US" sz="900" dirty="0">
                <a:hlinkClick r:id="rId3"/>
              </a:rPr>
              <a:t>concepts</a:t>
            </a:r>
            <a:r>
              <a:rPr lang="en-US" sz="900" dirty="0"/>
              <a:t> of risk and risk reduction that clinicians may have developed through clinical experience. Decision aids present, in a patient-friendly manner, descriptive and probabilistic information about the disease, treatment options, and potential outcomes.</a:t>
            </a:r>
            <a:r>
              <a:rPr lang="en-US" sz="900" baseline="30000" dirty="0">
                <a:hlinkClick r:id="rId4"/>
              </a:rPr>
              <a:t>17-19</a:t>
            </a:r>
            <a:r>
              <a:rPr lang="en-US" sz="900" dirty="0"/>
              <a:t> A well-constructed </a:t>
            </a:r>
            <a:r>
              <a:rPr lang="en-US" sz="900" dirty="0">
                <a:hlinkClick r:id="rId5"/>
              </a:rPr>
              <a:t>decision aid</a:t>
            </a:r>
            <a:r>
              <a:rPr lang="en-US" sz="900" dirty="0"/>
              <a:t> is based on a </a:t>
            </a:r>
            <a:r>
              <a:rPr lang="en-US" sz="900" i="1" dirty="0">
                <a:hlinkClick r:id="rId6"/>
              </a:rPr>
              <a:t>systematic review</a:t>
            </a:r>
            <a:r>
              <a:rPr lang="en-US" sz="900" dirty="0"/>
              <a:t> of the literature and produces a rigorous summary of the outcomes and their probabilities. Clinicians who doubt that the summary of probabilities is rigorous can review the </a:t>
            </a:r>
            <a:r>
              <a:rPr lang="en-US" sz="900" i="1" dirty="0">
                <a:hlinkClick r:id="rId7"/>
              </a:rPr>
              <a:t>primary studies</a:t>
            </a:r>
            <a:r>
              <a:rPr lang="en-US" sz="900" dirty="0"/>
              <a:t> on which those probabilities are based and, using the principles in this book, determine their accuracy. Furthermore, a well-constructed </a:t>
            </a:r>
            <a:r>
              <a:rPr lang="en-US" sz="900" dirty="0">
                <a:hlinkClick r:id="rId5"/>
              </a:rPr>
              <a:t>decision aid</a:t>
            </a:r>
            <a:r>
              <a:rPr lang="en-US" sz="900" dirty="0"/>
              <a:t> offers a tested and effective way of communicating information to patients who may have little background in quantitative decision making. Most commonly, decision aids use visual props, such as icon arrays, to present the proportion of people who experience the outcomes of importance with and without the intervention.</a:t>
            </a:r>
          </a:p>
          <a:p>
            <a:r>
              <a:rPr lang="en-US" sz="900" dirty="0"/>
              <a:t>What influence do decision aids have on clinical practice? A Cochrane review identified 86 </a:t>
            </a:r>
            <a:r>
              <a:rPr lang="en-US" sz="900" i="1" dirty="0"/>
              <a:t>randomized trials</a:t>
            </a:r>
            <a:r>
              <a:rPr lang="en-US" sz="900" dirty="0"/>
              <a:t> of decision aids that support </a:t>
            </a:r>
            <a:r>
              <a:rPr lang="en-US" sz="900" dirty="0">
                <a:hlinkClick r:id="rId8"/>
              </a:rPr>
              <a:t>screening</a:t>
            </a:r>
            <a:r>
              <a:rPr lang="en-US" sz="900" dirty="0"/>
              <a:t> and treatment decisions.</a:t>
            </a:r>
            <a:r>
              <a:rPr lang="en-US" sz="900" baseline="30000" dirty="0">
                <a:hlinkClick r:id="rId9"/>
              </a:rPr>
              <a:t>18</a:t>
            </a:r>
            <a:r>
              <a:rPr lang="en-US" sz="900" dirty="0"/>
              <a:t> Compared with usual care, decision aids increased reported patient participation in decision making (</a:t>
            </a:r>
            <a:r>
              <a:rPr lang="en-US" sz="900" i="1" dirty="0">
                <a:hlinkClick r:id="rId10"/>
              </a:rPr>
              <a:t>relative risk</a:t>
            </a:r>
            <a:r>
              <a:rPr lang="en-US" sz="900" dirty="0">
                <a:hlinkClick r:id="rId10"/>
              </a:rPr>
              <a:t>,</a:t>
            </a:r>
            <a:r>
              <a:rPr lang="en-US" sz="900" dirty="0"/>
              <a:t> 1.4; 95% </a:t>
            </a:r>
            <a:r>
              <a:rPr lang="en-US" sz="900" i="1" dirty="0">
                <a:hlinkClick r:id="rId11"/>
              </a:rPr>
              <a:t>confidence interval</a:t>
            </a:r>
            <a:r>
              <a:rPr lang="en-US" sz="900" dirty="0"/>
              <a:t> [CI], 1.0-2.3), improved patient knowledge (19/100 points in knowledge surveys; 95% CI, 13-24), and reduced decisional conflict (−9.1/100; 95% CI, −12 to −6). The systematic reviewers concluded that decision aids did not, however, consistently improve satisfaction with the decision-making process, </a:t>
            </a:r>
            <a:r>
              <a:rPr lang="en-US" sz="900" i="1" dirty="0">
                <a:hlinkClick r:id="rId12"/>
              </a:rPr>
              <a:t>health outcomes</a:t>
            </a:r>
            <a:r>
              <a:rPr lang="en-US" sz="900" dirty="0">
                <a:hlinkClick r:id="rId12"/>
              </a:rPr>
              <a:t>,</a:t>
            </a:r>
            <a:r>
              <a:rPr lang="en-US" sz="900" dirty="0"/>
              <a:t> or </a:t>
            </a:r>
            <a:r>
              <a:rPr lang="en-US" sz="900" dirty="0">
                <a:hlinkClick r:id="rId13"/>
              </a:rPr>
              <a:t>adherence</a:t>
            </a:r>
            <a:r>
              <a:rPr lang="en-US" sz="900" dirty="0"/>
              <a:t> to treatment, or reduce health care use or costs.</a:t>
            </a:r>
          </a:p>
          <a:p>
            <a:r>
              <a:rPr lang="en-US" sz="900" dirty="0"/>
              <a:t>Like guidelines, decision aids may be problematic when conflicted developers fail to present the evidence, options, and outcomes fairly. As in guidelines, standards are being developed to try and ensure that decision aids are safe for patient use and do not mislead patients and clinicians.</a:t>
            </a:r>
            <a:r>
              <a:rPr lang="en-US" sz="900" baseline="30000" dirty="0">
                <a:hlinkClick r:id="rId14"/>
              </a:rPr>
              <a:t>20</a:t>
            </a:r>
            <a:r>
              <a:rPr lang="en-US" sz="900" baseline="30000" dirty="0"/>
              <a:t>,</a:t>
            </a:r>
            <a:r>
              <a:rPr lang="en-US" sz="900" baseline="30000" dirty="0">
                <a:hlinkClick r:id="rId15"/>
              </a:rPr>
              <a:t>21</a:t>
            </a:r>
            <a:endParaRPr lang="en-US" sz="900" dirty="0"/>
          </a:p>
          <a:p>
            <a:r>
              <a:rPr lang="en-US" sz="900" dirty="0"/>
              <a:t>In summary, decision aids increase patient knowledge and improve measures intended to reflect the quality of the decision-making process and its outcome. The use of decision aids in routine clinical practice remains rare, and many implementation barriers exist.</a:t>
            </a:r>
            <a:r>
              <a:rPr lang="en-US" sz="900" baseline="30000" dirty="0">
                <a:hlinkClick r:id="rId16"/>
              </a:rPr>
              <a:t>22</a:t>
            </a:r>
            <a:r>
              <a:rPr lang="en-US" sz="900" dirty="0"/>
              <a:t> Simple decision aids that clinicians can integrate into regular patient care could improve adoption.</a:t>
            </a:r>
            <a:r>
              <a:rPr lang="en-US" sz="900" baseline="30000" dirty="0">
                <a:hlinkClick r:id="rId17"/>
              </a:rPr>
              <a:t>23</a:t>
            </a:r>
            <a:r>
              <a:rPr lang="en-US" sz="900" dirty="0"/>
              <a:t> Randomized trials have found that simple tools for use during the clinical encounter can increase the extent of patient participation in decision making and, in turn, affect the extent to which informed patients' values determine health care decisions.</a:t>
            </a:r>
            <a:r>
              <a:rPr lang="en-US" sz="900" baseline="30000" dirty="0">
                <a:hlinkClick r:id="rId18"/>
              </a:rPr>
              <a:t>24-28</a:t>
            </a:r>
            <a:r>
              <a:rPr lang="en-US" sz="900" dirty="0"/>
              <a:t> This evidence has not revealed consistent effects of using decision aids on treatment choice, </a:t>
            </a:r>
            <a:r>
              <a:rPr lang="en-US" sz="900" dirty="0">
                <a:hlinkClick r:id="rId13"/>
              </a:rPr>
              <a:t>adherence</a:t>
            </a:r>
            <a:r>
              <a:rPr lang="en-US" sz="900" dirty="0"/>
              <a:t>, clinical outcomes, or health care use or costs.</a:t>
            </a:r>
          </a:p>
          <a:p>
            <a:endParaRPr lang="en-US" sz="900" dirty="0"/>
          </a:p>
          <a:p>
            <a:endParaRPr lang="en-US" sz="900" dirty="0"/>
          </a:p>
        </p:txBody>
      </p:sp>
      <p:sp>
        <p:nvSpPr>
          <p:cNvPr id="4" name="Slide Number Placeholder 3"/>
          <p:cNvSpPr>
            <a:spLocks noGrp="1"/>
          </p:cNvSpPr>
          <p:nvPr>
            <p:ph type="sldNum" sz="quarter" idx="10"/>
          </p:nvPr>
        </p:nvSpPr>
        <p:spPr/>
        <p:txBody>
          <a:bodyPr/>
          <a:lstStyle/>
          <a:p>
            <a:pPr>
              <a:defRPr/>
            </a:pPr>
            <a:fld id="{C0BE337B-F0F5-41BE-BCEC-595A31819442}" type="slidenum">
              <a:rPr lang="en-US" smtClean="0"/>
              <a:pPr>
                <a:defRPr/>
              </a:pPr>
              <a:t>57</a:t>
            </a:fld>
            <a:endParaRPr lang="en-US"/>
          </a:p>
        </p:txBody>
      </p:sp>
    </p:spTree>
    <p:extLst>
      <p:ext uri="{BB962C8B-B14F-4D97-AF65-F5344CB8AC3E}">
        <p14:creationId xmlns:p14="http://schemas.microsoft.com/office/powerpoint/2010/main" val="23005887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directory</a:t>
            </a:r>
            <a:r>
              <a:rPr lang="en-US" baseline="0" dirty="0" smtClean="0"/>
              <a:t> is at the Ottawa Hospital Research Institute.  Attempt to find a similar list in a US group was unsuccessful.</a:t>
            </a:r>
          </a:p>
          <a:p>
            <a:r>
              <a:rPr lang="en-US" baseline="0" dirty="0" smtClean="0"/>
              <a:t>Give the audience time to find a decision aid to use in their practice.</a:t>
            </a:r>
            <a:endParaRPr lang="en-US" dirty="0"/>
          </a:p>
        </p:txBody>
      </p:sp>
      <p:sp>
        <p:nvSpPr>
          <p:cNvPr id="4" name="Slide Number Placeholder 3"/>
          <p:cNvSpPr>
            <a:spLocks noGrp="1"/>
          </p:cNvSpPr>
          <p:nvPr>
            <p:ph type="sldNum" sz="quarter" idx="10"/>
          </p:nvPr>
        </p:nvSpPr>
        <p:spPr/>
        <p:txBody>
          <a:bodyPr/>
          <a:lstStyle/>
          <a:p>
            <a:pPr>
              <a:defRPr/>
            </a:pPr>
            <a:fld id="{C0BE337B-F0F5-41BE-BCEC-595A31819442}" type="slidenum">
              <a:rPr lang="en-US" smtClean="0"/>
              <a:pPr>
                <a:defRPr/>
              </a:pPr>
              <a:t>58</a:t>
            </a:fld>
            <a:endParaRPr lang="en-US"/>
          </a:p>
        </p:txBody>
      </p:sp>
    </p:spTree>
    <p:extLst>
      <p:ext uri="{BB962C8B-B14F-4D97-AF65-F5344CB8AC3E}">
        <p14:creationId xmlns:p14="http://schemas.microsoft.com/office/powerpoint/2010/main" val="32094884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Role modeling evidence-based practice:</a:t>
            </a:r>
          </a:p>
          <a:p>
            <a:r>
              <a:rPr lang="en-US" dirty="0"/>
              <a:t>a. Learners see evidence as part of good patient care</a:t>
            </a:r>
          </a:p>
          <a:p>
            <a:r>
              <a:rPr lang="en-US" dirty="0"/>
              <a:t>b. Teaching by example: “actions speak louder than words”</a:t>
            </a:r>
          </a:p>
          <a:p>
            <a:r>
              <a:rPr lang="en-US" dirty="0"/>
              <a:t>c. Learners see us use judgment in integrating evidence into decisions</a:t>
            </a:r>
          </a:p>
          <a:p>
            <a:r>
              <a:rPr lang="en-US" dirty="0"/>
              <a:t>2. Weaving evidence into clinical teaching:</a:t>
            </a:r>
          </a:p>
          <a:p>
            <a:r>
              <a:rPr lang="en-US" dirty="0"/>
              <a:t>a. Learners see evidence as part of good clinical learning</a:t>
            </a:r>
          </a:p>
          <a:p>
            <a:r>
              <a:rPr lang="en-US" dirty="0"/>
              <a:t>b. Teaching by weaving: evidence is taught along with other knowledge</a:t>
            </a:r>
          </a:p>
          <a:p>
            <a:r>
              <a:rPr lang="en-US" dirty="0"/>
              <a:t>c. Learners see us use judgment in integrating evidence with other knowledge</a:t>
            </a:r>
          </a:p>
          <a:p>
            <a:r>
              <a:rPr lang="en-US" dirty="0"/>
              <a:t>3. Targeting </a:t>
            </a:r>
            <a:r>
              <a:rPr lang="en-US" dirty="0" err="1"/>
              <a:t>specifi</a:t>
            </a:r>
            <a:r>
              <a:rPr lang="en-US" dirty="0"/>
              <a:t> c skills of evidence-based practice:</a:t>
            </a:r>
          </a:p>
          <a:p>
            <a:r>
              <a:rPr lang="en-US" dirty="0"/>
              <a:t>a. Learners learn how to understand evidence and use it wisely</a:t>
            </a:r>
          </a:p>
          <a:p>
            <a:r>
              <a:rPr lang="en-US" dirty="0"/>
              <a:t>b. Teaching by coaching: learners get explicitly coached as they develop</a:t>
            </a:r>
          </a:p>
          <a:p>
            <a:r>
              <a:rPr lang="en-US" dirty="0"/>
              <a:t>c. Learners see us use judgment as we carry out the fi </a:t>
            </a:r>
            <a:r>
              <a:rPr lang="en-US" dirty="0" err="1"/>
              <a:t>ve</a:t>
            </a:r>
            <a:r>
              <a:rPr lang="en-US" dirty="0"/>
              <a:t> EBM steps with them.</a:t>
            </a:r>
          </a:p>
        </p:txBody>
      </p:sp>
      <p:sp>
        <p:nvSpPr>
          <p:cNvPr id="4" name="Slide Number Placeholder 3"/>
          <p:cNvSpPr>
            <a:spLocks noGrp="1"/>
          </p:cNvSpPr>
          <p:nvPr>
            <p:ph type="sldNum" sz="quarter" idx="10"/>
          </p:nvPr>
        </p:nvSpPr>
        <p:spPr/>
        <p:txBody>
          <a:bodyPr/>
          <a:lstStyle/>
          <a:p>
            <a:pPr>
              <a:defRPr/>
            </a:pPr>
            <a:fld id="{C0BE337B-F0F5-41BE-BCEC-595A31819442}" type="slidenum">
              <a:rPr lang="en-US" smtClean="0"/>
              <a:pPr>
                <a:defRPr/>
              </a:pPr>
              <a:t>63</a:t>
            </a:fld>
            <a:endParaRPr lang="en-US"/>
          </a:p>
        </p:txBody>
      </p:sp>
    </p:spTree>
    <p:extLst>
      <p:ext uri="{BB962C8B-B14F-4D97-AF65-F5344CB8AC3E}">
        <p14:creationId xmlns:p14="http://schemas.microsoft.com/office/powerpoint/2010/main" val="3994456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16025" indent="-275394">
              <a:defRPr>
                <a:solidFill>
                  <a:schemeClr val="tx1"/>
                </a:solidFill>
                <a:latin typeface="Arial" pitchFamily="34" charset="0"/>
              </a:defRPr>
            </a:lvl2pPr>
            <a:lvl3pPr marL="1101577" indent="-220316">
              <a:defRPr>
                <a:solidFill>
                  <a:schemeClr val="tx1"/>
                </a:solidFill>
                <a:latin typeface="Arial" pitchFamily="34" charset="0"/>
              </a:defRPr>
            </a:lvl3pPr>
            <a:lvl4pPr marL="1542207" indent="-220316">
              <a:defRPr>
                <a:solidFill>
                  <a:schemeClr val="tx1"/>
                </a:solidFill>
                <a:latin typeface="Arial" pitchFamily="34" charset="0"/>
              </a:defRPr>
            </a:lvl4pPr>
            <a:lvl5pPr marL="1982838" indent="-220316">
              <a:defRPr>
                <a:solidFill>
                  <a:schemeClr val="tx1"/>
                </a:solidFill>
                <a:latin typeface="Arial" pitchFamily="34" charset="0"/>
              </a:defRPr>
            </a:lvl5pPr>
            <a:lvl6pPr marL="2423468" indent="-220316" eaLnBrk="0" fontAlgn="base" hangingPunct="0">
              <a:spcBef>
                <a:spcPct val="0"/>
              </a:spcBef>
              <a:spcAft>
                <a:spcPct val="0"/>
              </a:spcAft>
              <a:defRPr>
                <a:solidFill>
                  <a:schemeClr val="tx1"/>
                </a:solidFill>
                <a:latin typeface="Arial" pitchFamily="34" charset="0"/>
              </a:defRPr>
            </a:lvl6pPr>
            <a:lvl7pPr marL="2864099" indent="-220316" eaLnBrk="0" fontAlgn="base" hangingPunct="0">
              <a:spcBef>
                <a:spcPct val="0"/>
              </a:spcBef>
              <a:spcAft>
                <a:spcPct val="0"/>
              </a:spcAft>
              <a:defRPr>
                <a:solidFill>
                  <a:schemeClr val="tx1"/>
                </a:solidFill>
                <a:latin typeface="Arial" pitchFamily="34" charset="0"/>
              </a:defRPr>
            </a:lvl7pPr>
            <a:lvl8pPr marL="3304728" indent="-220316" eaLnBrk="0" fontAlgn="base" hangingPunct="0">
              <a:spcBef>
                <a:spcPct val="0"/>
              </a:spcBef>
              <a:spcAft>
                <a:spcPct val="0"/>
              </a:spcAft>
              <a:defRPr>
                <a:solidFill>
                  <a:schemeClr val="tx1"/>
                </a:solidFill>
                <a:latin typeface="Arial" pitchFamily="34" charset="0"/>
              </a:defRPr>
            </a:lvl8pPr>
            <a:lvl9pPr marL="3745359" indent="-220316" eaLnBrk="0" fontAlgn="base" hangingPunct="0">
              <a:spcBef>
                <a:spcPct val="0"/>
              </a:spcBef>
              <a:spcAft>
                <a:spcPct val="0"/>
              </a:spcAft>
              <a:defRPr>
                <a:solidFill>
                  <a:schemeClr val="tx1"/>
                </a:solidFill>
                <a:latin typeface="Arial" pitchFamily="34" charset="0"/>
              </a:defRPr>
            </a:lvl9pPr>
          </a:lstStyle>
          <a:p>
            <a:fld id="{A8550219-C3A9-42F7-8639-6D135283C3D2}" type="slidenum">
              <a:rPr lang="en-US" smtClean="0"/>
              <a:pPr/>
              <a:t>6</a:t>
            </a:fld>
            <a:endParaRPr lang="en-US" smtClean="0"/>
          </a:p>
        </p:txBody>
      </p:sp>
      <p:sp>
        <p:nvSpPr>
          <p:cNvPr id="71683"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ln/>
        </p:spPr>
        <p:txBody>
          <a:bodyPr/>
          <a:lstStyle/>
          <a:p>
            <a:pPr eaLnBrk="1" hangingPunct="1">
              <a:defRPr/>
            </a:pPr>
            <a:r>
              <a:rPr lang="en-US" dirty="0" smtClean="0"/>
              <a:t>Realizing this, </a:t>
            </a:r>
            <a:r>
              <a:rPr lang="en-US" dirty="0" err="1" smtClean="0"/>
              <a:t>Sackett</a:t>
            </a:r>
            <a:r>
              <a:rPr lang="en-US" dirty="0" smtClean="0"/>
              <a:t> revised his definition in 2000 to be the “</a:t>
            </a:r>
            <a:r>
              <a:rPr lang="en-US" b="1" dirty="0" smtClean="0"/>
              <a:t>integration</a:t>
            </a:r>
            <a:r>
              <a:rPr lang="en-US" dirty="0" smtClean="0"/>
              <a:t> of the </a:t>
            </a:r>
            <a:r>
              <a:rPr lang="en-US" b="1" dirty="0" smtClean="0"/>
              <a:t>best research evidence</a:t>
            </a:r>
            <a:r>
              <a:rPr lang="en-US" dirty="0" smtClean="0"/>
              <a:t> with </a:t>
            </a:r>
            <a:r>
              <a:rPr lang="en-US" b="1" dirty="0" smtClean="0"/>
              <a:t>clinical expertise</a:t>
            </a:r>
            <a:r>
              <a:rPr lang="en-US" dirty="0" smtClean="0"/>
              <a:t> and </a:t>
            </a:r>
            <a:r>
              <a:rPr lang="en-US" b="1" dirty="0" smtClean="0"/>
              <a:t>patient values.</a:t>
            </a:r>
            <a:r>
              <a:rPr lang="en-US" sz="1000" b="1" dirty="0"/>
              <a:t>”  </a:t>
            </a:r>
            <a:r>
              <a:rPr lang="en-US" sz="1000" dirty="0"/>
              <a:t>This recognizes the importance of a physician’s clinical expertise as well as patient values must be considered.  </a:t>
            </a:r>
          </a:p>
          <a:p>
            <a:pPr eaLnBrk="1" hangingPunct="1">
              <a:defRPr/>
            </a:pPr>
            <a:endParaRPr lang="en-US" sz="1000" dirty="0"/>
          </a:p>
          <a:p>
            <a:pPr eaLnBrk="1" hangingPunct="1">
              <a:defRPr/>
            </a:pPr>
            <a:r>
              <a:rPr lang="en-US" sz="1000" dirty="0"/>
              <a:t>Over the past 15 years, we have increasingly been able to expand the center of this </a:t>
            </a:r>
            <a:r>
              <a:rPr lang="en-US" sz="1000" dirty="0" err="1"/>
              <a:t>venn</a:t>
            </a:r>
            <a:r>
              <a:rPr lang="en-US" sz="1000" dirty="0"/>
              <a:t> diagram through more patient-centered research and easier access to high quality research information, and added attention to patient values and expectations – more patient-centered care.  We must strive to practice at this intersection as much as possible. </a:t>
            </a:r>
            <a:endParaRPr lang="en-US" dirty="0" smtClean="0"/>
          </a:p>
        </p:txBody>
      </p:sp>
    </p:spTree>
    <p:extLst>
      <p:ext uri="{BB962C8B-B14F-4D97-AF65-F5344CB8AC3E}">
        <p14:creationId xmlns:p14="http://schemas.microsoft.com/office/powerpoint/2010/main" val="1800335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36704473-2C14-403C-983B-095839710928}" type="slidenum">
              <a:rPr lang="en-US" smtClean="0"/>
              <a:pPr/>
              <a:t>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pitchFamily="34" charset="0"/>
              </a:rPr>
              <a:t>Lifelong learning model</a:t>
            </a:r>
          </a:p>
          <a:p>
            <a:pPr eaLnBrk="1" hangingPunct="1"/>
            <a:r>
              <a:rPr lang="en-US" smtClean="0">
                <a:latin typeface="Arial" pitchFamily="34" charset="0"/>
              </a:rPr>
              <a:t>The practice of evidence-based medicine is a process of lifelong, self-directed, problem-based learning in which caring for one's own patients creates the need for clinically important information about diagnosis, prognosis, therapy and other clinical and health care issues.</a:t>
            </a:r>
          </a:p>
          <a:p>
            <a:pPr eaLnBrk="1" hangingPunct="1"/>
            <a:r>
              <a:rPr lang="en-US" smtClean="0">
                <a:latin typeface="Arial" pitchFamily="34" charset="0"/>
              </a:rPr>
              <a:t>Instead of routinely reviewing the contents of dozens of journals for interesting articles, EBM suggests that you target your reading to issues related to specific patient problems. Developing clinical questions and then searching current databases may be a more productive way of keeping current with the literature. </a:t>
            </a:r>
          </a:p>
          <a:p>
            <a:pPr eaLnBrk="1" hangingPunct="1"/>
            <a:r>
              <a:rPr lang="en-US" smtClean="0">
                <a:latin typeface="Arial" pitchFamily="34" charset="0"/>
              </a:rPr>
              <a:t>Evidence-based medicine "converts the abstract exercise of reading and appraising the literature into the pragmatic process of using the literature to benefit individual patients while simultaneously expanding the clinician’s knowledge base." (Bordley, D.R.)  </a:t>
            </a:r>
          </a:p>
        </p:txBody>
      </p:sp>
    </p:spTree>
    <p:extLst>
      <p:ext uri="{BB962C8B-B14F-4D97-AF65-F5344CB8AC3E}">
        <p14:creationId xmlns:p14="http://schemas.microsoft.com/office/powerpoint/2010/main" val="151360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16025" indent="-275394">
              <a:defRPr>
                <a:solidFill>
                  <a:schemeClr val="tx1"/>
                </a:solidFill>
                <a:latin typeface="Arial" pitchFamily="34" charset="0"/>
              </a:defRPr>
            </a:lvl2pPr>
            <a:lvl3pPr marL="1101577" indent="-220316">
              <a:defRPr>
                <a:solidFill>
                  <a:schemeClr val="tx1"/>
                </a:solidFill>
                <a:latin typeface="Arial" pitchFamily="34" charset="0"/>
              </a:defRPr>
            </a:lvl3pPr>
            <a:lvl4pPr marL="1542207" indent="-220316">
              <a:defRPr>
                <a:solidFill>
                  <a:schemeClr val="tx1"/>
                </a:solidFill>
                <a:latin typeface="Arial" pitchFamily="34" charset="0"/>
              </a:defRPr>
            </a:lvl4pPr>
            <a:lvl5pPr marL="1982838" indent="-220316">
              <a:defRPr>
                <a:solidFill>
                  <a:schemeClr val="tx1"/>
                </a:solidFill>
                <a:latin typeface="Arial" pitchFamily="34" charset="0"/>
              </a:defRPr>
            </a:lvl5pPr>
            <a:lvl6pPr marL="2423468" indent="-220316" eaLnBrk="0" fontAlgn="base" hangingPunct="0">
              <a:spcBef>
                <a:spcPct val="0"/>
              </a:spcBef>
              <a:spcAft>
                <a:spcPct val="0"/>
              </a:spcAft>
              <a:defRPr>
                <a:solidFill>
                  <a:schemeClr val="tx1"/>
                </a:solidFill>
                <a:latin typeface="Arial" pitchFamily="34" charset="0"/>
              </a:defRPr>
            </a:lvl6pPr>
            <a:lvl7pPr marL="2864099" indent="-220316" eaLnBrk="0" fontAlgn="base" hangingPunct="0">
              <a:spcBef>
                <a:spcPct val="0"/>
              </a:spcBef>
              <a:spcAft>
                <a:spcPct val="0"/>
              </a:spcAft>
              <a:defRPr>
                <a:solidFill>
                  <a:schemeClr val="tx1"/>
                </a:solidFill>
                <a:latin typeface="Arial" pitchFamily="34" charset="0"/>
              </a:defRPr>
            </a:lvl7pPr>
            <a:lvl8pPr marL="3304728" indent="-220316" eaLnBrk="0" fontAlgn="base" hangingPunct="0">
              <a:spcBef>
                <a:spcPct val="0"/>
              </a:spcBef>
              <a:spcAft>
                <a:spcPct val="0"/>
              </a:spcAft>
              <a:defRPr>
                <a:solidFill>
                  <a:schemeClr val="tx1"/>
                </a:solidFill>
                <a:latin typeface="Arial" pitchFamily="34" charset="0"/>
              </a:defRPr>
            </a:lvl8pPr>
            <a:lvl9pPr marL="3745359" indent="-220316" eaLnBrk="0" fontAlgn="base" hangingPunct="0">
              <a:spcBef>
                <a:spcPct val="0"/>
              </a:spcBef>
              <a:spcAft>
                <a:spcPct val="0"/>
              </a:spcAft>
              <a:defRPr>
                <a:solidFill>
                  <a:schemeClr val="tx1"/>
                </a:solidFill>
                <a:latin typeface="Arial" pitchFamily="34" charset="0"/>
              </a:defRPr>
            </a:lvl9pPr>
          </a:lstStyle>
          <a:p>
            <a:fld id="{8D746C39-0FC1-4701-BA73-6836E652CBF3}" type="slidenum">
              <a:rPr lang="en-US" smtClean="0"/>
              <a:pPr/>
              <a:t>10</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rPr>
              <a:t>Here is how it works.  If while seeing patients we recognize a need for information, like which of these diagnostic tests is best in this instance, or I wonder if there is a newer and better treatment for this condition that I haven’t heard of yet, we should take advantage of this opportunity and seek an answer to this question in a current, constantly updated, high quality resource.  Based on the evidence we find, we can, if applicable to this patient, take the information found back to the patient and incorporate the evidence into the encounter with the patient’s preferences and make a decision.  </a:t>
            </a:r>
          </a:p>
        </p:txBody>
      </p:sp>
    </p:spTree>
    <p:extLst>
      <p:ext uri="{BB962C8B-B14F-4D97-AF65-F5344CB8AC3E}">
        <p14:creationId xmlns:p14="http://schemas.microsoft.com/office/powerpoint/2010/main" val="1110325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DE6989C5-0115-4075-9CC8-55643039A2D4}" type="slidenum">
              <a:rPr lang="en-US" smtClean="0"/>
              <a:pPr/>
              <a:t>12</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One of the fundamental skills required for practicing EBM is the asking of well-built clinical questions. To benefit patients and clinicians, such questions need to be both directly relevant to patients' problems and phrased in ways that direct your search to relevant and precise answers. In practice, well-built clinical questions usually contain four elements, summarized here. One of the benefits of careful and thoughtful question-forming is that the search for evidence is easier. The well-formed question makes it relatively straightforward to elicit and combine the appropriate terms needed to represent your need for information in the query language of whichever </a:t>
            </a:r>
            <a:r>
              <a:rPr lang="en-US" smtClean="0">
                <a:latin typeface="Arial" pitchFamily="34" charset="0"/>
                <a:hlinkClick r:id="rId3"/>
              </a:rPr>
              <a:t>searching</a:t>
            </a:r>
            <a:r>
              <a:rPr lang="en-US" smtClean="0">
                <a:latin typeface="Arial" pitchFamily="34" charset="0"/>
              </a:rPr>
              <a:t> service is available to you. </a:t>
            </a:r>
          </a:p>
        </p:txBody>
      </p:sp>
    </p:spTree>
    <p:extLst>
      <p:ext uri="{BB962C8B-B14F-4D97-AF65-F5344CB8AC3E}">
        <p14:creationId xmlns:p14="http://schemas.microsoft.com/office/powerpoint/2010/main" val="1212037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7782" indent="-287608">
              <a:defRPr>
                <a:solidFill>
                  <a:schemeClr val="tx1"/>
                </a:solidFill>
                <a:latin typeface="Arial" pitchFamily="34" charset="0"/>
              </a:defRPr>
            </a:lvl2pPr>
            <a:lvl3pPr marL="1150436" indent="-230088">
              <a:defRPr>
                <a:solidFill>
                  <a:schemeClr val="tx1"/>
                </a:solidFill>
                <a:latin typeface="Arial" pitchFamily="34" charset="0"/>
              </a:defRPr>
            </a:lvl3pPr>
            <a:lvl4pPr marL="1610609" indent="-230088">
              <a:defRPr>
                <a:solidFill>
                  <a:schemeClr val="tx1"/>
                </a:solidFill>
                <a:latin typeface="Arial" pitchFamily="34" charset="0"/>
              </a:defRPr>
            </a:lvl4pPr>
            <a:lvl5pPr marL="2070784" indent="-230088">
              <a:defRPr>
                <a:solidFill>
                  <a:schemeClr val="tx1"/>
                </a:solidFill>
                <a:latin typeface="Arial" pitchFamily="34" charset="0"/>
              </a:defRPr>
            </a:lvl5pPr>
            <a:lvl6pPr marL="2530958" indent="-230088" eaLnBrk="0" fontAlgn="base" hangingPunct="0">
              <a:spcBef>
                <a:spcPct val="0"/>
              </a:spcBef>
              <a:spcAft>
                <a:spcPct val="0"/>
              </a:spcAft>
              <a:defRPr>
                <a:solidFill>
                  <a:schemeClr val="tx1"/>
                </a:solidFill>
                <a:latin typeface="Arial" pitchFamily="34" charset="0"/>
              </a:defRPr>
            </a:lvl6pPr>
            <a:lvl7pPr marL="2991132" indent="-230088" eaLnBrk="0" fontAlgn="base" hangingPunct="0">
              <a:spcBef>
                <a:spcPct val="0"/>
              </a:spcBef>
              <a:spcAft>
                <a:spcPct val="0"/>
              </a:spcAft>
              <a:defRPr>
                <a:solidFill>
                  <a:schemeClr val="tx1"/>
                </a:solidFill>
                <a:latin typeface="Arial" pitchFamily="34" charset="0"/>
              </a:defRPr>
            </a:lvl7pPr>
            <a:lvl8pPr marL="3451306" indent="-230088" eaLnBrk="0" fontAlgn="base" hangingPunct="0">
              <a:spcBef>
                <a:spcPct val="0"/>
              </a:spcBef>
              <a:spcAft>
                <a:spcPct val="0"/>
              </a:spcAft>
              <a:defRPr>
                <a:solidFill>
                  <a:schemeClr val="tx1"/>
                </a:solidFill>
                <a:latin typeface="Arial" pitchFamily="34" charset="0"/>
              </a:defRPr>
            </a:lvl8pPr>
            <a:lvl9pPr marL="3911480" indent="-230088" eaLnBrk="0" fontAlgn="base" hangingPunct="0">
              <a:spcBef>
                <a:spcPct val="0"/>
              </a:spcBef>
              <a:spcAft>
                <a:spcPct val="0"/>
              </a:spcAft>
              <a:defRPr>
                <a:solidFill>
                  <a:schemeClr val="tx1"/>
                </a:solidFill>
                <a:latin typeface="Arial" pitchFamily="34" charset="0"/>
              </a:defRPr>
            </a:lvl9pPr>
          </a:lstStyle>
          <a:p>
            <a:fld id="{4B17C1AC-6752-44C4-B363-E43AF0784B80}" type="slidenum">
              <a:rPr lang="en-US" smtClean="0"/>
              <a:pPr/>
              <a:t>13</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790932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1" hangingPunct="1"/>
            <a:endParaRPr lang="en-US" sz="2400">
              <a:latin typeface="Times New Roman" pitchFamily="18" charset="0"/>
            </a:endParaRPr>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p:spPr>
          <p:txBody>
            <a:bodyPr rot="10800000" wrap="none" anchor="ctr"/>
            <a:lstStyle/>
            <a:p>
              <a:pPr algn="ctr" eaLnBrk="1" hangingPunct="1"/>
              <a:endParaRPr lang="en-US" sz="2400">
                <a:latin typeface="Times New Roman" pitchFamily="18" charset="0"/>
              </a:endParaRPr>
            </a:p>
          </p:txBody>
        </p:sp>
        <p:sp>
          <p:nvSpPr>
            <p:cNvPr id="7" name="Rectangle 10"/>
            <p:cNvSpPr>
              <a:spLocks noChangeArrowheads="1"/>
            </p:cNvSpPr>
            <p:nvPr/>
          </p:nvSpPr>
          <p:spPr bwMode="auto">
            <a:xfrm flipV="1">
              <a:off x="240" y="192"/>
              <a:ext cx="5004" cy="288"/>
            </a:xfrm>
            <a:prstGeom prst="rect">
              <a:avLst/>
            </a:prstGeom>
            <a:solidFill>
              <a:srgbClr val="D2BE96"/>
            </a:solidFill>
            <a:ln w="12700">
              <a:solidFill>
                <a:schemeClr val="tx1"/>
              </a:solidFill>
              <a:miter lim="800000"/>
              <a:headEnd/>
              <a:tailEnd/>
            </a:ln>
          </p:spPr>
          <p:txBody>
            <a:bodyPr rot="10800000" wrap="none" anchor="ctr"/>
            <a:lstStyle/>
            <a:p>
              <a:pPr algn="ctr" eaLnBrk="1" hangingPunct="1"/>
              <a:endParaRPr lang="en-US" sz="2400">
                <a:latin typeface="Times New Roman" pitchFamily="18" charset="0"/>
              </a:endParaRPr>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p:spPr>
          <p:txBody>
            <a:bodyPr rot="10800000" wrap="none" anchor="ctr"/>
            <a:lstStyle/>
            <a:p>
              <a:pPr algn="ctr" eaLnBrk="1" hangingPunct="1"/>
              <a:endParaRPr lang="en-US" sz="2400">
                <a:latin typeface="Times New Roman" pitchFamily="18" charset="0"/>
              </a:endParaRPr>
            </a:p>
          </p:txBody>
        </p:sp>
        <p:sp>
          <p:nvSpPr>
            <p:cNvPr id="9" name="Rectangle 12"/>
            <p:cNvSpPr>
              <a:spLocks noChangeArrowheads="1"/>
            </p:cNvSpPr>
            <p:nvPr/>
          </p:nvSpPr>
          <p:spPr bwMode="auto">
            <a:xfrm flipV="1">
              <a:off x="5242" y="480"/>
              <a:ext cx="282" cy="144"/>
            </a:xfrm>
            <a:prstGeom prst="rect">
              <a:avLst/>
            </a:prstGeom>
            <a:solidFill>
              <a:srgbClr val="D2BE96"/>
            </a:solidFill>
            <a:ln w="12700">
              <a:solidFill>
                <a:schemeClr val="tx1"/>
              </a:solidFill>
              <a:miter lim="800000"/>
              <a:headEnd/>
              <a:tailEnd/>
            </a:ln>
          </p:spPr>
          <p:txBody>
            <a:bodyPr rot="10800000" wrap="none" anchor="ctr"/>
            <a:lstStyle/>
            <a:p>
              <a:pPr algn="ctr" eaLnBrk="1" hangingPunct="1"/>
              <a:endParaRPr lang="en-US" sz="2400">
                <a:latin typeface="Times New Roman" pitchFamily="18" charset="0"/>
              </a:endParaRPr>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sz="2400">
                <a:latin typeface="Times New Roman" pitchFamily="18" charset="0"/>
              </a:endParaRPr>
            </a:p>
          </p:txBody>
        </p:sp>
      </p:grpSp>
      <p:sp>
        <p:nvSpPr>
          <p:cNvPr id="12" name="TextBox 11"/>
          <p:cNvSpPr txBox="1"/>
          <p:nvPr userDrawn="1"/>
        </p:nvSpPr>
        <p:spPr>
          <a:xfrm>
            <a:off x="474663" y="347663"/>
            <a:ext cx="6154737" cy="368300"/>
          </a:xfrm>
          <a:prstGeom prst="rect">
            <a:avLst/>
          </a:prstGeom>
          <a:noFill/>
        </p:spPr>
        <p:txBody>
          <a:bodyPr wrap="none">
            <a:spAutoFit/>
          </a:bodyPr>
          <a:lstStyle/>
          <a:p>
            <a:pPr>
              <a:defRPr/>
            </a:pPr>
            <a:r>
              <a:rPr lang="en-US" cap="all" dirty="0">
                <a:latin typeface="Garamond" pitchFamily="18" charset="0"/>
              </a:rPr>
              <a:t>The Florida State University </a:t>
            </a:r>
            <a:r>
              <a:rPr lang="en-US" cap="small" dirty="0">
                <a:latin typeface="Garamond" pitchFamily="18" charset="0"/>
              </a:rPr>
              <a:t>College of Medicine</a:t>
            </a:r>
          </a:p>
        </p:txBody>
      </p:sp>
      <p:pic>
        <p:nvPicPr>
          <p:cNvPr id="13" name="Picture 28" descr="Dark Red White Light Gold.tif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59725" y="4159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47" name="Rectangle 3"/>
          <p:cNvSpPr>
            <a:spLocks noGrp="1" noChangeArrowheads="1"/>
          </p:cNvSpPr>
          <p:nvPr>
            <p:ph type="ctrTitle"/>
          </p:nvPr>
        </p:nvSpPr>
        <p:spPr>
          <a:xfrm>
            <a:off x="762000" y="1371600"/>
            <a:ext cx="7696200" cy="2057400"/>
          </a:xfrm>
        </p:spPr>
        <p:txBody>
          <a:bodyPr/>
          <a:lstStyle>
            <a:lvl1pPr>
              <a:defRPr/>
            </a:lvl1pPr>
          </a:lstStyle>
          <a:p>
            <a:r>
              <a:rPr lang="en-US" dirty="0"/>
              <a:t>Click to edit Master title style</a:t>
            </a:r>
          </a:p>
        </p:txBody>
      </p:sp>
      <p:sp>
        <p:nvSpPr>
          <p:cNvPr id="236548" name="Rectangle 4"/>
          <p:cNvSpPr>
            <a:spLocks noGrp="1" noChangeArrowheads="1"/>
          </p:cNvSpPr>
          <p:nvPr>
            <p:ph type="subTitle" idx="1"/>
          </p:nvPr>
        </p:nvSpPr>
        <p:spPr>
          <a:xfrm>
            <a:off x="762000" y="3765550"/>
            <a:ext cx="7696200" cy="2057400"/>
          </a:xfrm>
        </p:spPr>
        <p:txBody>
          <a:bodyPr/>
          <a:lstStyle>
            <a:lvl1pPr marL="0" indent="0" algn="l">
              <a:buFont typeface="Wingdings" pitchFamily="2" charset="2"/>
              <a:buNone/>
              <a:defRPr/>
            </a:lvl1pPr>
          </a:lstStyle>
          <a:p>
            <a:r>
              <a:rPr lang="en-US" dirty="0"/>
              <a:t>Click to edit Master subtitle style</a:t>
            </a:r>
          </a:p>
        </p:txBody>
      </p:sp>
      <p:sp>
        <p:nvSpPr>
          <p:cNvPr id="14" name="Rectangle 5"/>
          <p:cNvSpPr>
            <a:spLocks noGrp="1" noChangeArrowheads="1"/>
          </p:cNvSpPr>
          <p:nvPr>
            <p:ph type="dt" sz="half" idx="10"/>
          </p:nvPr>
        </p:nvSpPr>
        <p:spPr>
          <a:xfrm>
            <a:off x="457200" y="6248400"/>
            <a:ext cx="2133600" cy="457200"/>
          </a:xfrm>
        </p:spPr>
        <p:txBody>
          <a:bodyPr/>
          <a:lstStyle>
            <a:lvl1pPr>
              <a:defRPr/>
            </a:lvl1pPr>
          </a:lstStyle>
          <a:p>
            <a:pPr>
              <a:defRPr/>
            </a:pPr>
            <a:r>
              <a:rPr lang="en-US" smtClean="0"/>
              <a:t>2015-2016</a:t>
            </a:r>
            <a:endParaRPr lang="en-US"/>
          </a:p>
        </p:txBody>
      </p:sp>
      <p:sp>
        <p:nvSpPr>
          <p:cNvPr id="15" name="Rectangle 6"/>
          <p:cNvSpPr>
            <a:spLocks noGrp="1" noChangeArrowheads="1"/>
          </p:cNvSpPr>
          <p:nvPr>
            <p:ph type="ftr" sz="quarter" idx="11"/>
          </p:nvPr>
        </p:nvSpPr>
        <p:spPr/>
        <p:txBody>
          <a:bodyPr/>
          <a:lstStyle>
            <a:lvl1pPr>
              <a:defRPr>
                <a:solidFill>
                  <a:schemeClr val="tx1"/>
                </a:solidFill>
              </a:defRPr>
            </a:lvl1pPr>
          </a:lstStyle>
          <a:p>
            <a:pPr>
              <a:defRPr/>
            </a:pPr>
            <a:r>
              <a:rPr lang="en-US"/>
              <a:t>EBM Resources</a:t>
            </a:r>
          </a:p>
        </p:txBody>
      </p:sp>
      <p:sp>
        <p:nvSpPr>
          <p:cNvPr id="16" name="Rectangle 7"/>
          <p:cNvSpPr>
            <a:spLocks noGrp="1" noChangeArrowheads="1"/>
          </p:cNvSpPr>
          <p:nvPr>
            <p:ph type="sldNum" sz="quarter" idx="12"/>
          </p:nvPr>
        </p:nvSpPr>
        <p:spPr>
          <a:xfrm>
            <a:off x="6553200" y="6248400"/>
            <a:ext cx="2133600" cy="457200"/>
          </a:xfrm>
        </p:spPr>
        <p:txBody>
          <a:bodyPr/>
          <a:lstStyle>
            <a:lvl1pPr>
              <a:defRPr b="1"/>
            </a:lvl1pPr>
          </a:lstStyle>
          <a:p>
            <a:pPr>
              <a:defRPr/>
            </a:pPr>
            <a:fld id="{0006A474-4DA0-493E-8128-4D5D8A1C98C5}" type="slidenum">
              <a:rPr lang="en-US"/>
              <a:pPr>
                <a:defRPr/>
              </a:pPr>
              <a:t>‹#›</a:t>
            </a:fld>
            <a:endParaRPr lang="en-US"/>
          </a:p>
        </p:txBody>
      </p:sp>
    </p:spTree>
    <p:extLst>
      <p:ext uri="{BB962C8B-B14F-4D97-AF65-F5344CB8AC3E}">
        <p14:creationId xmlns:p14="http://schemas.microsoft.com/office/powerpoint/2010/main" val="3706326604"/>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userDrawn="1">
            <p:ph type="dt" sz="half" idx="10"/>
          </p:nvPr>
        </p:nvSpPr>
        <p:spPr>
          <a:ln/>
        </p:spPr>
        <p:txBody>
          <a:bodyPr/>
          <a:lstStyle>
            <a:lvl1pPr>
              <a:defRPr/>
            </a:lvl1pPr>
          </a:lstStyle>
          <a:p>
            <a:pPr>
              <a:defRPr/>
            </a:pPr>
            <a:r>
              <a:rPr lang="en-US" smtClean="0"/>
              <a:t>2015-2016</a:t>
            </a: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r>
              <a:rPr lang="en-US"/>
              <a:t>EBM Resources</a:t>
            </a:r>
          </a:p>
        </p:txBody>
      </p:sp>
      <p:sp>
        <p:nvSpPr>
          <p:cNvPr id="6" name="Rectangle 6"/>
          <p:cNvSpPr>
            <a:spLocks noGrp="1" noChangeArrowheads="1"/>
          </p:cNvSpPr>
          <p:nvPr userDrawn="1">
            <p:ph type="sldNum" sz="quarter" idx="12"/>
          </p:nvPr>
        </p:nvSpPr>
        <p:spPr>
          <a:ln/>
        </p:spPr>
        <p:txBody>
          <a:bodyPr/>
          <a:lstStyle>
            <a:lvl1pPr>
              <a:defRPr/>
            </a:lvl1pPr>
          </a:lstStyle>
          <a:p>
            <a:pPr>
              <a:defRPr/>
            </a:pPr>
            <a:fld id="{82F462EB-A2AA-4EF1-B926-EEF3D533AD15}" type="slidenum">
              <a:rPr lang="en-US"/>
              <a:pPr>
                <a:defRPr/>
              </a:pPr>
              <a:t>‹#›</a:t>
            </a:fld>
            <a:endParaRPr lang="en-US"/>
          </a:p>
        </p:txBody>
      </p:sp>
    </p:spTree>
    <p:extLst>
      <p:ext uri="{BB962C8B-B14F-4D97-AF65-F5344CB8AC3E}">
        <p14:creationId xmlns:p14="http://schemas.microsoft.com/office/powerpoint/2010/main" val="2589957343"/>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userDrawn="1">
            <p:ph type="dt" sz="half" idx="10"/>
          </p:nvPr>
        </p:nvSpPr>
        <p:spPr>
          <a:ln/>
        </p:spPr>
        <p:txBody>
          <a:bodyPr/>
          <a:lstStyle>
            <a:lvl1pPr>
              <a:defRPr/>
            </a:lvl1pPr>
          </a:lstStyle>
          <a:p>
            <a:pPr>
              <a:defRPr/>
            </a:pPr>
            <a:r>
              <a:rPr lang="en-US" smtClean="0"/>
              <a:t>2015-2016</a:t>
            </a: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r>
              <a:rPr lang="en-US"/>
              <a:t>EBM Resources</a:t>
            </a:r>
          </a:p>
        </p:txBody>
      </p:sp>
      <p:sp>
        <p:nvSpPr>
          <p:cNvPr id="6" name="Rectangle 6"/>
          <p:cNvSpPr>
            <a:spLocks noGrp="1" noChangeArrowheads="1"/>
          </p:cNvSpPr>
          <p:nvPr userDrawn="1">
            <p:ph type="sldNum" sz="quarter" idx="12"/>
          </p:nvPr>
        </p:nvSpPr>
        <p:spPr>
          <a:ln/>
        </p:spPr>
        <p:txBody>
          <a:bodyPr/>
          <a:lstStyle>
            <a:lvl1pPr>
              <a:defRPr/>
            </a:lvl1pPr>
          </a:lstStyle>
          <a:p>
            <a:pPr>
              <a:defRPr/>
            </a:pPr>
            <a:fld id="{138C21C5-7CDD-4E3B-AED1-1A163E403063}" type="slidenum">
              <a:rPr lang="en-US"/>
              <a:pPr>
                <a:defRPr/>
              </a:pPr>
              <a:t>‹#›</a:t>
            </a:fld>
            <a:endParaRPr lang="en-US"/>
          </a:p>
        </p:txBody>
      </p:sp>
    </p:spTree>
    <p:extLst>
      <p:ext uri="{BB962C8B-B14F-4D97-AF65-F5344CB8AC3E}">
        <p14:creationId xmlns:p14="http://schemas.microsoft.com/office/powerpoint/2010/main" val="3282832808"/>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28800"/>
            <a:ext cx="8229600" cy="4302125"/>
          </a:xfrm>
        </p:spPr>
        <p:txBody>
          <a:bodyPr/>
          <a:lstStyle/>
          <a:p>
            <a:pPr lvl="0"/>
            <a:endParaRPr lang="en-US" noProof="0" smtClean="0"/>
          </a:p>
        </p:txBody>
      </p:sp>
      <p:sp>
        <p:nvSpPr>
          <p:cNvPr id="4" name="Rectangle 4"/>
          <p:cNvSpPr>
            <a:spLocks noGrp="1" noChangeArrowheads="1"/>
          </p:cNvSpPr>
          <p:nvPr userDrawn="1">
            <p:ph type="dt" sz="half" idx="10"/>
          </p:nvPr>
        </p:nvSpPr>
        <p:spPr>
          <a:ln/>
        </p:spPr>
        <p:txBody>
          <a:bodyPr/>
          <a:lstStyle>
            <a:lvl1pPr>
              <a:defRPr/>
            </a:lvl1pPr>
          </a:lstStyle>
          <a:p>
            <a:pPr>
              <a:defRPr/>
            </a:pPr>
            <a:r>
              <a:rPr lang="en-US" smtClean="0"/>
              <a:t>2015-2016</a:t>
            </a: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r>
              <a:rPr lang="en-US"/>
              <a:t>EBM Resources</a:t>
            </a:r>
          </a:p>
        </p:txBody>
      </p:sp>
      <p:sp>
        <p:nvSpPr>
          <p:cNvPr id="6" name="Rectangle 6"/>
          <p:cNvSpPr>
            <a:spLocks noGrp="1" noChangeArrowheads="1"/>
          </p:cNvSpPr>
          <p:nvPr userDrawn="1">
            <p:ph type="sldNum" sz="quarter" idx="12"/>
          </p:nvPr>
        </p:nvSpPr>
        <p:spPr>
          <a:ln/>
        </p:spPr>
        <p:txBody>
          <a:bodyPr/>
          <a:lstStyle>
            <a:lvl1pPr>
              <a:defRPr/>
            </a:lvl1pPr>
          </a:lstStyle>
          <a:p>
            <a:pPr>
              <a:defRPr/>
            </a:pPr>
            <a:fld id="{E2D75AF8-2BF1-40CD-A01A-664CEED712C8}" type="slidenum">
              <a:rPr lang="en-US"/>
              <a:pPr>
                <a:defRPr/>
              </a:pPr>
              <a:t>‹#›</a:t>
            </a:fld>
            <a:endParaRPr lang="en-US"/>
          </a:p>
        </p:txBody>
      </p:sp>
    </p:spTree>
    <p:extLst>
      <p:ext uri="{BB962C8B-B14F-4D97-AF65-F5344CB8AC3E}">
        <p14:creationId xmlns:p14="http://schemas.microsoft.com/office/powerpoint/2010/main" val="377680335"/>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userDrawn="1">
            <p:ph type="dt" sz="half" idx="10"/>
          </p:nvPr>
        </p:nvSpPr>
        <p:spPr>
          <a:ln/>
        </p:spPr>
        <p:txBody>
          <a:bodyPr/>
          <a:lstStyle>
            <a:lvl1pPr>
              <a:defRPr/>
            </a:lvl1pPr>
          </a:lstStyle>
          <a:p>
            <a:pPr>
              <a:defRPr/>
            </a:pPr>
            <a:r>
              <a:rPr lang="en-US" smtClean="0"/>
              <a:t>2015-2016</a:t>
            </a: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r>
              <a:rPr lang="en-US"/>
              <a:t>EBM Resources</a:t>
            </a:r>
          </a:p>
        </p:txBody>
      </p:sp>
      <p:sp>
        <p:nvSpPr>
          <p:cNvPr id="7" name="Rectangle 6"/>
          <p:cNvSpPr>
            <a:spLocks noGrp="1" noChangeArrowheads="1"/>
          </p:cNvSpPr>
          <p:nvPr userDrawn="1">
            <p:ph type="sldNum" sz="quarter" idx="12"/>
          </p:nvPr>
        </p:nvSpPr>
        <p:spPr>
          <a:ln/>
        </p:spPr>
        <p:txBody>
          <a:bodyPr/>
          <a:lstStyle>
            <a:lvl1pPr>
              <a:defRPr/>
            </a:lvl1pPr>
          </a:lstStyle>
          <a:p>
            <a:pPr>
              <a:defRPr/>
            </a:pPr>
            <a:fld id="{A8B1FEE0-9172-47AA-BBDF-7983D24D8DBF}" type="slidenum">
              <a:rPr lang="en-US"/>
              <a:pPr>
                <a:defRPr/>
              </a:pPr>
              <a:t>‹#›</a:t>
            </a:fld>
            <a:endParaRPr lang="en-US"/>
          </a:p>
        </p:txBody>
      </p:sp>
    </p:spTree>
    <p:extLst>
      <p:ext uri="{BB962C8B-B14F-4D97-AF65-F5344CB8AC3E}">
        <p14:creationId xmlns:p14="http://schemas.microsoft.com/office/powerpoint/2010/main" val="4190999340"/>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userDrawn="1">
            <p:ph type="dt" sz="half" idx="10"/>
          </p:nvPr>
        </p:nvSpPr>
        <p:spPr>
          <a:xfrm>
            <a:off x="457200" y="6512010"/>
            <a:ext cx="1676400" cy="193589"/>
          </a:xfrm>
          <a:ln/>
        </p:spPr>
        <p:txBody>
          <a:bodyPr/>
          <a:lstStyle>
            <a:lvl1pPr>
              <a:defRPr/>
            </a:lvl1pPr>
          </a:lstStyle>
          <a:p>
            <a:pPr>
              <a:defRPr/>
            </a:pPr>
            <a:r>
              <a:rPr lang="en-US" smtClean="0"/>
              <a:t>2015-2016</a:t>
            </a:r>
            <a:endParaRPr lang="en-US" dirty="0"/>
          </a:p>
        </p:txBody>
      </p:sp>
      <p:sp>
        <p:nvSpPr>
          <p:cNvPr id="5" name="Rectangle 5"/>
          <p:cNvSpPr>
            <a:spLocks noGrp="1" noChangeArrowheads="1"/>
          </p:cNvSpPr>
          <p:nvPr userDrawn="1">
            <p:ph type="ftr" sz="quarter" idx="11"/>
          </p:nvPr>
        </p:nvSpPr>
        <p:spPr>
          <a:xfrm>
            <a:off x="3124200" y="6512010"/>
            <a:ext cx="2895600" cy="193590"/>
          </a:xfrm>
          <a:ln/>
        </p:spPr>
        <p:txBody>
          <a:bodyPr/>
          <a:lstStyle>
            <a:lvl1pPr>
              <a:defRPr/>
            </a:lvl1pPr>
          </a:lstStyle>
          <a:p>
            <a:pPr>
              <a:defRPr/>
            </a:pPr>
            <a:r>
              <a:rPr lang="en-US" dirty="0"/>
              <a:t>EBM Resources</a:t>
            </a:r>
          </a:p>
        </p:txBody>
      </p:sp>
      <p:sp>
        <p:nvSpPr>
          <p:cNvPr id="6" name="Rectangle 6"/>
          <p:cNvSpPr>
            <a:spLocks noGrp="1" noChangeArrowheads="1"/>
          </p:cNvSpPr>
          <p:nvPr userDrawn="1">
            <p:ph type="sldNum" sz="quarter" idx="12"/>
          </p:nvPr>
        </p:nvSpPr>
        <p:spPr>
          <a:xfrm>
            <a:off x="6781800" y="6512010"/>
            <a:ext cx="1905000" cy="193590"/>
          </a:xfrm>
          <a:ln/>
        </p:spPr>
        <p:txBody>
          <a:bodyPr/>
          <a:lstStyle>
            <a:lvl1pPr>
              <a:defRPr/>
            </a:lvl1pPr>
          </a:lstStyle>
          <a:p>
            <a:pPr>
              <a:defRPr/>
            </a:pPr>
            <a:fld id="{822EE0E2-E2BC-42D0-8892-0259831F5BCE}" type="slidenum">
              <a:rPr lang="en-US"/>
              <a:pPr>
                <a:defRPr/>
              </a:pPr>
              <a:t>‹#›</a:t>
            </a:fld>
            <a:endParaRPr lang="en-US"/>
          </a:p>
        </p:txBody>
      </p:sp>
    </p:spTree>
    <p:extLst>
      <p:ext uri="{BB962C8B-B14F-4D97-AF65-F5344CB8AC3E}">
        <p14:creationId xmlns:p14="http://schemas.microsoft.com/office/powerpoint/2010/main" val="2911799632"/>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userDrawn="1">
            <p:ph type="dt" sz="half" idx="10"/>
          </p:nvPr>
        </p:nvSpPr>
        <p:spPr>
          <a:ln/>
        </p:spPr>
        <p:txBody>
          <a:bodyPr/>
          <a:lstStyle>
            <a:lvl1pPr>
              <a:defRPr/>
            </a:lvl1pPr>
          </a:lstStyle>
          <a:p>
            <a:pPr>
              <a:defRPr/>
            </a:pPr>
            <a:r>
              <a:rPr lang="en-US" smtClean="0"/>
              <a:t>2015-2016</a:t>
            </a: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r>
              <a:rPr lang="en-US"/>
              <a:t>EBM Resources</a:t>
            </a:r>
          </a:p>
        </p:txBody>
      </p:sp>
      <p:sp>
        <p:nvSpPr>
          <p:cNvPr id="6" name="Rectangle 6"/>
          <p:cNvSpPr>
            <a:spLocks noGrp="1" noChangeArrowheads="1"/>
          </p:cNvSpPr>
          <p:nvPr userDrawn="1">
            <p:ph type="sldNum" sz="quarter" idx="12"/>
          </p:nvPr>
        </p:nvSpPr>
        <p:spPr>
          <a:ln/>
        </p:spPr>
        <p:txBody>
          <a:bodyPr/>
          <a:lstStyle>
            <a:lvl1pPr>
              <a:defRPr/>
            </a:lvl1pPr>
          </a:lstStyle>
          <a:p>
            <a:pPr>
              <a:defRPr/>
            </a:pPr>
            <a:fld id="{25CDFAE2-7B94-49E1-ACFD-AE0E0C4C5263}" type="slidenum">
              <a:rPr lang="en-US"/>
              <a:pPr>
                <a:defRPr/>
              </a:pPr>
              <a:t>‹#›</a:t>
            </a:fld>
            <a:endParaRPr lang="en-US"/>
          </a:p>
        </p:txBody>
      </p:sp>
    </p:spTree>
    <p:extLst>
      <p:ext uri="{BB962C8B-B14F-4D97-AF65-F5344CB8AC3E}">
        <p14:creationId xmlns:p14="http://schemas.microsoft.com/office/powerpoint/2010/main" val="1717281308"/>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userDrawn="1">
            <p:ph type="dt" sz="half" idx="10"/>
          </p:nvPr>
        </p:nvSpPr>
        <p:spPr>
          <a:ln/>
        </p:spPr>
        <p:txBody>
          <a:bodyPr/>
          <a:lstStyle>
            <a:lvl1pPr>
              <a:defRPr/>
            </a:lvl1pPr>
          </a:lstStyle>
          <a:p>
            <a:pPr>
              <a:defRPr/>
            </a:pPr>
            <a:r>
              <a:rPr lang="en-US" smtClean="0"/>
              <a:t>2015-2016</a:t>
            </a: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r>
              <a:rPr lang="en-US"/>
              <a:t>EBM Resources</a:t>
            </a:r>
          </a:p>
        </p:txBody>
      </p:sp>
      <p:sp>
        <p:nvSpPr>
          <p:cNvPr id="7" name="Rectangle 6"/>
          <p:cNvSpPr>
            <a:spLocks noGrp="1" noChangeArrowheads="1"/>
          </p:cNvSpPr>
          <p:nvPr userDrawn="1">
            <p:ph type="sldNum" sz="quarter" idx="12"/>
          </p:nvPr>
        </p:nvSpPr>
        <p:spPr>
          <a:ln/>
        </p:spPr>
        <p:txBody>
          <a:bodyPr/>
          <a:lstStyle>
            <a:lvl1pPr>
              <a:defRPr/>
            </a:lvl1pPr>
          </a:lstStyle>
          <a:p>
            <a:pPr>
              <a:defRPr/>
            </a:pPr>
            <a:fld id="{E892D244-4C52-42F2-9569-0B3B4548EAD0}" type="slidenum">
              <a:rPr lang="en-US"/>
              <a:pPr>
                <a:defRPr/>
              </a:pPr>
              <a:t>‹#›</a:t>
            </a:fld>
            <a:endParaRPr lang="en-US"/>
          </a:p>
        </p:txBody>
      </p:sp>
    </p:spTree>
    <p:extLst>
      <p:ext uri="{BB962C8B-B14F-4D97-AF65-F5344CB8AC3E}">
        <p14:creationId xmlns:p14="http://schemas.microsoft.com/office/powerpoint/2010/main" val="2508897254"/>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userDrawn="1">
            <p:ph type="dt" sz="half" idx="10"/>
          </p:nvPr>
        </p:nvSpPr>
        <p:spPr>
          <a:ln/>
        </p:spPr>
        <p:txBody>
          <a:bodyPr/>
          <a:lstStyle>
            <a:lvl1pPr>
              <a:defRPr/>
            </a:lvl1pPr>
          </a:lstStyle>
          <a:p>
            <a:pPr>
              <a:defRPr/>
            </a:pPr>
            <a:r>
              <a:rPr lang="en-US" smtClean="0"/>
              <a:t>2015-2016</a:t>
            </a:r>
            <a:endParaRPr lang="en-US"/>
          </a:p>
        </p:txBody>
      </p:sp>
      <p:sp>
        <p:nvSpPr>
          <p:cNvPr id="8" name="Rectangle 5"/>
          <p:cNvSpPr>
            <a:spLocks noGrp="1" noChangeArrowheads="1"/>
          </p:cNvSpPr>
          <p:nvPr userDrawn="1">
            <p:ph type="ftr" sz="quarter" idx="11"/>
          </p:nvPr>
        </p:nvSpPr>
        <p:spPr>
          <a:ln/>
        </p:spPr>
        <p:txBody>
          <a:bodyPr/>
          <a:lstStyle>
            <a:lvl1pPr>
              <a:defRPr/>
            </a:lvl1pPr>
          </a:lstStyle>
          <a:p>
            <a:pPr>
              <a:defRPr/>
            </a:pPr>
            <a:r>
              <a:rPr lang="en-US"/>
              <a:t>EBM Resources</a:t>
            </a:r>
          </a:p>
        </p:txBody>
      </p:sp>
      <p:sp>
        <p:nvSpPr>
          <p:cNvPr id="9" name="Rectangle 6"/>
          <p:cNvSpPr>
            <a:spLocks noGrp="1" noChangeArrowheads="1"/>
          </p:cNvSpPr>
          <p:nvPr userDrawn="1">
            <p:ph type="sldNum" sz="quarter" idx="12"/>
          </p:nvPr>
        </p:nvSpPr>
        <p:spPr>
          <a:ln/>
        </p:spPr>
        <p:txBody>
          <a:bodyPr/>
          <a:lstStyle>
            <a:lvl1pPr>
              <a:defRPr/>
            </a:lvl1pPr>
          </a:lstStyle>
          <a:p>
            <a:pPr>
              <a:defRPr/>
            </a:pPr>
            <a:fld id="{F34D02BF-677F-438A-A8A7-E4A77DDA7374}" type="slidenum">
              <a:rPr lang="en-US"/>
              <a:pPr>
                <a:defRPr/>
              </a:pPr>
              <a:t>‹#›</a:t>
            </a:fld>
            <a:endParaRPr lang="en-US"/>
          </a:p>
        </p:txBody>
      </p:sp>
    </p:spTree>
    <p:extLst>
      <p:ext uri="{BB962C8B-B14F-4D97-AF65-F5344CB8AC3E}">
        <p14:creationId xmlns:p14="http://schemas.microsoft.com/office/powerpoint/2010/main" val="245383988"/>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userDrawn="1">
            <p:ph type="dt" sz="half" idx="10"/>
          </p:nvPr>
        </p:nvSpPr>
        <p:spPr>
          <a:ln/>
        </p:spPr>
        <p:txBody>
          <a:bodyPr/>
          <a:lstStyle>
            <a:lvl1pPr>
              <a:defRPr/>
            </a:lvl1pPr>
          </a:lstStyle>
          <a:p>
            <a:pPr>
              <a:defRPr/>
            </a:pPr>
            <a:r>
              <a:rPr lang="en-US" smtClean="0"/>
              <a:t>2015-2016</a:t>
            </a:r>
            <a:endParaRPr lang="en-US"/>
          </a:p>
        </p:txBody>
      </p:sp>
      <p:sp>
        <p:nvSpPr>
          <p:cNvPr id="4" name="Rectangle 5"/>
          <p:cNvSpPr>
            <a:spLocks noGrp="1" noChangeArrowheads="1"/>
          </p:cNvSpPr>
          <p:nvPr userDrawn="1">
            <p:ph type="ftr" sz="quarter" idx="11"/>
          </p:nvPr>
        </p:nvSpPr>
        <p:spPr>
          <a:ln/>
        </p:spPr>
        <p:txBody>
          <a:bodyPr/>
          <a:lstStyle>
            <a:lvl1pPr>
              <a:defRPr/>
            </a:lvl1pPr>
          </a:lstStyle>
          <a:p>
            <a:pPr>
              <a:defRPr/>
            </a:pPr>
            <a:r>
              <a:rPr lang="en-US"/>
              <a:t>EBM Resources</a:t>
            </a:r>
          </a:p>
        </p:txBody>
      </p:sp>
      <p:sp>
        <p:nvSpPr>
          <p:cNvPr id="5" name="Rectangle 6"/>
          <p:cNvSpPr>
            <a:spLocks noGrp="1" noChangeArrowheads="1"/>
          </p:cNvSpPr>
          <p:nvPr userDrawn="1">
            <p:ph type="sldNum" sz="quarter" idx="12"/>
          </p:nvPr>
        </p:nvSpPr>
        <p:spPr>
          <a:ln/>
        </p:spPr>
        <p:txBody>
          <a:bodyPr/>
          <a:lstStyle>
            <a:lvl1pPr>
              <a:defRPr/>
            </a:lvl1pPr>
          </a:lstStyle>
          <a:p>
            <a:pPr>
              <a:defRPr/>
            </a:pPr>
            <a:fld id="{8D836098-60C8-45B4-B86A-287114BF643E}" type="slidenum">
              <a:rPr lang="en-US"/>
              <a:pPr>
                <a:defRPr/>
              </a:pPr>
              <a:t>‹#›</a:t>
            </a:fld>
            <a:endParaRPr lang="en-US"/>
          </a:p>
        </p:txBody>
      </p:sp>
    </p:spTree>
    <p:extLst>
      <p:ext uri="{BB962C8B-B14F-4D97-AF65-F5344CB8AC3E}">
        <p14:creationId xmlns:p14="http://schemas.microsoft.com/office/powerpoint/2010/main" val="2767134533"/>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r>
              <a:rPr lang="en-US" smtClean="0"/>
              <a:t>2015-2016</a:t>
            </a:r>
            <a:endParaRPr lang="en-US"/>
          </a:p>
        </p:txBody>
      </p:sp>
      <p:sp>
        <p:nvSpPr>
          <p:cNvPr id="3" name="Rectangle 5"/>
          <p:cNvSpPr>
            <a:spLocks noGrp="1" noChangeArrowheads="1"/>
          </p:cNvSpPr>
          <p:nvPr userDrawn="1">
            <p:ph type="ftr" sz="quarter" idx="11"/>
          </p:nvPr>
        </p:nvSpPr>
        <p:spPr>
          <a:ln/>
        </p:spPr>
        <p:txBody>
          <a:bodyPr/>
          <a:lstStyle>
            <a:lvl1pPr>
              <a:defRPr/>
            </a:lvl1pPr>
          </a:lstStyle>
          <a:p>
            <a:pPr>
              <a:defRPr/>
            </a:pPr>
            <a:r>
              <a:rPr lang="en-US"/>
              <a:t>EBM Resources</a:t>
            </a:r>
          </a:p>
        </p:txBody>
      </p:sp>
      <p:sp>
        <p:nvSpPr>
          <p:cNvPr id="4" name="Rectangle 6"/>
          <p:cNvSpPr>
            <a:spLocks noGrp="1" noChangeArrowheads="1"/>
          </p:cNvSpPr>
          <p:nvPr userDrawn="1">
            <p:ph type="sldNum" sz="quarter" idx="12"/>
          </p:nvPr>
        </p:nvSpPr>
        <p:spPr>
          <a:ln/>
        </p:spPr>
        <p:txBody>
          <a:bodyPr/>
          <a:lstStyle>
            <a:lvl1pPr>
              <a:defRPr/>
            </a:lvl1pPr>
          </a:lstStyle>
          <a:p>
            <a:pPr>
              <a:defRPr/>
            </a:pPr>
            <a:fld id="{3096D69E-243A-4343-86AC-09E920FEFF06}" type="slidenum">
              <a:rPr lang="en-US"/>
              <a:pPr>
                <a:defRPr/>
              </a:pPr>
              <a:t>‹#›</a:t>
            </a:fld>
            <a:endParaRPr lang="en-US"/>
          </a:p>
        </p:txBody>
      </p:sp>
    </p:spTree>
    <p:extLst>
      <p:ext uri="{BB962C8B-B14F-4D97-AF65-F5344CB8AC3E}">
        <p14:creationId xmlns:p14="http://schemas.microsoft.com/office/powerpoint/2010/main" val="4196817219"/>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r>
              <a:rPr lang="en-US" smtClean="0"/>
              <a:t>2015-2016</a:t>
            </a: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r>
              <a:rPr lang="en-US"/>
              <a:t>EBM Resources</a:t>
            </a:r>
          </a:p>
        </p:txBody>
      </p:sp>
      <p:sp>
        <p:nvSpPr>
          <p:cNvPr id="7" name="Rectangle 6"/>
          <p:cNvSpPr>
            <a:spLocks noGrp="1" noChangeArrowheads="1"/>
          </p:cNvSpPr>
          <p:nvPr userDrawn="1">
            <p:ph type="sldNum" sz="quarter" idx="12"/>
          </p:nvPr>
        </p:nvSpPr>
        <p:spPr>
          <a:ln/>
        </p:spPr>
        <p:txBody>
          <a:bodyPr/>
          <a:lstStyle>
            <a:lvl1pPr>
              <a:defRPr/>
            </a:lvl1pPr>
          </a:lstStyle>
          <a:p>
            <a:pPr>
              <a:defRPr/>
            </a:pPr>
            <a:fld id="{17089F73-D7D2-49CB-9091-6B4F97518360}" type="slidenum">
              <a:rPr lang="en-US"/>
              <a:pPr>
                <a:defRPr/>
              </a:pPr>
              <a:t>‹#›</a:t>
            </a:fld>
            <a:endParaRPr lang="en-US"/>
          </a:p>
        </p:txBody>
      </p:sp>
    </p:spTree>
    <p:extLst>
      <p:ext uri="{BB962C8B-B14F-4D97-AF65-F5344CB8AC3E}">
        <p14:creationId xmlns:p14="http://schemas.microsoft.com/office/powerpoint/2010/main" val="3329405520"/>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r>
              <a:rPr lang="en-US" smtClean="0"/>
              <a:t>2015-2016</a:t>
            </a: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r>
              <a:rPr lang="en-US"/>
              <a:t>EBM Resources</a:t>
            </a:r>
          </a:p>
        </p:txBody>
      </p:sp>
      <p:sp>
        <p:nvSpPr>
          <p:cNvPr id="7" name="Rectangle 6"/>
          <p:cNvSpPr>
            <a:spLocks noGrp="1" noChangeArrowheads="1"/>
          </p:cNvSpPr>
          <p:nvPr userDrawn="1">
            <p:ph type="sldNum" sz="quarter" idx="12"/>
          </p:nvPr>
        </p:nvSpPr>
        <p:spPr>
          <a:ln/>
        </p:spPr>
        <p:txBody>
          <a:bodyPr/>
          <a:lstStyle>
            <a:lvl1pPr>
              <a:defRPr/>
            </a:lvl1pPr>
          </a:lstStyle>
          <a:p>
            <a:pPr>
              <a:defRPr/>
            </a:pPr>
            <a:fld id="{CBB2E031-F386-421C-A63F-164F17AFC2C1}" type="slidenum">
              <a:rPr lang="en-US"/>
              <a:pPr>
                <a:defRPr/>
              </a:pPr>
              <a:t>‹#›</a:t>
            </a:fld>
            <a:endParaRPr lang="en-US"/>
          </a:p>
        </p:txBody>
      </p:sp>
    </p:spTree>
    <p:extLst>
      <p:ext uri="{BB962C8B-B14F-4D97-AF65-F5344CB8AC3E}">
        <p14:creationId xmlns:p14="http://schemas.microsoft.com/office/powerpoint/2010/main" val="3236497694"/>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flipV="1">
            <a:off x="8312150" y="304800"/>
            <a:ext cx="457200" cy="457200"/>
          </a:xfrm>
          <a:prstGeom prst="rect">
            <a:avLst/>
          </a:prstGeom>
          <a:solidFill>
            <a:schemeClr val="bg2"/>
          </a:solidFill>
          <a:ln w="12700">
            <a:solidFill>
              <a:schemeClr val="tx1"/>
            </a:solidFill>
            <a:miter lim="800000"/>
            <a:headEnd/>
            <a:tailEnd/>
          </a:ln>
        </p:spPr>
        <p:txBody>
          <a:bodyPr rot="10800000" wrap="none" anchor="ctr"/>
          <a:lstStyle/>
          <a:p>
            <a:pPr algn="ctr" eaLnBrk="1" hangingPunct="1"/>
            <a:endParaRPr lang="en-US" sz="2400">
              <a:latin typeface="Times New Roman" pitchFamily="18" charset="0"/>
            </a:endParaRPr>
          </a:p>
        </p:txBody>
      </p:sp>
      <p:sp>
        <p:nvSpPr>
          <p:cNvPr id="1027" name="Rectangle 10"/>
          <p:cNvSpPr>
            <a:spLocks noChangeArrowheads="1"/>
          </p:cNvSpPr>
          <p:nvPr/>
        </p:nvSpPr>
        <p:spPr bwMode="auto">
          <a:xfrm flipV="1">
            <a:off x="381000" y="304800"/>
            <a:ext cx="7943850" cy="457200"/>
          </a:xfrm>
          <a:prstGeom prst="rect">
            <a:avLst/>
          </a:prstGeom>
          <a:solidFill>
            <a:srgbClr val="D2BE96"/>
          </a:solidFill>
          <a:ln w="12700">
            <a:solidFill>
              <a:schemeClr val="tx1"/>
            </a:solidFill>
            <a:miter lim="800000"/>
            <a:headEnd/>
            <a:tailEnd/>
          </a:ln>
        </p:spPr>
        <p:txBody>
          <a:bodyPr rot="10800000" wrap="none" anchor="ctr"/>
          <a:lstStyle/>
          <a:p>
            <a:pPr algn="ctr" eaLnBrk="1" hangingPunct="1"/>
            <a:endParaRPr lang="en-US" sz="2400">
              <a:latin typeface="Times New Roman" pitchFamily="18" charset="0"/>
            </a:endParaRPr>
          </a:p>
        </p:txBody>
      </p:sp>
      <p:sp>
        <p:nvSpPr>
          <p:cNvPr id="1028" name="Rectangle 11"/>
          <p:cNvSpPr>
            <a:spLocks noChangeArrowheads="1"/>
          </p:cNvSpPr>
          <p:nvPr/>
        </p:nvSpPr>
        <p:spPr bwMode="auto">
          <a:xfrm flipV="1">
            <a:off x="381000" y="762000"/>
            <a:ext cx="7943850" cy="228600"/>
          </a:xfrm>
          <a:prstGeom prst="rect">
            <a:avLst/>
          </a:prstGeom>
          <a:solidFill>
            <a:schemeClr val="bg2"/>
          </a:solidFill>
          <a:ln w="12700">
            <a:solidFill>
              <a:schemeClr val="tx1"/>
            </a:solidFill>
            <a:miter lim="800000"/>
            <a:headEnd/>
            <a:tailEnd/>
          </a:ln>
        </p:spPr>
        <p:txBody>
          <a:bodyPr rot="10800000" wrap="none" anchor="ctr"/>
          <a:lstStyle/>
          <a:p>
            <a:pPr algn="ctr" eaLnBrk="1" hangingPunct="1"/>
            <a:endParaRPr lang="en-US" sz="2400">
              <a:latin typeface="Times New Roman" pitchFamily="18" charset="0"/>
            </a:endParaRPr>
          </a:p>
        </p:txBody>
      </p:sp>
      <p:sp>
        <p:nvSpPr>
          <p:cNvPr id="1029" name="Rectangle 12"/>
          <p:cNvSpPr>
            <a:spLocks noChangeArrowheads="1"/>
          </p:cNvSpPr>
          <p:nvPr/>
        </p:nvSpPr>
        <p:spPr bwMode="auto">
          <a:xfrm flipV="1">
            <a:off x="8321675" y="762000"/>
            <a:ext cx="447675" cy="228600"/>
          </a:xfrm>
          <a:prstGeom prst="rect">
            <a:avLst/>
          </a:prstGeom>
          <a:solidFill>
            <a:srgbClr val="D2BE96"/>
          </a:solidFill>
          <a:ln w="12700">
            <a:solidFill>
              <a:schemeClr val="tx1"/>
            </a:solidFill>
            <a:miter lim="800000"/>
            <a:headEnd/>
            <a:tailEnd/>
          </a:ln>
        </p:spPr>
        <p:txBody>
          <a:bodyPr rot="10800000" wrap="none" anchor="ctr"/>
          <a:lstStyle/>
          <a:p>
            <a:pPr algn="ctr" eaLnBrk="1" hangingPunct="1"/>
            <a:endParaRPr lang="en-US" sz="2400">
              <a:latin typeface="Times New Roman" pitchFamily="18" charset="0"/>
            </a:endParaRPr>
          </a:p>
        </p:txBody>
      </p:sp>
      <p:sp>
        <p:nvSpPr>
          <p:cNvPr id="1030" name="Rectangle 2"/>
          <p:cNvSpPr>
            <a:spLocks noGrp="1" noChangeArrowheads="1"/>
          </p:cNvSpPr>
          <p:nvPr userDrawn="1">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1" name="Rectangle 3"/>
          <p:cNvSpPr>
            <a:spLocks noGrp="1" noChangeArrowheads="1"/>
          </p:cNvSpPr>
          <p:nvPr userDrawn="1">
            <p:ph type="body" idx="1"/>
          </p:nvPr>
        </p:nvSpPr>
        <p:spPr bwMode="auto">
          <a:xfrm>
            <a:off x="468313" y="1839913"/>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24" name="Rectangle 4"/>
          <p:cNvSpPr>
            <a:spLocks noGrp="1" noChangeArrowheads="1"/>
          </p:cNvSpPr>
          <p:nvPr userDrawn="1">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r>
              <a:rPr lang="en-US" smtClean="0"/>
              <a:t>2015-2016</a:t>
            </a:r>
            <a:endParaRPr lang="en-US"/>
          </a:p>
        </p:txBody>
      </p:sp>
      <p:sp>
        <p:nvSpPr>
          <p:cNvPr id="235525" name="Rectangle 5"/>
          <p:cNvSpPr>
            <a:spLocks noGrp="1" noChangeArrowheads="1"/>
          </p:cNvSpPr>
          <p:nvPr userDrawn="1">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chemeClr val="folHlink"/>
                </a:solidFill>
                <a:latin typeface="Arial" charset="0"/>
              </a:defRPr>
            </a:lvl1pPr>
          </a:lstStyle>
          <a:p>
            <a:pPr>
              <a:defRPr/>
            </a:pPr>
            <a:r>
              <a:rPr lang="en-US"/>
              <a:t>EBM Resources</a:t>
            </a:r>
          </a:p>
        </p:txBody>
      </p:sp>
      <p:sp>
        <p:nvSpPr>
          <p:cNvPr id="235526" name="Rectangle 6"/>
          <p:cNvSpPr>
            <a:spLocks noGrp="1" noChangeArrowheads="1"/>
          </p:cNvSpPr>
          <p:nvPr userDrawn="1">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DD8AD883-28E4-4D7C-B839-16F94BD14B7C}" type="slidenum">
              <a:rPr lang="en-US"/>
              <a:pPr>
                <a:defRPr/>
              </a:pPr>
              <a:t>‹#›</a:t>
            </a:fld>
            <a:endParaRPr lang="en-US"/>
          </a:p>
        </p:txBody>
      </p:sp>
      <p:sp>
        <p:nvSpPr>
          <p:cNvPr id="1035" name="Line 8"/>
          <p:cNvSpPr>
            <a:spLocks noChangeShapeType="1"/>
          </p:cNvSpPr>
          <p:nvPr userDrawn="1"/>
        </p:nvSpPr>
        <p:spPr bwMode="auto">
          <a:xfrm flipH="1">
            <a:off x="457200" y="1752600"/>
            <a:ext cx="830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Box 14"/>
          <p:cNvSpPr txBox="1"/>
          <p:nvPr userDrawn="1"/>
        </p:nvSpPr>
        <p:spPr>
          <a:xfrm>
            <a:off x="474663" y="347663"/>
            <a:ext cx="6154737" cy="368300"/>
          </a:xfrm>
          <a:prstGeom prst="rect">
            <a:avLst/>
          </a:prstGeom>
          <a:noFill/>
        </p:spPr>
        <p:txBody>
          <a:bodyPr wrap="none">
            <a:spAutoFit/>
          </a:bodyPr>
          <a:lstStyle/>
          <a:p>
            <a:pPr>
              <a:defRPr/>
            </a:pPr>
            <a:r>
              <a:rPr lang="en-US" cap="all" dirty="0">
                <a:latin typeface="Garamond" pitchFamily="18" charset="0"/>
              </a:rPr>
              <a:t>The Florida State University </a:t>
            </a:r>
            <a:r>
              <a:rPr lang="en-US" cap="small" dirty="0">
                <a:latin typeface="Garamond" pitchFamily="18" charset="0"/>
              </a:rPr>
              <a:t>College of Medicine</a:t>
            </a:r>
          </a:p>
        </p:txBody>
      </p:sp>
      <p:pic>
        <p:nvPicPr>
          <p:cNvPr id="1037" name="Picture 15" descr="Dark Red White Light Gold.tif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959725" y="4159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4"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Lst>
  <p:transition>
    <p:wipe dir="d"/>
  </p:transition>
  <p:timing>
    <p:tnLst>
      <p:par>
        <p:cTn id="1" dur="indefinite" restart="never" nodeType="tmRoot"/>
      </p:par>
    </p:tnLst>
  </p:timing>
  <p:hf hdr="0" ft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ncbi.nlm.nih.gov/entrez/query.fcgi?cmd=Retrieve&amp;db=pubmed&amp;dopt=Abstract&amp;list_uids=15980087&amp;query_hl=1&amp;itool=pubmed_docsu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ochrane.org/CD012008/ENDOC_parent-only-interventions-childhood-overweight-or-obesity-children-aged-5-11-year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www.cochran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http://annals.org/article.aspx?articleid=242763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ssentialevidenceplus.com/content/poem/17084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ospace.umsystem.edu/xmlui/bitstream/handle/10355/46014/HDASleepApnea.pdf?sequence=1&amp;isAllowed=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uideline.gov/content.aspx?id=37874"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hyperlink" Target="http://www.ahrq.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hyperlink" Target="http://epss.ahrq.gov/ePS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med.fsu.edu/index.cfm?page=medicalinformatics.ebmTutoria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www.pepid.com/products/CRC/default.asp?dest=comparison"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www.ncbi.nlm.nih.gov/entrez/query.fcgi?cmd=Retrieve&amp;db=pubmed&amp;dopt=Abstract&amp;list_uids=15980087&amp;query_hl=1&amp;itool=pubmed_docsu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www.ncbi.nlm.nih.gov/books/NBK221528/"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jamaevidence.mhmedical.com/content.aspx?bookid=847&amp;sectionid=69031507"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cvdcalculator.or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3" Type="http://schemas.openxmlformats.org/officeDocument/2006/relationships/hyperlink" Target="http://shareddecisions.mayoclinic.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decisionaid.ohri.ca/index.html"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direct.com/science?_ob=MImg&amp;_imagekey=B6TDC-40CHVY2-15-1&amp;_cdi=5195&amp;_user=2139768&amp;_orig=search&amp;_coverDate=05/31/1997&amp;_qd=1&amp;_sk=998979994&amp;view=c&amp;wchp=dGLbVlz-zSkWb&amp;md5=5d4cf85e7c620aa0d63146c99f71403b&amp;ie=/sdarticle.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BA244A0-B89B-4893-8954-C7AF46AE5D5B}" type="slidenum">
              <a:rPr lang="en-US" smtClean="0"/>
              <a:pPr/>
              <a:t>1</a:t>
            </a:fld>
            <a:endParaRPr lang="en-US" smtClean="0"/>
          </a:p>
        </p:txBody>
      </p:sp>
      <p:sp>
        <p:nvSpPr>
          <p:cNvPr id="3076" name="Rectangle 2"/>
          <p:cNvSpPr>
            <a:spLocks noGrp="1" noChangeArrowheads="1"/>
          </p:cNvSpPr>
          <p:nvPr>
            <p:ph type="ctrTitle"/>
          </p:nvPr>
        </p:nvSpPr>
        <p:spPr>
          <a:xfrm>
            <a:off x="762000" y="1381125"/>
            <a:ext cx="7696200" cy="2024063"/>
          </a:xfrm>
        </p:spPr>
        <p:txBody>
          <a:bodyPr/>
          <a:lstStyle/>
          <a:p>
            <a:pPr eaLnBrk="1" hangingPunct="1"/>
            <a:r>
              <a:rPr lang="en-US" smtClean="0"/>
              <a:t>Selecting the Best Evidence-Based Medicine Resources</a:t>
            </a:r>
          </a:p>
        </p:txBody>
      </p:sp>
      <p:sp>
        <p:nvSpPr>
          <p:cNvPr id="3077" name="Rectangle 4"/>
          <p:cNvSpPr>
            <a:spLocks noChangeArrowheads="1"/>
          </p:cNvSpPr>
          <p:nvPr/>
        </p:nvSpPr>
        <p:spPr bwMode="auto">
          <a:xfrm>
            <a:off x="1163638" y="3659188"/>
            <a:ext cx="6816725"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231775" algn="l"/>
              </a:tabLst>
            </a:pPr>
            <a:r>
              <a:rPr lang="en-US" sz="2400" dirty="0">
                <a:solidFill>
                  <a:schemeClr val="tx2"/>
                </a:solidFill>
              </a:rPr>
              <a:t>Daniel Van </a:t>
            </a:r>
            <a:r>
              <a:rPr lang="en-US" sz="2400" dirty="0" err="1">
                <a:solidFill>
                  <a:schemeClr val="tx2"/>
                </a:solidFill>
              </a:rPr>
              <a:t>Durme</a:t>
            </a:r>
            <a:r>
              <a:rPr lang="en-US" sz="2400" dirty="0">
                <a:solidFill>
                  <a:schemeClr val="tx2"/>
                </a:solidFill>
              </a:rPr>
              <a:t>, MD, MPH</a:t>
            </a:r>
            <a:br>
              <a:rPr lang="en-US" sz="2400" dirty="0">
                <a:solidFill>
                  <a:schemeClr val="tx2"/>
                </a:solidFill>
              </a:rPr>
            </a:br>
            <a:r>
              <a:rPr lang="en-US" sz="2400" dirty="0">
                <a:solidFill>
                  <a:schemeClr val="tx2"/>
                </a:solidFill>
              </a:rPr>
              <a:t>	</a:t>
            </a:r>
            <a:r>
              <a:rPr lang="en-US" dirty="0">
                <a:solidFill>
                  <a:schemeClr val="tx2"/>
                </a:solidFill>
              </a:rPr>
              <a:t>Chair, Dept. of Family Med and Rural Health</a:t>
            </a:r>
          </a:p>
          <a:p>
            <a:pPr eaLnBrk="1" hangingPunct="1">
              <a:tabLst>
                <a:tab pos="231775" algn="l"/>
              </a:tabLst>
            </a:pPr>
            <a:r>
              <a:rPr lang="en-US" sz="2400" dirty="0">
                <a:solidFill>
                  <a:schemeClr val="tx2"/>
                </a:solidFill>
              </a:rPr>
              <a:t>Kendall Campbell, MD</a:t>
            </a:r>
          </a:p>
          <a:p>
            <a:pPr eaLnBrk="1" hangingPunct="1">
              <a:tabLst>
                <a:tab pos="231775" algn="l"/>
              </a:tabLst>
            </a:pPr>
            <a:r>
              <a:rPr lang="en-US" dirty="0">
                <a:solidFill>
                  <a:schemeClr val="tx2"/>
                </a:solidFill>
              </a:rPr>
              <a:t>	Assoc. Professor, Dept. of Family Medicine &amp; Rural Health</a:t>
            </a:r>
          </a:p>
          <a:p>
            <a:pPr eaLnBrk="1" hangingPunct="1">
              <a:tabLst>
                <a:tab pos="231775" algn="l"/>
              </a:tabLst>
            </a:pPr>
            <a:r>
              <a:rPr lang="en-US" sz="2400" dirty="0">
                <a:solidFill>
                  <a:schemeClr val="tx2"/>
                </a:solidFill>
              </a:rPr>
              <a:t>Nancy Clark, MEd</a:t>
            </a:r>
          </a:p>
          <a:p>
            <a:pPr eaLnBrk="1" hangingPunct="1">
              <a:tabLst>
                <a:tab pos="231775" algn="l"/>
              </a:tabLst>
            </a:pPr>
            <a:r>
              <a:rPr lang="en-US" dirty="0">
                <a:solidFill>
                  <a:schemeClr val="tx2"/>
                </a:solidFill>
              </a:rPr>
              <a:t>	Director of Medical Informatics Education</a:t>
            </a:r>
          </a:p>
        </p:txBody>
      </p:sp>
      <p:sp>
        <p:nvSpPr>
          <p:cNvPr id="3078" name="Rectangle 5"/>
          <p:cNvSpPr>
            <a:spLocks noChangeArrowheads="1"/>
          </p:cNvSpPr>
          <p:nvPr/>
        </p:nvSpPr>
        <p:spPr bwMode="auto">
          <a:xfrm>
            <a:off x="4878388" y="4246563"/>
            <a:ext cx="391477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800">
              <a:solidFill>
                <a:schemeClr val="tx2"/>
              </a:solidFill>
            </a:endParaRPr>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406D340-7F68-414B-B261-9EF8857CEECE}" type="slidenum">
              <a:rPr lang="en-US" smtClean="0"/>
              <a:pPr/>
              <a:t>10</a:t>
            </a:fld>
            <a:endParaRPr lang="en-US" smtClean="0"/>
          </a:p>
        </p:txBody>
      </p:sp>
      <p:sp>
        <p:nvSpPr>
          <p:cNvPr id="14340" name="Rectangle 2"/>
          <p:cNvSpPr>
            <a:spLocks noGrp="1" noChangeArrowheads="1"/>
          </p:cNvSpPr>
          <p:nvPr>
            <p:ph type="title"/>
          </p:nvPr>
        </p:nvSpPr>
        <p:spPr>
          <a:xfrm>
            <a:off x="501650" y="566738"/>
            <a:ext cx="7772400" cy="1143000"/>
          </a:xfrm>
        </p:spPr>
        <p:txBody>
          <a:bodyPr/>
          <a:lstStyle/>
          <a:p>
            <a:pPr eaLnBrk="1" hangingPunct="1"/>
            <a:r>
              <a:rPr lang="en-US" dirty="0" smtClean="0"/>
              <a:t>EBM – A Multi-Step Process </a:t>
            </a:r>
          </a:p>
        </p:txBody>
      </p:sp>
      <p:sp>
        <p:nvSpPr>
          <p:cNvPr id="14341" name="Rectangle 3"/>
          <p:cNvSpPr>
            <a:spLocks noChangeArrowheads="1"/>
          </p:cNvSpPr>
          <p:nvPr/>
        </p:nvSpPr>
        <p:spPr bwMode="ltGray">
          <a:xfrm>
            <a:off x="0" y="2309813"/>
            <a:ext cx="9144000" cy="0"/>
          </a:xfrm>
          <a:prstGeom prst="rect">
            <a:avLst/>
          </a:prstGeom>
          <a:solidFill>
            <a:srgbClr val="CCCCFF"/>
          </a:solidFill>
          <a:ln>
            <a:noFill/>
          </a:ln>
          <a:extLs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174129" name="Group 49"/>
          <p:cNvGraphicFramePr>
            <a:graphicFrameLocks noGrp="1"/>
          </p:cNvGraphicFramePr>
          <p:nvPr>
            <p:extLst/>
          </p:nvPr>
        </p:nvGraphicFramePr>
        <p:xfrm>
          <a:off x="461963" y="1763242"/>
          <a:ext cx="8428280" cy="4222289"/>
        </p:xfrm>
        <a:graphic>
          <a:graphicData uri="http://schemas.openxmlformats.org/drawingml/2006/table">
            <a:tbl>
              <a:tblPr/>
              <a:tblGrid>
                <a:gridCol w="1968103"/>
                <a:gridCol w="6460177"/>
              </a:tblGrid>
              <a:tr h="811545">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2200" b="0" i="0" u="none" strike="noStrike" cap="none" normalizeH="0" baseline="0" dirty="0" smtClean="0">
                          <a:ln>
                            <a:noFill/>
                          </a:ln>
                          <a:solidFill>
                            <a:schemeClr val="tx2"/>
                          </a:solidFill>
                          <a:effectLst/>
                          <a:latin typeface="Times New Roman" pitchFamily="18" charset="0"/>
                          <a:ea typeface="Times New Roman" pitchFamily="18" charset="0"/>
                          <a:cs typeface="Arial" charset="0"/>
                        </a:rPr>
                        <a:t>The patient</a:t>
                      </a:r>
                      <a:endParaRPr kumimoji="0" lang="en-US" sz="3300" b="0" i="0" u="none" strike="noStrike" cap="none" normalizeH="0" baseline="0" dirty="0" smtClean="0">
                        <a:ln>
                          <a:noFill/>
                        </a:ln>
                        <a:solidFill>
                          <a:schemeClr val="tx2"/>
                        </a:solidFill>
                        <a:effectLst/>
                        <a:latin typeface="Times New Roman" pitchFamily="18" charset="0"/>
                        <a:ea typeface="Times New Roman" pitchFamily="18" charset="0"/>
                        <a:cs typeface="Arial" charset="0"/>
                      </a:endParaRPr>
                    </a:p>
                  </a:txBody>
                  <a:tcPr marT="45716" marB="45716" horzOverflow="overflow">
                    <a:lnL cap="flat">
                      <a:noFill/>
                    </a:lnL>
                    <a:lnR>
                      <a:noFill/>
                    </a:lnR>
                    <a:lnT cap="fla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2000" b="0" i="0" u="none" strike="noStrike" cap="none" normalizeH="0" baseline="0" dirty="0" smtClean="0">
                          <a:ln>
                            <a:noFill/>
                          </a:ln>
                          <a:solidFill>
                            <a:schemeClr val="tx2"/>
                          </a:solidFill>
                          <a:effectLst/>
                          <a:latin typeface="Times New Roman" pitchFamily="18" charset="0"/>
                          <a:ea typeface="Times New Roman" pitchFamily="18" charset="0"/>
                          <a:cs typeface="Arial" charset="0"/>
                        </a:rPr>
                        <a:t>1. Start with the patient -- a clinical problem or question arises out of the care of the patient </a:t>
                      </a:r>
                      <a:endParaRPr kumimoji="0" lang="en-US" sz="3200" b="0" i="0" u="none" strike="noStrike" cap="none" normalizeH="0" baseline="0" dirty="0" smtClean="0">
                        <a:ln>
                          <a:noFill/>
                        </a:ln>
                        <a:solidFill>
                          <a:schemeClr val="tx2"/>
                        </a:solidFill>
                        <a:effectLst/>
                        <a:latin typeface="Times New Roman" pitchFamily="18" charset="0"/>
                        <a:ea typeface="Times New Roman" pitchFamily="18" charset="0"/>
                        <a:cs typeface="Arial" charset="0"/>
                      </a:endParaRPr>
                    </a:p>
                  </a:txBody>
                  <a:tcPr marT="45716" marB="45716" horzOverflow="overflow">
                    <a:lnL>
                      <a:noFill/>
                    </a:lnL>
                    <a:lnR cap="flat">
                      <a:noFill/>
                    </a:lnR>
                    <a:lnT cap="flat">
                      <a:noFill/>
                    </a:lnT>
                    <a:lnB>
                      <a:noFill/>
                    </a:lnB>
                    <a:lnTlToBr>
                      <a:noFill/>
                    </a:lnTlToBr>
                    <a:lnBlToTr>
                      <a:noFill/>
                    </a:lnBlToTr>
                    <a:solidFill>
                      <a:schemeClr val="bg1"/>
                    </a:solidFill>
                  </a:tcPr>
                </a:tc>
              </a:tr>
              <a:tr h="669904">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2200" b="0" i="0" u="none" strike="noStrike" cap="none" normalizeH="0" baseline="0" dirty="0" smtClean="0">
                          <a:ln>
                            <a:noFill/>
                          </a:ln>
                          <a:solidFill>
                            <a:schemeClr val="tx2"/>
                          </a:solidFill>
                          <a:effectLst/>
                          <a:latin typeface="Times New Roman" pitchFamily="18" charset="0"/>
                          <a:ea typeface="Times New Roman" pitchFamily="18" charset="0"/>
                          <a:cs typeface="Arial" charset="0"/>
                        </a:rPr>
                        <a:t>The question</a:t>
                      </a:r>
                      <a:endParaRPr kumimoji="0" lang="en-US" sz="3300" b="0" i="0" u="none" strike="noStrike" cap="none" normalizeH="0" baseline="0" dirty="0" smtClean="0">
                        <a:ln>
                          <a:noFill/>
                        </a:ln>
                        <a:solidFill>
                          <a:schemeClr val="tx2"/>
                        </a:solidFill>
                        <a:effectLst/>
                        <a:latin typeface="Times New Roman" pitchFamily="18" charset="0"/>
                        <a:ea typeface="Times New Roman" pitchFamily="18" charset="0"/>
                        <a:cs typeface="Arial" charset="0"/>
                      </a:endParaRPr>
                    </a:p>
                  </a:txBody>
                  <a:tcPr marT="45716" marB="45716"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2000" b="0" i="0" u="none" strike="noStrike" cap="none" normalizeH="0" baseline="0" dirty="0" smtClean="0">
                          <a:ln>
                            <a:noFill/>
                          </a:ln>
                          <a:solidFill>
                            <a:schemeClr val="tx2"/>
                          </a:solidFill>
                          <a:effectLst/>
                          <a:latin typeface="Times New Roman" pitchFamily="18" charset="0"/>
                          <a:ea typeface="Times New Roman" pitchFamily="18" charset="0"/>
                          <a:cs typeface="Arial" charset="0"/>
                        </a:rPr>
                        <a:t>2. Construct a well built clinical question derived from the case </a:t>
                      </a:r>
                      <a:endParaRPr kumimoji="0" lang="en-US" sz="3200" b="0" i="0" u="none" strike="noStrike" cap="none" normalizeH="0" baseline="0" dirty="0" smtClean="0">
                        <a:ln>
                          <a:noFill/>
                        </a:ln>
                        <a:solidFill>
                          <a:schemeClr val="tx2"/>
                        </a:solidFill>
                        <a:effectLst/>
                        <a:latin typeface="Times New Roman" pitchFamily="18" charset="0"/>
                        <a:ea typeface="Times New Roman" pitchFamily="18" charset="0"/>
                        <a:cs typeface="Arial" charset="0"/>
                      </a:endParaRPr>
                    </a:p>
                  </a:txBody>
                  <a:tcPr marT="45716" marB="45716" horzOverflow="overflow">
                    <a:lnL>
                      <a:noFill/>
                    </a:lnL>
                    <a:lnR cap="flat">
                      <a:noFill/>
                    </a:lnR>
                    <a:lnT>
                      <a:noFill/>
                    </a:lnT>
                    <a:lnB>
                      <a:noFill/>
                    </a:lnB>
                    <a:lnTlToBr>
                      <a:noFill/>
                    </a:lnTlToBr>
                    <a:lnBlToTr>
                      <a:noFill/>
                    </a:lnBlToTr>
                    <a:solidFill>
                      <a:schemeClr val="bg1"/>
                    </a:solidFill>
                  </a:tcPr>
                </a:tc>
              </a:tr>
              <a:tr h="619889">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2200" b="0" i="0" u="none" strike="noStrike" cap="none" normalizeH="0" baseline="0" smtClean="0">
                          <a:ln>
                            <a:noFill/>
                          </a:ln>
                          <a:solidFill>
                            <a:schemeClr val="tx2"/>
                          </a:solidFill>
                          <a:effectLst/>
                          <a:latin typeface="Times New Roman" pitchFamily="18" charset="0"/>
                          <a:ea typeface="Times New Roman" pitchFamily="18" charset="0"/>
                          <a:cs typeface="Arial" charset="0"/>
                        </a:rPr>
                        <a:t>The resource</a:t>
                      </a:r>
                      <a:endParaRPr kumimoji="0" lang="en-US" sz="33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marT="45716" marB="45716"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2000" b="0" i="0" u="none" strike="noStrike" cap="none" normalizeH="0" baseline="0" dirty="0" smtClean="0">
                          <a:ln>
                            <a:noFill/>
                          </a:ln>
                          <a:solidFill>
                            <a:schemeClr val="tx2"/>
                          </a:solidFill>
                          <a:effectLst/>
                          <a:latin typeface="Times New Roman" pitchFamily="18" charset="0"/>
                          <a:ea typeface="Times New Roman" pitchFamily="18" charset="0"/>
                          <a:cs typeface="Arial" charset="0"/>
                        </a:rPr>
                        <a:t>3. Select the appropriate resource(s) and conduct a search</a:t>
                      </a:r>
                      <a:endParaRPr kumimoji="0" lang="en-US" sz="3200" b="0" i="0" u="none" strike="noStrike" cap="none" normalizeH="0" baseline="0" dirty="0" smtClean="0">
                        <a:ln>
                          <a:noFill/>
                        </a:ln>
                        <a:solidFill>
                          <a:schemeClr val="tx2"/>
                        </a:solidFill>
                        <a:effectLst/>
                        <a:latin typeface="Times New Roman" pitchFamily="18" charset="0"/>
                        <a:ea typeface="Times New Roman" pitchFamily="18" charset="0"/>
                        <a:cs typeface="Arial" charset="0"/>
                      </a:endParaRPr>
                    </a:p>
                  </a:txBody>
                  <a:tcPr marT="45716" marB="45716" horzOverflow="overflow">
                    <a:lnL>
                      <a:noFill/>
                    </a:lnL>
                    <a:lnR cap="flat">
                      <a:noFill/>
                    </a:lnR>
                    <a:lnT>
                      <a:noFill/>
                    </a:lnT>
                    <a:lnB>
                      <a:noFill/>
                    </a:lnB>
                    <a:lnTlToBr>
                      <a:noFill/>
                    </a:lnTlToBr>
                    <a:lnBlToTr>
                      <a:noFill/>
                    </a:lnBlToTr>
                    <a:solidFill>
                      <a:schemeClr val="bg1"/>
                    </a:solidFill>
                  </a:tcPr>
                </a:tc>
              </a:tr>
              <a:tr h="799566">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2200" b="0" i="0" u="none" strike="noStrike" cap="none" normalizeH="0" baseline="0" smtClean="0">
                          <a:ln>
                            <a:noFill/>
                          </a:ln>
                          <a:solidFill>
                            <a:schemeClr val="tx2"/>
                          </a:solidFill>
                          <a:effectLst/>
                          <a:latin typeface="Times New Roman" pitchFamily="18" charset="0"/>
                          <a:ea typeface="Times New Roman" pitchFamily="18" charset="0"/>
                          <a:cs typeface="Arial" charset="0"/>
                        </a:rPr>
                        <a:t>The evaluation</a:t>
                      </a:r>
                      <a:endParaRPr kumimoji="0" lang="en-US" sz="3300" b="0" i="0" u="none" strike="noStrike" cap="none" normalizeH="0" baseline="0" smtClean="0">
                        <a:ln>
                          <a:noFill/>
                        </a:ln>
                        <a:solidFill>
                          <a:schemeClr val="tx2"/>
                        </a:solidFill>
                        <a:effectLst/>
                        <a:latin typeface="Times New Roman" pitchFamily="18" charset="0"/>
                        <a:ea typeface="Times New Roman" pitchFamily="18" charset="0"/>
                        <a:cs typeface="Arial" charset="0"/>
                      </a:endParaRPr>
                    </a:p>
                  </a:txBody>
                  <a:tcPr marT="45716" marB="45716"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2000" b="0" i="0" u="none" strike="noStrike" cap="none" normalizeH="0" baseline="0" dirty="0" smtClean="0">
                          <a:ln>
                            <a:noFill/>
                          </a:ln>
                          <a:solidFill>
                            <a:schemeClr val="tx2"/>
                          </a:solidFill>
                          <a:effectLst/>
                          <a:latin typeface="Times New Roman" pitchFamily="18" charset="0"/>
                          <a:ea typeface="Times New Roman" pitchFamily="18" charset="0"/>
                          <a:cs typeface="Arial" charset="0"/>
                        </a:rPr>
                        <a:t>4. Appraise that evidence for its validity (closeness to the truth) and applicability (usefulness in clinical practice)</a:t>
                      </a:r>
                      <a:endParaRPr kumimoji="0" lang="en-US" sz="3200" b="0" i="0" u="none" strike="noStrike" cap="none" normalizeH="0" baseline="0" dirty="0" smtClean="0">
                        <a:ln>
                          <a:noFill/>
                        </a:ln>
                        <a:solidFill>
                          <a:schemeClr val="tx2"/>
                        </a:solidFill>
                        <a:effectLst/>
                        <a:latin typeface="Times New Roman" pitchFamily="18" charset="0"/>
                        <a:ea typeface="Times New Roman" pitchFamily="18" charset="0"/>
                        <a:cs typeface="Arial" charset="0"/>
                      </a:endParaRPr>
                    </a:p>
                  </a:txBody>
                  <a:tcPr marT="45716" marB="45716" horzOverflow="overflow">
                    <a:lnL>
                      <a:noFill/>
                    </a:lnL>
                    <a:lnR cap="flat">
                      <a:noFill/>
                    </a:lnR>
                    <a:lnT>
                      <a:noFill/>
                    </a:lnT>
                    <a:lnB>
                      <a:noFill/>
                    </a:lnB>
                    <a:lnTlToBr>
                      <a:noFill/>
                    </a:lnTlToBr>
                    <a:lnBlToTr>
                      <a:noFill/>
                    </a:lnBlToTr>
                    <a:solidFill>
                      <a:schemeClr val="bg1"/>
                    </a:solidFill>
                  </a:tcPr>
                </a:tc>
              </a:tr>
              <a:tr h="805127">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2200" b="0" i="0" u="none" strike="noStrike" cap="none" normalizeH="0" baseline="0" dirty="0" smtClean="0">
                          <a:ln>
                            <a:noFill/>
                          </a:ln>
                          <a:solidFill>
                            <a:schemeClr val="tx2"/>
                          </a:solidFill>
                          <a:effectLst/>
                          <a:latin typeface="Times New Roman" pitchFamily="18" charset="0"/>
                          <a:ea typeface="Times New Roman" pitchFamily="18" charset="0"/>
                          <a:cs typeface="Arial" charset="0"/>
                        </a:rPr>
                        <a:t>The patient</a:t>
                      </a:r>
                      <a:endParaRPr kumimoji="0" lang="en-US" sz="3300" b="0" i="0" u="none" strike="noStrike" cap="none" normalizeH="0" baseline="0" dirty="0" smtClean="0">
                        <a:ln>
                          <a:noFill/>
                        </a:ln>
                        <a:solidFill>
                          <a:schemeClr val="tx2"/>
                        </a:solidFill>
                        <a:effectLst/>
                        <a:latin typeface="Times New Roman" pitchFamily="18" charset="0"/>
                        <a:ea typeface="Times New Roman" pitchFamily="18" charset="0"/>
                        <a:cs typeface="Arial" charset="0"/>
                      </a:endParaRPr>
                    </a:p>
                  </a:txBody>
                  <a:tcPr marT="45716" marB="45716" horzOverflow="overflow">
                    <a:lnL cap="flat">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2000" b="0" i="0" u="none" strike="noStrike" cap="none" normalizeH="0" baseline="0" dirty="0" smtClean="0">
                          <a:ln>
                            <a:noFill/>
                          </a:ln>
                          <a:solidFill>
                            <a:schemeClr val="tx2"/>
                          </a:solidFill>
                          <a:effectLst/>
                          <a:latin typeface="Times New Roman" pitchFamily="18" charset="0"/>
                          <a:ea typeface="Times New Roman" pitchFamily="18" charset="0"/>
                          <a:cs typeface="Arial" charset="0"/>
                        </a:rPr>
                        <a:t>5. Return to the patient -- integrate that evidence with clinical expertise, patient preferences and apply it to practice</a:t>
                      </a:r>
                      <a:endParaRPr kumimoji="0" lang="en-US" sz="3200" b="0" i="0" u="none" strike="noStrike" cap="none" normalizeH="0" baseline="0" dirty="0" smtClean="0">
                        <a:ln>
                          <a:noFill/>
                        </a:ln>
                        <a:solidFill>
                          <a:schemeClr val="tx2"/>
                        </a:solidFill>
                        <a:effectLst/>
                        <a:latin typeface="Times New Roman" pitchFamily="18" charset="0"/>
                        <a:ea typeface="Times New Roman" pitchFamily="18" charset="0"/>
                        <a:cs typeface="Arial" charset="0"/>
                      </a:endParaRPr>
                    </a:p>
                  </a:txBody>
                  <a:tcPr marT="45716" marB="45716" horzOverflow="overflow">
                    <a:lnL>
                      <a:noFill/>
                    </a:lnL>
                    <a:lnR cap="flat">
                      <a:noFill/>
                    </a:lnR>
                    <a:lnT>
                      <a:noFill/>
                    </a:lnT>
                    <a:lnB>
                      <a:noFill/>
                    </a:lnB>
                    <a:lnTlToBr>
                      <a:noFill/>
                    </a:lnTlToBr>
                    <a:lnBlToTr>
                      <a:noFill/>
                    </a:lnBlToTr>
                    <a:solidFill>
                      <a:schemeClr val="bg1"/>
                    </a:solidFill>
                  </a:tcPr>
                </a:tc>
              </a:tr>
              <a:tr h="485130">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2200" b="0" i="0" u="none" strike="noStrike" cap="none" normalizeH="0" baseline="0" dirty="0" smtClean="0">
                          <a:ln>
                            <a:noFill/>
                          </a:ln>
                          <a:solidFill>
                            <a:schemeClr val="tx2"/>
                          </a:solidFill>
                          <a:effectLst/>
                          <a:latin typeface="Times New Roman" pitchFamily="18" charset="0"/>
                          <a:ea typeface="Times New Roman" pitchFamily="18" charset="0"/>
                          <a:cs typeface="Arial" charset="0"/>
                        </a:rPr>
                        <a:t>Self-evaluation</a:t>
                      </a:r>
                      <a:endParaRPr kumimoji="0" lang="en-US" sz="3300" b="0" i="0" u="none" strike="noStrike" cap="none" normalizeH="0" baseline="0" dirty="0" smtClean="0">
                        <a:ln>
                          <a:noFill/>
                        </a:ln>
                        <a:solidFill>
                          <a:schemeClr val="tx2"/>
                        </a:solidFill>
                        <a:effectLst/>
                        <a:latin typeface="Times New Roman" pitchFamily="18" charset="0"/>
                        <a:ea typeface="Times New Roman" pitchFamily="18" charset="0"/>
                        <a:cs typeface="Arial" charset="0"/>
                      </a:endParaRPr>
                    </a:p>
                  </a:txBody>
                  <a:tcPr marT="45716" marB="45716" horzOverflow="overflow">
                    <a:lnL cap="flat">
                      <a:noFill/>
                    </a:lnL>
                    <a:lnR>
                      <a:noFill/>
                    </a:lnR>
                    <a:lnT>
                      <a:noFill/>
                    </a:lnT>
                    <a:lnB cap="flat">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2000" b="0" i="0" u="none" strike="noStrike" cap="none" normalizeH="0" baseline="0" dirty="0" smtClean="0">
                          <a:ln>
                            <a:noFill/>
                          </a:ln>
                          <a:solidFill>
                            <a:schemeClr val="tx2"/>
                          </a:solidFill>
                          <a:effectLst/>
                          <a:latin typeface="Times New Roman" pitchFamily="18" charset="0"/>
                          <a:ea typeface="Times New Roman" pitchFamily="18" charset="0"/>
                          <a:cs typeface="Arial" charset="0"/>
                        </a:rPr>
                        <a:t>6. Evaluate your performance with patient &amp; process</a:t>
                      </a:r>
                      <a:endParaRPr kumimoji="0" lang="en-US" sz="3200" b="0" i="0" u="none" strike="noStrike" cap="none" normalizeH="0" baseline="0" dirty="0" smtClean="0">
                        <a:ln>
                          <a:noFill/>
                        </a:ln>
                        <a:solidFill>
                          <a:schemeClr val="tx2"/>
                        </a:solidFill>
                        <a:effectLst/>
                        <a:latin typeface="Times New Roman" pitchFamily="18" charset="0"/>
                        <a:ea typeface="Times New Roman" pitchFamily="18" charset="0"/>
                        <a:cs typeface="Arial" charset="0"/>
                      </a:endParaRPr>
                    </a:p>
                  </a:txBody>
                  <a:tcPr marT="45716" marB="45716" horzOverflow="overflow">
                    <a:lnL>
                      <a:noFill/>
                    </a:lnL>
                    <a:lnR cap="flat">
                      <a:noFill/>
                    </a:lnR>
                    <a:lnT>
                      <a:noFill/>
                    </a:lnT>
                    <a:lnB cap="flat">
                      <a:noFill/>
                    </a:lnB>
                    <a:lnTlToBr>
                      <a:noFill/>
                    </a:lnTlToBr>
                    <a:lnBlToTr>
                      <a:noFill/>
                    </a:lnBlToTr>
                    <a:solidFill>
                      <a:schemeClr val="bg1"/>
                    </a:solidFill>
                  </a:tcPr>
                </a:tc>
              </a:tr>
            </a:tbl>
          </a:graphicData>
        </a:graphic>
      </p:graphicFrame>
      <p:sp>
        <p:nvSpPr>
          <p:cNvPr id="2" name="Date Placeholder 1"/>
          <p:cNvSpPr>
            <a:spLocks noGrp="1"/>
          </p:cNvSpPr>
          <p:nvPr>
            <p:ph type="dt" sz="half" idx="10"/>
          </p:nvPr>
        </p:nvSpPr>
        <p:spPr/>
        <p:txBody>
          <a:bodyPr/>
          <a:lstStyle/>
          <a:p>
            <a:pPr>
              <a:defRPr/>
            </a:pPr>
            <a:r>
              <a:rPr lang="en-US" smtClean="0"/>
              <a:t>2015-2016</a:t>
            </a:r>
            <a:endParaRPr lang="en-US"/>
          </a:p>
        </p:txBody>
      </p:sp>
    </p:spTree>
    <p:extLst>
      <p:ext uri="{BB962C8B-B14F-4D97-AF65-F5344CB8AC3E}">
        <p14:creationId xmlns:p14="http://schemas.microsoft.com/office/powerpoint/2010/main" val="3626799703"/>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eaLnBrk="1" hangingPunct="1"/>
            <a:r>
              <a:rPr lang="en-US" dirty="0"/>
              <a:t>The </a:t>
            </a:r>
            <a:r>
              <a:rPr lang="en-US" dirty="0" smtClean="0"/>
              <a:t>Question</a:t>
            </a:r>
            <a:endParaRPr lang="en-US" dirty="0"/>
          </a:p>
        </p:txBody>
      </p:sp>
      <p:sp>
        <p:nvSpPr>
          <p:cNvPr id="6" name="Subtitle 5"/>
          <p:cNvSpPr>
            <a:spLocks noGrp="1"/>
          </p:cNvSpPr>
          <p:nvPr>
            <p:ph type="subTitle" idx="1"/>
          </p:nvPr>
        </p:nvSpPr>
        <p:spPr/>
        <p:txBody>
          <a:bodyPr/>
          <a:lstStyle/>
          <a:p>
            <a:r>
              <a:rPr lang="en-US" dirty="0"/>
              <a:t>1</a:t>
            </a:r>
            <a:r>
              <a:rPr lang="en-US" dirty="0" smtClean="0"/>
              <a:t>. Construct </a:t>
            </a:r>
            <a:r>
              <a:rPr lang="en-US" dirty="0"/>
              <a:t>a well built clinical question derived from </a:t>
            </a:r>
            <a:r>
              <a:rPr lang="en-US" dirty="0" smtClean="0"/>
              <a:t>a </a:t>
            </a:r>
            <a:r>
              <a:rPr lang="en-US" dirty="0"/>
              <a:t>case </a:t>
            </a:r>
            <a:br>
              <a:rPr lang="en-US" dirty="0"/>
            </a:br>
            <a:endParaRPr lang="en-US" dirty="0"/>
          </a:p>
        </p:txBody>
      </p:sp>
      <p:sp>
        <p:nvSpPr>
          <p:cNvPr id="3" name="Date Placeholder 2"/>
          <p:cNvSpPr>
            <a:spLocks noGrp="1"/>
          </p:cNvSpPr>
          <p:nvPr>
            <p:ph type="dt" sz="half" idx="10"/>
          </p:nvPr>
        </p:nvSpPr>
        <p:spPr/>
        <p:txBody>
          <a:bodyPr/>
          <a:lstStyle/>
          <a:p>
            <a:pPr>
              <a:defRPr/>
            </a:pPr>
            <a:r>
              <a:rPr lang="en-US" smtClean="0"/>
              <a:t>2015-2016</a:t>
            </a:r>
            <a:endParaRPr lang="en-US"/>
          </a:p>
        </p:txBody>
      </p:sp>
      <p:sp>
        <p:nvSpPr>
          <p:cNvPr id="4" name="Slide Number Placeholder 3"/>
          <p:cNvSpPr>
            <a:spLocks noGrp="1"/>
          </p:cNvSpPr>
          <p:nvPr>
            <p:ph type="sldNum" sz="quarter" idx="12"/>
          </p:nvPr>
        </p:nvSpPr>
        <p:spPr/>
        <p:txBody>
          <a:bodyPr/>
          <a:lstStyle/>
          <a:p>
            <a:pPr>
              <a:defRPr/>
            </a:pPr>
            <a:fld id="{8D836098-60C8-45B4-B86A-287114BF643E}" type="slidenum">
              <a:rPr lang="en-US" smtClean="0"/>
              <a:pPr>
                <a:defRPr/>
              </a:pPr>
              <a:t>11</a:t>
            </a:fld>
            <a:endParaRPr lang="en-US"/>
          </a:p>
        </p:txBody>
      </p:sp>
    </p:spTree>
    <p:extLst>
      <p:ext uri="{BB962C8B-B14F-4D97-AF65-F5344CB8AC3E}">
        <p14:creationId xmlns:p14="http://schemas.microsoft.com/office/powerpoint/2010/main" val="3616733269"/>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2BDAC3E-C6C1-486B-BE4B-77CAA558C1EA}" type="slidenum">
              <a:rPr lang="en-US" smtClean="0"/>
              <a:pPr/>
              <a:t>12</a:t>
            </a:fld>
            <a:endParaRPr lang="en-US" smtClean="0"/>
          </a:p>
        </p:txBody>
      </p:sp>
      <p:sp>
        <p:nvSpPr>
          <p:cNvPr id="15364" name="Rectangle 2"/>
          <p:cNvSpPr>
            <a:spLocks noGrp="1" noChangeArrowheads="1"/>
          </p:cNvSpPr>
          <p:nvPr>
            <p:ph type="title"/>
          </p:nvPr>
        </p:nvSpPr>
        <p:spPr/>
        <p:txBody>
          <a:bodyPr/>
          <a:lstStyle/>
          <a:p>
            <a:pPr eaLnBrk="1" hangingPunct="1"/>
            <a:r>
              <a:rPr lang="en-US" smtClean="0"/>
              <a:t>Constructing A Clinical Question</a:t>
            </a:r>
          </a:p>
        </p:txBody>
      </p:sp>
      <p:graphicFrame>
        <p:nvGraphicFramePr>
          <p:cNvPr id="48191" name="Group 63"/>
          <p:cNvGraphicFramePr>
            <a:graphicFrameLocks noGrp="1"/>
          </p:cNvGraphicFramePr>
          <p:nvPr>
            <p:ph idx="1"/>
          </p:nvPr>
        </p:nvGraphicFramePr>
        <p:xfrm>
          <a:off x="457200" y="1828800"/>
          <a:ext cx="8229600" cy="4173538"/>
        </p:xfrm>
        <a:graphic>
          <a:graphicData uri="http://schemas.openxmlformats.org/drawingml/2006/table">
            <a:tbl>
              <a:tblPr/>
              <a:tblGrid>
                <a:gridCol w="1978025"/>
                <a:gridCol w="1908175"/>
                <a:gridCol w="2338388"/>
                <a:gridCol w="2005012"/>
              </a:tblGrid>
              <a:tr h="883987">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3200" b="1" i="0" u="none" strike="noStrike" cap="none" normalizeH="0" baseline="0" smtClean="0">
                          <a:ln>
                            <a:noFill/>
                          </a:ln>
                          <a:solidFill>
                            <a:schemeClr val="tx1"/>
                          </a:solidFill>
                          <a:effectLst/>
                          <a:latin typeface="Times New Roman" pitchFamily="18" charset="0"/>
                        </a:rPr>
                        <a:t>P</a:t>
                      </a:r>
                      <a:r>
                        <a:rPr kumimoji="0" lang="en-US" sz="2000" b="1" i="0" u="none" strike="noStrike" cap="none" normalizeH="0" baseline="0" smtClean="0">
                          <a:ln>
                            <a:noFill/>
                          </a:ln>
                          <a:solidFill>
                            <a:schemeClr val="tx1"/>
                          </a:solidFill>
                          <a:effectLst/>
                          <a:latin typeface="Times New Roman" pitchFamily="18" charset="0"/>
                        </a:rPr>
                        <a:t> </a:t>
                      </a:r>
                      <a:br>
                        <a:rPr kumimoji="0" lang="en-US" sz="2000" b="1" i="0" u="none" strike="noStrike" cap="none" normalizeH="0" baseline="0" smtClean="0">
                          <a:ln>
                            <a:noFill/>
                          </a:ln>
                          <a:solidFill>
                            <a:schemeClr val="tx1"/>
                          </a:solidFill>
                          <a:effectLst/>
                          <a:latin typeface="Times New Roman" pitchFamily="18" charset="0"/>
                        </a:rPr>
                      </a:br>
                      <a:r>
                        <a:rPr kumimoji="0" lang="en-US" sz="2000" b="1" i="0" u="none" strike="noStrike" cap="none" normalizeH="0" baseline="0" smtClean="0">
                          <a:ln>
                            <a:noFill/>
                          </a:ln>
                          <a:solidFill>
                            <a:schemeClr val="tx1"/>
                          </a:solidFill>
                          <a:effectLst/>
                          <a:latin typeface="Times New Roman" pitchFamily="18" charset="0"/>
                        </a:rPr>
                        <a:t>patient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I </a:t>
                      </a:r>
                      <a:br>
                        <a:rPr kumimoji="0" lang="en-US" sz="2800" b="1" i="0" u="none" strike="noStrike" cap="none" normalizeH="0" baseline="0" smtClean="0">
                          <a:ln>
                            <a:noFill/>
                          </a:ln>
                          <a:solidFill>
                            <a:schemeClr val="tx1"/>
                          </a:solidFill>
                          <a:effectLst/>
                          <a:latin typeface="Times New Roman" pitchFamily="18" charset="0"/>
                        </a:rPr>
                      </a:br>
                      <a:r>
                        <a:rPr kumimoji="0" lang="en-US" sz="2000" b="1" i="0" u="none" strike="noStrike" cap="none" normalizeH="0" baseline="0" smtClean="0">
                          <a:ln>
                            <a:noFill/>
                          </a:ln>
                          <a:solidFill>
                            <a:schemeClr val="tx1"/>
                          </a:solidFill>
                          <a:effectLst/>
                          <a:latin typeface="Times New Roman" pitchFamily="18" charset="0"/>
                        </a:rPr>
                        <a:t>intervention</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C </a:t>
                      </a:r>
                      <a:br>
                        <a:rPr kumimoji="0" lang="en-US" sz="2800" b="1" i="0" u="none" strike="noStrike" cap="none" normalizeH="0" baseline="0" smtClean="0">
                          <a:ln>
                            <a:noFill/>
                          </a:ln>
                          <a:solidFill>
                            <a:schemeClr val="tx1"/>
                          </a:solidFill>
                          <a:effectLst/>
                          <a:latin typeface="Times New Roman" pitchFamily="18" charset="0"/>
                        </a:rPr>
                      </a:br>
                      <a:r>
                        <a:rPr kumimoji="0" lang="en-US" sz="2000" b="1" i="0" u="none" strike="noStrike" cap="none" normalizeH="0" baseline="0" smtClean="0">
                          <a:ln>
                            <a:noFill/>
                          </a:ln>
                          <a:solidFill>
                            <a:schemeClr val="tx1"/>
                          </a:solidFill>
                          <a:effectLst/>
                          <a:latin typeface="Times New Roman" pitchFamily="18" charset="0"/>
                        </a:rPr>
                        <a:t>comparison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rPr>
                        <a:t>O </a:t>
                      </a:r>
                      <a:r>
                        <a:rPr kumimoji="0" lang="en-US" sz="2000" b="1" i="0" u="none" strike="noStrike" cap="none" normalizeH="0" baseline="0" smtClean="0">
                          <a:ln>
                            <a:noFill/>
                          </a:ln>
                          <a:solidFill>
                            <a:schemeClr val="tx1"/>
                          </a:solidFill>
                          <a:effectLst/>
                          <a:latin typeface="Times New Roman" pitchFamily="18" charset="0"/>
                        </a:rPr>
                        <a:t/>
                      </a:r>
                      <a:br>
                        <a:rPr kumimoji="0" lang="en-US" sz="2000" b="1" i="0" u="none" strike="noStrike" cap="none" normalizeH="0" baseline="0" smtClean="0">
                          <a:ln>
                            <a:noFill/>
                          </a:ln>
                          <a:solidFill>
                            <a:schemeClr val="tx1"/>
                          </a:solidFill>
                          <a:effectLst/>
                          <a:latin typeface="Times New Roman" pitchFamily="18" charset="0"/>
                        </a:rPr>
                      </a:br>
                      <a:r>
                        <a:rPr kumimoji="0" lang="en-US" sz="2000" b="1" i="0" u="none" strike="noStrike" cap="none" normalizeH="0" baseline="0" smtClean="0">
                          <a:ln>
                            <a:noFill/>
                          </a:ln>
                          <a:solidFill>
                            <a:schemeClr val="tx1"/>
                          </a:solidFill>
                          <a:effectLst/>
                          <a:latin typeface="Times New Roman" pitchFamily="18" charset="0"/>
                        </a:rPr>
                        <a:t>outcome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7171">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Who?</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What?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Alternative</a:t>
                      </a:r>
                    </a:p>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Intervention?</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Outcomes</a:t>
                      </a:r>
                      <a:br>
                        <a:rPr kumimoji="0" lang="en-US" sz="2000" b="0" i="0" u="none" strike="noStrike" cap="none" normalizeH="0" baseline="0" smtClean="0">
                          <a:ln>
                            <a:noFill/>
                          </a:ln>
                          <a:solidFill>
                            <a:schemeClr val="tx1"/>
                          </a:solidFill>
                          <a:effectLst/>
                          <a:latin typeface="Times New Roman" pitchFamily="18" charset="0"/>
                        </a:rPr>
                      </a:br>
                      <a:r>
                        <a:rPr kumimoji="0" lang="en-US" sz="2000" b="0" i="0" u="none" strike="noStrike" cap="none" normalizeH="0" baseline="0" smtClean="0">
                          <a:ln>
                            <a:noFill/>
                          </a:ln>
                          <a:solidFill>
                            <a:schemeClr val="tx1"/>
                          </a:solidFill>
                          <a:effectLst/>
                          <a:latin typeface="Times New Roman" pitchFamily="18" charset="0"/>
                        </a:rPr>
                        <a:t>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2380">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“How would I describe a group of patients similar to this particular patient?”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 ”Which treatment, test  or other intervention?”</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“Compared to what other treatment, test, or perhaps compared to doing nothing”</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What is the patient oriented outcome – better prognosis? Higher rate of cure? Etc.?”</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DE5B10F-3533-457C-B3D5-4326C8D17CAA}" type="slidenum">
              <a:rPr lang="en-US" smtClean="0"/>
              <a:pPr/>
              <a:t>13</a:t>
            </a:fld>
            <a:endParaRPr lang="en-US" smtClean="0"/>
          </a:p>
        </p:txBody>
      </p:sp>
      <p:sp>
        <p:nvSpPr>
          <p:cNvPr id="16388" name="Rectangle 2"/>
          <p:cNvSpPr>
            <a:spLocks noGrp="1" noChangeArrowheads="1"/>
          </p:cNvSpPr>
          <p:nvPr>
            <p:ph type="title"/>
          </p:nvPr>
        </p:nvSpPr>
        <p:spPr/>
        <p:txBody>
          <a:bodyPr/>
          <a:lstStyle/>
          <a:p>
            <a:pPr eaLnBrk="1" hangingPunct="1"/>
            <a:r>
              <a:rPr lang="en-US" smtClean="0"/>
              <a:t>Examples</a:t>
            </a:r>
          </a:p>
        </p:txBody>
      </p:sp>
      <p:graphicFrame>
        <p:nvGraphicFramePr>
          <p:cNvPr id="50295" name="Group 119"/>
          <p:cNvGraphicFramePr>
            <a:graphicFrameLocks noGrp="1"/>
          </p:cNvGraphicFramePr>
          <p:nvPr>
            <p:ph idx="1"/>
          </p:nvPr>
        </p:nvGraphicFramePr>
        <p:xfrm>
          <a:off x="220663" y="1703388"/>
          <a:ext cx="8577262" cy="4625983"/>
        </p:xfrm>
        <a:graphic>
          <a:graphicData uri="http://schemas.openxmlformats.org/drawingml/2006/table">
            <a:tbl>
              <a:tblPr/>
              <a:tblGrid>
                <a:gridCol w="2387600"/>
                <a:gridCol w="1635125"/>
                <a:gridCol w="2254250"/>
                <a:gridCol w="2300287"/>
              </a:tblGrid>
              <a:tr h="714296">
                <a:tc>
                  <a:txBody>
                    <a:bodyPr/>
                    <a:lstStyle/>
                    <a:p>
                      <a:pPr marL="469900" marR="0" lvl="0" indent="-46990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3200" b="1" i="0" u="none" strike="noStrike" cap="none" normalizeH="0" baseline="0" smtClean="0">
                          <a:ln>
                            <a:noFill/>
                          </a:ln>
                          <a:solidFill>
                            <a:schemeClr val="tx1"/>
                          </a:solidFill>
                          <a:effectLst/>
                          <a:latin typeface="Times New Roman" pitchFamily="18" charset="0"/>
                        </a:rPr>
                        <a:t>P</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3200" b="1" i="0" u="none" strike="noStrike" cap="none" normalizeH="0" baseline="0" smtClean="0">
                          <a:ln>
                            <a:noFill/>
                          </a:ln>
                          <a:solidFill>
                            <a:schemeClr val="tx1"/>
                          </a:solidFill>
                          <a:effectLst/>
                          <a:latin typeface="Times New Roman" pitchFamily="18" charset="0"/>
                        </a:rPr>
                        <a:t>I</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3200" b="1" i="0" u="none" strike="noStrike" cap="none" normalizeH="0" baseline="0" smtClean="0">
                          <a:ln>
                            <a:noFill/>
                          </a:ln>
                          <a:solidFill>
                            <a:schemeClr val="tx1"/>
                          </a:solidFill>
                          <a:effectLst/>
                          <a:latin typeface="Times New Roman" pitchFamily="18" charset="0"/>
                        </a:rPr>
                        <a:t>C</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3200" b="1" i="0" u="none" strike="noStrike" cap="none" normalizeH="0" baseline="0" smtClean="0">
                          <a:ln>
                            <a:noFill/>
                          </a:ln>
                          <a:solidFill>
                            <a:schemeClr val="tx1"/>
                          </a:solidFill>
                          <a:effectLst/>
                          <a:latin typeface="Times New Roman" pitchFamily="18" charset="0"/>
                        </a:rPr>
                        <a:t>O</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r>
              <a:tr h="1005826">
                <a:tc>
                  <a:txBody>
                    <a:bodyPr/>
                    <a:lstStyle/>
                    <a:p>
                      <a:pPr marL="469900" marR="0" lvl="0" indent="-46990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Kids with acute otitis media -2-4 y/o</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 Antibiotics</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No treatment except acetaminophen for pain/fever</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No pain after two days?</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05826">
                <a:tc>
                  <a:txBody>
                    <a:bodyPr/>
                    <a:lstStyle/>
                    <a:p>
                      <a:pPr marL="469900" marR="0" lvl="0" indent="-46990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Adult with microhematuria</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    IVP</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CT scan</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Diagnostic accuracy </a:t>
                      </a:r>
                    </a:p>
                    <a:p>
                      <a:pPr marL="469900" marR="0" lvl="0" indent="-46990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(Predictive value or likelihood ratio)</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r>
              <a:tr h="842870">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Adult patients &lt;70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   TIA</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No TIA</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Rates of CVA within 90 days</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7157">
                <a:tc>
                  <a:txBody>
                    <a:bodyPr/>
                    <a:lstStyle/>
                    <a:p>
                      <a:pPr marL="0" marR="0" lvl="0" indent="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Healthy adolescents</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Routine scoliosis screen</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No screening – evaluate only if problems</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rPr>
                        <a:t>Pain, disability, need for intervention</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CDE6199-388C-44F6-A66C-EAB40F93D692}" type="slidenum">
              <a:rPr lang="en-US" smtClean="0"/>
              <a:pPr/>
              <a:t>14</a:t>
            </a:fld>
            <a:endParaRPr lang="en-US" smtClean="0"/>
          </a:p>
        </p:txBody>
      </p:sp>
      <p:sp>
        <p:nvSpPr>
          <p:cNvPr id="17412" name="Rectangle 2"/>
          <p:cNvSpPr>
            <a:spLocks noGrp="1" noChangeArrowheads="1"/>
          </p:cNvSpPr>
          <p:nvPr>
            <p:ph type="title"/>
          </p:nvPr>
        </p:nvSpPr>
        <p:spPr>
          <a:xfrm>
            <a:off x="457200" y="995363"/>
            <a:ext cx="8229600" cy="681037"/>
          </a:xfrm>
        </p:spPr>
        <p:txBody>
          <a:bodyPr/>
          <a:lstStyle/>
          <a:p>
            <a:pPr eaLnBrk="1" hangingPunct="1"/>
            <a:r>
              <a:rPr lang="en-US" sz="2800" smtClean="0"/>
              <a:t>Types of Questions Best Answered by EBM Resource</a:t>
            </a:r>
          </a:p>
        </p:txBody>
      </p:sp>
      <p:sp>
        <p:nvSpPr>
          <p:cNvPr id="17413" name="Rectangle 3"/>
          <p:cNvSpPr>
            <a:spLocks noGrp="1" noChangeArrowheads="1"/>
          </p:cNvSpPr>
          <p:nvPr>
            <p:ph type="body" idx="1"/>
          </p:nvPr>
        </p:nvSpPr>
        <p:spPr>
          <a:xfrm>
            <a:off x="457200" y="1828800"/>
            <a:ext cx="8229600" cy="4737100"/>
          </a:xfrm>
        </p:spPr>
        <p:txBody>
          <a:bodyPr/>
          <a:lstStyle/>
          <a:p>
            <a:pPr eaLnBrk="1" hangingPunct="1">
              <a:lnSpc>
                <a:spcPct val="80000"/>
              </a:lnSpc>
            </a:pPr>
            <a:r>
              <a:rPr lang="en-US" sz="2400" dirty="0" smtClean="0"/>
              <a:t>Therapy Question </a:t>
            </a:r>
          </a:p>
          <a:p>
            <a:pPr lvl="1" eaLnBrk="1" hangingPunct="1">
              <a:lnSpc>
                <a:spcPct val="80000"/>
              </a:lnSpc>
            </a:pPr>
            <a:r>
              <a:rPr lang="en-US" sz="2000" dirty="0" smtClean="0"/>
              <a:t>In patients with migraine headaches without auras, are antiepileptics more effective than beta blockers for prophylaxis of headaches?</a:t>
            </a:r>
          </a:p>
          <a:p>
            <a:pPr eaLnBrk="1" hangingPunct="1">
              <a:lnSpc>
                <a:spcPct val="80000"/>
              </a:lnSpc>
            </a:pPr>
            <a:r>
              <a:rPr lang="en-US" sz="2400" dirty="0" smtClean="0"/>
              <a:t>Prognosis Question</a:t>
            </a:r>
          </a:p>
          <a:p>
            <a:pPr lvl="1" eaLnBrk="1" hangingPunct="1">
              <a:lnSpc>
                <a:spcPct val="80000"/>
              </a:lnSpc>
            </a:pPr>
            <a:r>
              <a:rPr lang="en-US" sz="2000" dirty="0" smtClean="0"/>
              <a:t>In diabetic patients with foot ulcers, is the diagnosis of osteomyelitis with MRI as predictive of healing as an audible pulse on Doppler examination?</a:t>
            </a:r>
          </a:p>
          <a:p>
            <a:pPr eaLnBrk="1" hangingPunct="1">
              <a:lnSpc>
                <a:spcPct val="80000"/>
              </a:lnSpc>
            </a:pPr>
            <a:r>
              <a:rPr lang="en-US" sz="2400" dirty="0" smtClean="0"/>
              <a:t>Diagnosis Question </a:t>
            </a:r>
          </a:p>
          <a:p>
            <a:pPr lvl="1" eaLnBrk="1" hangingPunct="1">
              <a:lnSpc>
                <a:spcPct val="80000"/>
              </a:lnSpc>
            </a:pPr>
            <a:r>
              <a:rPr lang="en-US" sz="2000" dirty="0" smtClean="0"/>
              <a:t>In geriatric patients with suspected carotid stenosis, is duplex ultrasound as good as magnetic resonance angiography in detecting significant carotid stenosis?</a:t>
            </a:r>
          </a:p>
          <a:p>
            <a:pPr eaLnBrk="1" hangingPunct="1">
              <a:lnSpc>
                <a:spcPct val="80000"/>
              </a:lnSpc>
            </a:pPr>
            <a:r>
              <a:rPr lang="en-US" sz="2400" dirty="0" smtClean="0"/>
              <a:t>Harm Question</a:t>
            </a:r>
          </a:p>
          <a:p>
            <a:pPr lvl="1" eaLnBrk="1" hangingPunct="1">
              <a:lnSpc>
                <a:spcPct val="80000"/>
              </a:lnSpc>
            </a:pPr>
            <a:r>
              <a:rPr lang="en-US" sz="2000" dirty="0" smtClean="0"/>
              <a:t>For pregnant patients, does the consumption of  large amounts of coffee, (compared to non-coffee drinkers) increase the rate of spontaneous abortion?</a:t>
            </a:r>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FA58ACC-78F4-4204-A04D-94473577E247}" type="slidenum">
              <a:rPr lang="en-US" smtClean="0"/>
              <a:pPr/>
              <a:t>15</a:t>
            </a:fld>
            <a:endParaRPr lang="en-US" smtClean="0"/>
          </a:p>
        </p:txBody>
      </p:sp>
      <p:sp>
        <p:nvSpPr>
          <p:cNvPr id="18436" name="Rectangle 2"/>
          <p:cNvSpPr>
            <a:spLocks noGrp="1" noChangeArrowheads="1"/>
          </p:cNvSpPr>
          <p:nvPr>
            <p:ph type="title"/>
          </p:nvPr>
        </p:nvSpPr>
        <p:spPr/>
        <p:txBody>
          <a:bodyPr/>
          <a:lstStyle/>
          <a:p>
            <a:pPr eaLnBrk="1" hangingPunct="1"/>
            <a:r>
              <a:rPr lang="en-US" smtClean="0"/>
              <a:t>Question Worksheet</a:t>
            </a:r>
          </a:p>
        </p:txBody>
      </p:sp>
      <p:sp>
        <p:nvSpPr>
          <p:cNvPr id="18437" name="Rectangle 3"/>
          <p:cNvSpPr>
            <a:spLocks noGrp="1" noChangeArrowheads="1"/>
          </p:cNvSpPr>
          <p:nvPr>
            <p:ph type="body" sz="half" idx="1"/>
          </p:nvPr>
        </p:nvSpPr>
        <p:spPr>
          <a:xfrm>
            <a:off x="457200" y="1828800"/>
            <a:ext cx="4037013" cy="4302125"/>
          </a:xfrm>
        </p:spPr>
        <p:txBody>
          <a:bodyPr/>
          <a:lstStyle/>
          <a:p>
            <a:pPr eaLnBrk="1" hangingPunct="1"/>
            <a:r>
              <a:rPr lang="en-US" sz="3600" smtClean="0"/>
              <a:t>P - Who?</a:t>
            </a:r>
          </a:p>
          <a:p>
            <a:pPr eaLnBrk="1" hangingPunct="1"/>
            <a:r>
              <a:rPr lang="en-US" sz="3600" smtClean="0"/>
              <a:t>I - What?</a:t>
            </a:r>
          </a:p>
          <a:p>
            <a:pPr eaLnBrk="1" hangingPunct="1"/>
            <a:r>
              <a:rPr lang="en-US" sz="3600" smtClean="0"/>
              <a:t>C- Alternatively?</a:t>
            </a:r>
          </a:p>
          <a:p>
            <a:pPr eaLnBrk="1" hangingPunct="1"/>
            <a:r>
              <a:rPr lang="en-US" sz="3600" smtClean="0"/>
              <a:t>Outcome?</a:t>
            </a:r>
          </a:p>
          <a:p>
            <a:pPr eaLnBrk="1" hangingPunct="1">
              <a:buFont typeface="Wingdings" pitchFamily="2" charset="2"/>
              <a:buNone/>
            </a:pPr>
            <a:endParaRPr lang="en-US" sz="3600" smtClean="0"/>
          </a:p>
        </p:txBody>
      </p:sp>
      <p:sp>
        <p:nvSpPr>
          <p:cNvPr id="18438" name="Rectangle 4"/>
          <p:cNvSpPr>
            <a:spLocks noGrp="1" noChangeArrowheads="1"/>
          </p:cNvSpPr>
          <p:nvPr>
            <p:ph type="body" sz="half" idx="2"/>
          </p:nvPr>
        </p:nvSpPr>
        <p:spPr>
          <a:xfrm>
            <a:off x="4649788" y="1828800"/>
            <a:ext cx="4037012" cy="4302125"/>
          </a:xfrm>
        </p:spPr>
        <p:txBody>
          <a:bodyPr/>
          <a:lstStyle/>
          <a:p>
            <a:pPr eaLnBrk="1" hangingPunct="1"/>
            <a:r>
              <a:rPr lang="en-US" sz="3600" smtClean="0"/>
              <a:t>Type of Question</a:t>
            </a:r>
          </a:p>
          <a:p>
            <a:pPr lvl="1" eaLnBrk="1" hangingPunct="1">
              <a:lnSpc>
                <a:spcPct val="90000"/>
              </a:lnSpc>
            </a:pPr>
            <a:r>
              <a:rPr lang="en-US" sz="3200" smtClean="0"/>
              <a:t>Therapy</a:t>
            </a:r>
          </a:p>
          <a:p>
            <a:pPr lvl="1" eaLnBrk="1" hangingPunct="1">
              <a:lnSpc>
                <a:spcPct val="90000"/>
              </a:lnSpc>
            </a:pPr>
            <a:r>
              <a:rPr lang="en-US" sz="3200" smtClean="0"/>
              <a:t>Prognosis</a:t>
            </a:r>
          </a:p>
          <a:p>
            <a:pPr lvl="1" eaLnBrk="1" hangingPunct="1">
              <a:lnSpc>
                <a:spcPct val="90000"/>
              </a:lnSpc>
            </a:pPr>
            <a:r>
              <a:rPr lang="en-US" sz="3200" smtClean="0"/>
              <a:t>Diagnosis</a:t>
            </a:r>
          </a:p>
          <a:p>
            <a:pPr lvl="1" eaLnBrk="1" hangingPunct="1">
              <a:lnSpc>
                <a:spcPct val="90000"/>
              </a:lnSpc>
            </a:pPr>
            <a:r>
              <a:rPr lang="en-US" sz="3200" smtClean="0"/>
              <a:t>Harm/Etiology</a:t>
            </a:r>
          </a:p>
          <a:p>
            <a:pPr lvl="1" eaLnBrk="1" hangingPunct="1">
              <a:lnSpc>
                <a:spcPct val="90000"/>
              </a:lnSpc>
            </a:pPr>
            <a:endParaRPr lang="en-US" sz="3200" smtClean="0"/>
          </a:p>
          <a:p>
            <a:pPr eaLnBrk="1" hangingPunct="1">
              <a:lnSpc>
                <a:spcPct val="150000"/>
              </a:lnSpc>
              <a:buFont typeface="Wingdings" pitchFamily="2" charset="2"/>
              <a:buNone/>
            </a:pPr>
            <a:endParaRPr lang="en-US" sz="3600" smtClean="0"/>
          </a:p>
          <a:p>
            <a:pPr lvl="1" eaLnBrk="1" hangingPunct="1"/>
            <a:endParaRPr lang="en-US" sz="3200" smtClean="0"/>
          </a:p>
          <a:p>
            <a:pPr lvl="1" eaLnBrk="1" hangingPunct="1"/>
            <a:endParaRPr lang="en-US" sz="3200" smtClean="0"/>
          </a:p>
        </p:txBody>
      </p:sp>
      <p:sp>
        <p:nvSpPr>
          <p:cNvPr id="52229" name="Text Box 5"/>
          <p:cNvSpPr txBox="1">
            <a:spLocks noChangeArrowheads="1"/>
          </p:cNvSpPr>
          <p:nvPr/>
        </p:nvSpPr>
        <p:spPr bwMode="auto">
          <a:xfrm>
            <a:off x="1493838" y="5386388"/>
            <a:ext cx="6297612" cy="822325"/>
          </a:xfrm>
          <a:prstGeom prst="rect">
            <a:avLst/>
          </a:prstGeom>
          <a:noFill/>
          <a:ln w="12700">
            <a:noFill/>
            <a:miter lim="800000"/>
            <a:headEnd type="none" w="sm" len="sm"/>
            <a:tailEnd type="none" w="sm" len="sm"/>
          </a:ln>
          <a:effectLst/>
        </p:spPr>
        <p:txBody>
          <a:bodyPr lIns="45720" rIns="45720">
            <a:spAutoFit/>
          </a:bodyPr>
          <a:lstStyle/>
          <a:p>
            <a:pPr algn="ctr">
              <a:defRPr/>
            </a:pPr>
            <a:r>
              <a:rPr lang="en-US" sz="2400" b="1">
                <a:solidFill>
                  <a:schemeClr val="bg2"/>
                </a:solidFill>
                <a:effectLst>
                  <a:outerShdw blurRad="38100" dist="38100" dir="2700000" algn="tl">
                    <a:srgbClr val="C0C0C0"/>
                  </a:outerShdw>
                </a:effectLst>
                <a:latin typeface="Arial" charset="0"/>
              </a:rPr>
              <a:t>Using the worksheet provided, construct a clinical question from your own practice.</a:t>
            </a:r>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Acquire the Evidence</a:t>
            </a:r>
            <a:endParaRPr lang="en-US" dirty="0"/>
          </a:p>
        </p:txBody>
      </p:sp>
      <p:sp>
        <p:nvSpPr>
          <p:cNvPr id="7" name="Subtitle 6"/>
          <p:cNvSpPr>
            <a:spLocks noGrp="1"/>
          </p:cNvSpPr>
          <p:nvPr>
            <p:ph type="subTitle" idx="1"/>
          </p:nvPr>
        </p:nvSpPr>
        <p:spPr/>
        <p:txBody>
          <a:bodyPr/>
          <a:lstStyle/>
          <a:p>
            <a:pPr lvl="0"/>
            <a:r>
              <a:rPr lang="en-US" dirty="0">
                <a:solidFill>
                  <a:schemeClr val="tx2"/>
                </a:solidFill>
                <a:latin typeface="Times New Roman" pitchFamily="18" charset="0"/>
                <a:ea typeface="Times New Roman" pitchFamily="18" charset="0"/>
                <a:cs typeface="Arial" charset="0"/>
              </a:rPr>
              <a:t>2</a:t>
            </a:r>
            <a:r>
              <a:rPr lang="en-US" dirty="0" smtClean="0">
                <a:solidFill>
                  <a:schemeClr val="tx2"/>
                </a:solidFill>
                <a:latin typeface="Times New Roman" pitchFamily="18" charset="0"/>
                <a:ea typeface="Times New Roman" pitchFamily="18" charset="0"/>
                <a:cs typeface="Arial" charset="0"/>
              </a:rPr>
              <a:t>. </a:t>
            </a:r>
            <a:r>
              <a:rPr lang="en-US" dirty="0">
                <a:solidFill>
                  <a:schemeClr val="tx2"/>
                </a:solidFill>
                <a:latin typeface="Times New Roman" pitchFamily="18" charset="0"/>
                <a:ea typeface="Times New Roman" pitchFamily="18" charset="0"/>
                <a:cs typeface="Arial" charset="0"/>
              </a:rPr>
              <a:t>Select the appropriate resource(s) and conduct a search</a:t>
            </a:r>
            <a:endParaRPr lang="en-US" sz="4400" dirty="0">
              <a:solidFill>
                <a:schemeClr val="tx2"/>
              </a:solidFill>
              <a:latin typeface="Times New Roman" pitchFamily="18" charset="0"/>
              <a:ea typeface="Times New Roman" pitchFamily="18" charset="0"/>
              <a:cs typeface="Arial" charset="0"/>
            </a:endParaRPr>
          </a:p>
          <a:p>
            <a:endParaRPr lang="en-US" dirty="0"/>
          </a:p>
        </p:txBody>
      </p:sp>
      <p:sp>
        <p:nvSpPr>
          <p:cNvPr id="4" name="Date Placeholder 3"/>
          <p:cNvSpPr>
            <a:spLocks noGrp="1"/>
          </p:cNvSpPr>
          <p:nvPr>
            <p:ph type="dt" sz="half" idx="10"/>
          </p:nvPr>
        </p:nvSpPr>
        <p:spPr/>
        <p:txBody>
          <a:bodyPr/>
          <a:lstStyle/>
          <a:p>
            <a:pPr>
              <a:defRPr/>
            </a:pPr>
            <a:r>
              <a:rPr lang="en-US" smtClean="0"/>
              <a:t>2015-2016</a:t>
            </a:r>
            <a:endParaRPr lang="en-US" dirty="0"/>
          </a:p>
        </p:txBody>
      </p:sp>
      <p:sp>
        <p:nvSpPr>
          <p:cNvPr id="5" name="Slide Number Placeholder 4"/>
          <p:cNvSpPr>
            <a:spLocks noGrp="1"/>
          </p:cNvSpPr>
          <p:nvPr>
            <p:ph type="sldNum" sz="quarter" idx="12"/>
          </p:nvPr>
        </p:nvSpPr>
        <p:spPr/>
        <p:txBody>
          <a:bodyPr/>
          <a:lstStyle/>
          <a:p>
            <a:pPr>
              <a:defRPr/>
            </a:pPr>
            <a:fld id="{822EE0E2-E2BC-42D0-8892-0259831F5BCE}" type="slidenum">
              <a:rPr lang="en-US" smtClean="0"/>
              <a:pPr>
                <a:defRPr/>
              </a:pPr>
              <a:t>16</a:t>
            </a:fld>
            <a:endParaRPr lang="en-US"/>
          </a:p>
        </p:txBody>
      </p:sp>
    </p:spTree>
    <p:extLst>
      <p:ext uri="{BB962C8B-B14F-4D97-AF65-F5344CB8AC3E}">
        <p14:creationId xmlns:p14="http://schemas.microsoft.com/office/powerpoint/2010/main" val="2888861666"/>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23B6CD8-02F7-4098-8C9B-D133CDF257EF}" type="slidenum">
              <a:rPr lang="en-US" smtClean="0"/>
              <a:pPr/>
              <a:t>17</a:t>
            </a:fld>
            <a:endParaRPr lang="en-US" smtClean="0"/>
          </a:p>
        </p:txBody>
      </p:sp>
      <p:sp>
        <p:nvSpPr>
          <p:cNvPr id="9219" name="Rectangle 2"/>
          <p:cNvSpPr>
            <a:spLocks noGrp="1" noChangeArrowheads="1"/>
          </p:cNvSpPr>
          <p:nvPr>
            <p:ph type="title"/>
          </p:nvPr>
        </p:nvSpPr>
        <p:spPr>
          <a:xfrm>
            <a:off x="457200" y="663575"/>
            <a:ext cx="8229600" cy="1143000"/>
          </a:xfrm>
        </p:spPr>
        <p:txBody>
          <a:bodyPr/>
          <a:lstStyle/>
          <a:p>
            <a:pPr eaLnBrk="1" hangingPunct="1"/>
            <a:r>
              <a:rPr lang="en-US" sz="2400" b="1" smtClean="0"/>
              <a:t>What EBM skills do </a:t>
            </a:r>
            <a:r>
              <a:rPr lang="en-US" sz="3600" b="1" u="sng" smtClean="0"/>
              <a:t>all</a:t>
            </a:r>
            <a:r>
              <a:rPr lang="en-US" sz="2400" b="1" smtClean="0"/>
              <a:t> practicing clinicians really need?</a:t>
            </a:r>
            <a:r>
              <a:rPr lang="en-US" sz="4000" smtClean="0"/>
              <a:t> </a:t>
            </a:r>
          </a:p>
        </p:txBody>
      </p:sp>
      <p:sp>
        <p:nvSpPr>
          <p:cNvPr id="9220" name="Rectangle 3"/>
          <p:cNvSpPr>
            <a:spLocks noGrp="1" noChangeArrowheads="1"/>
          </p:cNvSpPr>
          <p:nvPr>
            <p:ph type="body" idx="1"/>
          </p:nvPr>
        </p:nvSpPr>
        <p:spPr/>
        <p:txBody>
          <a:bodyPr/>
          <a:lstStyle/>
          <a:p>
            <a:pPr>
              <a:lnSpc>
                <a:spcPct val="80000"/>
              </a:lnSpc>
            </a:pPr>
            <a:r>
              <a:rPr lang="en-US" dirty="0" smtClean="0"/>
              <a:t>Among other skills:</a:t>
            </a:r>
          </a:p>
          <a:p>
            <a:pPr lvl="1">
              <a:lnSpc>
                <a:spcPct val="80000"/>
              </a:lnSpc>
            </a:pPr>
            <a:r>
              <a:rPr lang="en-US" sz="3000" dirty="0" smtClean="0"/>
              <a:t>Information mastery: finding the best evidence for every day practice </a:t>
            </a:r>
          </a:p>
          <a:p>
            <a:pPr lvl="1">
              <a:lnSpc>
                <a:spcPct val="80000"/>
              </a:lnSpc>
            </a:pPr>
            <a:r>
              <a:rPr lang="en-US" sz="3000" dirty="0" smtClean="0"/>
              <a:t>Have at fingertips “just in time’ information at point of care for clinical decision making </a:t>
            </a:r>
          </a:p>
          <a:p>
            <a:pPr lvl="2">
              <a:lnSpc>
                <a:spcPct val="80000"/>
              </a:lnSpc>
            </a:pPr>
            <a:r>
              <a:rPr lang="en-US" sz="3000" dirty="0" smtClean="0"/>
              <a:t>web based and/or mobile</a:t>
            </a:r>
          </a:p>
          <a:p>
            <a:pPr lvl="1">
              <a:lnSpc>
                <a:spcPct val="80000"/>
              </a:lnSpc>
            </a:pPr>
            <a:r>
              <a:rPr lang="en-US" sz="3000" dirty="0" smtClean="0"/>
              <a:t>Evaluate expert-based information, including colleagues, CME, presentations, reviews and guidelines </a:t>
            </a:r>
          </a:p>
        </p:txBody>
      </p:sp>
      <p:sp>
        <p:nvSpPr>
          <p:cNvPr id="9221" name="Text Box 4"/>
          <p:cNvSpPr txBox="1">
            <a:spLocks noChangeArrowheads="1"/>
          </p:cNvSpPr>
          <p:nvPr/>
        </p:nvSpPr>
        <p:spPr bwMode="auto">
          <a:xfrm>
            <a:off x="720725" y="5730875"/>
            <a:ext cx="7724775" cy="517525"/>
          </a:xfrm>
          <a:prstGeom prst="rect">
            <a:avLst/>
          </a:prstGeom>
          <a:solidFill>
            <a:schemeClr val="bg1"/>
          </a:solidFill>
          <a:ln>
            <a:noFill/>
          </a:ln>
          <a:extLst/>
        </p:spPr>
        <p:txBody>
          <a:bodyPr lIns="45720" rIns="4572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dirty="0" err="1">
                <a:hlinkClick r:id="rId3"/>
              </a:rPr>
              <a:t>Slawson</a:t>
            </a:r>
            <a:r>
              <a:rPr lang="en-US" sz="1400" dirty="0">
                <a:hlinkClick r:id="rId3"/>
              </a:rPr>
              <a:t> DC, Shaughnessy AF. </a:t>
            </a:r>
            <a:r>
              <a:rPr lang="en-US" sz="1400" i="1" dirty="0">
                <a:hlinkClick r:id="rId3"/>
              </a:rPr>
              <a:t>Teaching evidence-based medicine: should we be teaching information management instead?</a:t>
            </a:r>
            <a:r>
              <a:rPr lang="en-US" sz="1400" dirty="0">
                <a:hlinkClick r:id="rId3"/>
              </a:rPr>
              <a:t>  </a:t>
            </a:r>
            <a:r>
              <a:rPr lang="en-US" sz="1400" dirty="0" err="1">
                <a:hlinkClick r:id="rId3"/>
              </a:rPr>
              <a:t>Acad</a:t>
            </a:r>
            <a:r>
              <a:rPr lang="en-US" sz="1400" dirty="0">
                <a:hlinkClick r:id="rId3"/>
              </a:rPr>
              <a:t> Med. 2005 Jul;80(7):685-9.</a:t>
            </a:r>
            <a:r>
              <a:rPr lang="en-US" sz="1400" dirty="0"/>
              <a:t> </a:t>
            </a:r>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extLst>
      <p:ext uri="{BB962C8B-B14F-4D97-AF65-F5344CB8AC3E}">
        <p14:creationId xmlns:p14="http://schemas.microsoft.com/office/powerpoint/2010/main" val="3175508453"/>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B8E61ED-76FF-4CE3-B446-586C17254529}" type="slidenum">
              <a:rPr lang="en-US" smtClean="0"/>
              <a:pPr/>
              <a:t>18</a:t>
            </a:fld>
            <a:endParaRPr lang="en-US" smtClean="0"/>
          </a:p>
        </p:txBody>
      </p:sp>
      <p:sp>
        <p:nvSpPr>
          <p:cNvPr id="24579" name="Rectangle 2"/>
          <p:cNvSpPr>
            <a:spLocks noGrp="1" noChangeArrowheads="1"/>
          </p:cNvSpPr>
          <p:nvPr>
            <p:ph type="title"/>
          </p:nvPr>
        </p:nvSpPr>
        <p:spPr/>
        <p:txBody>
          <a:bodyPr/>
          <a:lstStyle/>
          <a:p>
            <a:pPr eaLnBrk="1" hangingPunct="1"/>
            <a:r>
              <a:rPr lang="en-US" smtClean="0"/>
              <a:t>EBM Foraging Tools</a:t>
            </a:r>
          </a:p>
        </p:txBody>
      </p:sp>
      <p:sp>
        <p:nvSpPr>
          <p:cNvPr id="24580" name="Rectangle 3"/>
          <p:cNvSpPr>
            <a:spLocks noGrp="1" noChangeArrowheads="1"/>
          </p:cNvSpPr>
          <p:nvPr>
            <p:ph type="body" idx="1"/>
          </p:nvPr>
        </p:nvSpPr>
        <p:spPr/>
        <p:txBody>
          <a:bodyPr/>
          <a:lstStyle/>
          <a:p>
            <a:pPr>
              <a:lnSpc>
                <a:spcPct val="80000"/>
              </a:lnSpc>
              <a:buFont typeface="Wingdings" pitchFamily="2" charset="2"/>
              <a:buNone/>
            </a:pPr>
            <a:r>
              <a:rPr lang="en-US" i="1" dirty="0" smtClean="0"/>
              <a:t>A high-quality foraging tool employs a transparent process that </a:t>
            </a:r>
          </a:p>
          <a:p>
            <a:pPr lvl="1">
              <a:lnSpc>
                <a:spcPct val="80000"/>
              </a:lnSpc>
            </a:pPr>
            <a:r>
              <a:rPr lang="en-US" dirty="0" smtClean="0"/>
              <a:t>Systematically searches and reviews literature</a:t>
            </a:r>
          </a:p>
          <a:p>
            <a:pPr lvl="1">
              <a:lnSpc>
                <a:spcPct val="80000"/>
              </a:lnSpc>
            </a:pPr>
            <a:r>
              <a:rPr lang="en-US" dirty="0" smtClean="0"/>
              <a:t>Identify useful, valuable, “quality” research</a:t>
            </a:r>
          </a:p>
          <a:p>
            <a:pPr lvl="1">
              <a:lnSpc>
                <a:spcPct val="80000"/>
              </a:lnSpc>
            </a:pPr>
            <a:r>
              <a:rPr lang="en-US" dirty="0" smtClean="0"/>
              <a:t>Synthesizes into “bottom line” recommendation </a:t>
            </a:r>
          </a:p>
          <a:p>
            <a:pPr lvl="2">
              <a:lnSpc>
                <a:spcPct val="80000"/>
              </a:lnSpc>
            </a:pPr>
            <a:r>
              <a:rPr lang="en-US" i="1" dirty="0" smtClean="0"/>
              <a:t>Patient oriented</a:t>
            </a:r>
            <a:r>
              <a:rPr lang="en-US" dirty="0" smtClean="0"/>
              <a:t> outcomes (POEM); not disease-oriented outcomes (DOE)</a:t>
            </a:r>
          </a:p>
          <a:p>
            <a:pPr lvl="1">
              <a:lnSpc>
                <a:spcPct val="80000"/>
              </a:lnSpc>
            </a:pPr>
            <a:r>
              <a:rPr lang="en-US" dirty="0" smtClean="0"/>
              <a:t>Assign </a:t>
            </a:r>
            <a:r>
              <a:rPr lang="en-US" i="1" dirty="0" smtClean="0"/>
              <a:t>level of evidence</a:t>
            </a:r>
            <a:endParaRPr lang="en-US" dirty="0" smtClean="0"/>
          </a:p>
          <a:p>
            <a:pPr>
              <a:lnSpc>
                <a:spcPct val="80000"/>
              </a:lnSpc>
            </a:pPr>
            <a:r>
              <a:rPr lang="en-US" dirty="0" smtClean="0"/>
              <a:t>How to apply recommendations?</a:t>
            </a:r>
          </a:p>
          <a:p>
            <a:pPr eaLnBrk="1" hangingPunct="1">
              <a:lnSpc>
                <a:spcPct val="80000"/>
              </a:lnSpc>
              <a:buFont typeface="Wingdings" pitchFamily="2" charset="2"/>
              <a:buNone/>
            </a:pPr>
            <a:r>
              <a:rPr lang="en-US" sz="2400" dirty="0" smtClean="0"/>
              <a:t>(</a:t>
            </a:r>
            <a:r>
              <a:rPr lang="en-US" sz="1800" dirty="0" err="1" smtClean="0"/>
              <a:t>Slawson</a:t>
            </a:r>
            <a:r>
              <a:rPr lang="en-US" sz="1800" dirty="0" smtClean="0"/>
              <a:t> DC, Shaughnessy AF. Teaching evidence-based medicine: should we be teaching information management instead? </a:t>
            </a:r>
            <a:r>
              <a:rPr lang="en-US" sz="1800" i="1" dirty="0" err="1" smtClean="0"/>
              <a:t>Acad</a:t>
            </a:r>
            <a:r>
              <a:rPr lang="en-US" sz="1800" i="1" dirty="0" smtClean="0"/>
              <a:t> Med. Jul 2005;80(7):685-689.</a:t>
            </a:r>
            <a:r>
              <a:rPr lang="en-US" sz="1800" dirty="0" smtClean="0"/>
              <a:t>)</a:t>
            </a:r>
            <a:endParaRPr lang="en-US" sz="2400" dirty="0" smtClean="0"/>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1B3DD85-281B-4DBB-B119-0A42BF9C4533}" type="slidenum">
              <a:rPr lang="en-US" smtClean="0"/>
              <a:pPr/>
              <a:t>19</a:t>
            </a:fld>
            <a:endParaRPr lang="en-US" smtClean="0"/>
          </a:p>
        </p:txBody>
      </p:sp>
      <p:sp>
        <p:nvSpPr>
          <p:cNvPr id="25604" name="Rectangle 2"/>
          <p:cNvSpPr>
            <a:spLocks noGrp="1" noChangeArrowheads="1"/>
          </p:cNvSpPr>
          <p:nvPr>
            <p:ph type="title"/>
          </p:nvPr>
        </p:nvSpPr>
        <p:spPr/>
        <p:txBody>
          <a:bodyPr/>
          <a:lstStyle/>
          <a:p>
            <a:pPr eaLnBrk="1" hangingPunct="1"/>
            <a:r>
              <a:rPr lang="en-US" sz="3600" smtClean="0"/>
              <a:t>Major EBM Databases (Foraging Tools)</a:t>
            </a:r>
          </a:p>
        </p:txBody>
      </p:sp>
      <p:sp>
        <p:nvSpPr>
          <p:cNvPr id="25605" name="Rectangle 3"/>
          <p:cNvSpPr>
            <a:spLocks noGrp="1" noChangeArrowheads="1"/>
          </p:cNvSpPr>
          <p:nvPr>
            <p:ph type="body" idx="1"/>
          </p:nvPr>
        </p:nvSpPr>
        <p:spPr>
          <a:xfrm>
            <a:off x="457200" y="1828800"/>
            <a:ext cx="5775325" cy="4302125"/>
          </a:xfrm>
        </p:spPr>
        <p:txBody>
          <a:bodyPr/>
          <a:lstStyle/>
          <a:p>
            <a:pPr eaLnBrk="1" hangingPunct="1">
              <a:lnSpc>
                <a:spcPct val="90000"/>
              </a:lnSpc>
            </a:pPr>
            <a:r>
              <a:rPr lang="en-US" dirty="0" smtClean="0"/>
              <a:t>Cochrane</a:t>
            </a:r>
          </a:p>
          <a:p>
            <a:pPr eaLnBrk="1" hangingPunct="1">
              <a:lnSpc>
                <a:spcPct val="90000"/>
              </a:lnSpc>
            </a:pPr>
            <a:r>
              <a:rPr lang="en-US" dirty="0" smtClean="0"/>
              <a:t>Clinical Evidence</a:t>
            </a:r>
          </a:p>
          <a:p>
            <a:pPr eaLnBrk="1" hangingPunct="1">
              <a:lnSpc>
                <a:spcPct val="90000"/>
              </a:lnSpc>
            </a:pPr>
            <a:r>
              <a:rPr lang="en-US" dirty="0" smtClean="0"/>
              <a:t>ACP Journal Club</a:t>
            </a:r>
          </a:p>
          <a:p>
            <a:pPr eaLnBrk="1" hangingPunct="1">
              <a:lnSpc>
                <a:spcPct val="90000"/>
              </a:lnSpc>
            </a:pPr>
            <a:r>
              <a:rPr lang="en-US" dirty="0" err="1" smtClean="0"/>
              <a:t>InfoPOEMS</a:t>
            </a:r>
            <a:endParaRPr lang="en-US" dirty="0" smtClean="0"/>
          </a:p>
          <a:p>
            <a:pPr eaLnBrk="1" hangingPunct="1">
              <a:lnSpc>
                <a:spcPct val="90000"/>
              </a:lnSpc>
            </a:pPr>
            <a:r>
              <a:rPr lang="en-US" dirty="0" smtClean="0"/>
              <a:t>Evidence Based _____</a:t>
            </a:r>
          </a:p>
          <a:p>
            <a:pPr eaLnBrk="1" hangingPunct="1">
              <a:lnSpc>
                <a:spcPct val="90000"/>
              </a:lnSpc>
            </a:pPr>
            <a:r>
              <a:rPr lang="en-US" dirty="0" smtClean="0"/>
              <a:t>USPSTF</a:t>
            </a:r>
          </a:p>
          <a:p>
            <a:pPr eaLnBrk="1" hangingPunct="1">
              <a:lnSpc>
                <a:spcPct val="90000"/>
              </a:lnSpc>
            </a:pPr>
            <a:r>
              <a:rPr lang="en-US" dirty="0" smtClean="0"/>
              <a:t>National Guidelines Clearinghouse</a:t>
            </a:r>
          </a:p>
        </p:txBody>
      </p:sp>
      <p:pic>
        <p:nvPicPr>
          <p:cNvPr id="25606" name="Picture 10" descr="Best evidence pyramid diagram; the elements of the diagram are explained be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66900"/>
            <a:ext cx="4221163"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7BDD1A2-E728-4347-801B-8E7CE3AD6E7F}" type="slidenum">
              <a:rPr lang="en-US" smtClean="0"/>
              <a:pPr/>
              <a:t>2</a:t>
            </a:fld>
            <a:endParaRPr lang="en-US" smtClean="0"/>
          </a:p>
        </p:txBody>
      </p:sp>
      <p:sp>
        <p:nvSpPr>
          <p:cNvPr id="4100" name="Rectangle 2"/>
          <p:cNvSpPr>
            <a:spLocks noGrp="1" noChangeArrowheads="1"/>
          </p:cNvSpPr>
          <p:nvPr>
            <p:ph type="title"/>
          </p:nvPr>
        </p:nvSpPr>
        <p:spPr/>
        <p:txBody>
          <a:bodyPr/>
          <a:lstStyle/>
          <a:p>
            <a:pPr eaLnBrk="1" hangingPunct="1"/>
            <a:r>
              <a:rPr lang="en-US" smtClean="0"/>
              <a:t>Objectives</a:t>
            </a:r>
          </a:p>
        </p:txBody>
      </p:sp>
      <p:sp>
        <p:nvSpPr>
          <p:cNvPr id="4101" name="Rectangle 3"/>
          <p:cNvSpPr>
            <a:spLocks noGrp="1" noChangeArrowheads="1"/>
          </p:cNvSpPr>
          <p:nvPr>
            <p:ph type="body" idx="1"/>
          </p:nvPr>
        </p:nvSpPr>
        <p:spPr/>
        <p:txBody>
          <a:bodyPr/>
          <a:lstStyle/>
          <a:p>
            <a:pPr eaLnBrk="1" hangingPunct="1">
              <a:lnSpc>
                <a:spcPct val="90000"/>
              </a:lnSpc>
            </a:pPr>
            <a:r>
              <a:rPr lang="en-US" dirty="0" smtClean="0"/>
              <a:t>What is EBM?</a:t>
            </a:r>
          </a:p>
          <a:p>
            <a:pPr eaLnBrk="1" hangingPunct="1">
              <a:lnSpc>
                <a:spcPct val="90000"/>
              </a:lnSpc>
            </a:pPr>
            <a:r>
              <a:rPr lang="en-US" dirty="0" smtClean="0"/>
              <a:t>Formulate </a:t>
            </a:r>
            <a:r>
              <a:rPr lang="en-US" dirty="0"/>
              <a:t>an evidence-based clinical question</a:t>
            </a:r>
          </a:p>
          <a:p>
            <a:pPr eaLnBrk="1" hangingPunct="1">
              <a:lnSpc>
                <a:spcPct val="90000"/>
              </a:lnSpc>
            </a:pPr>
            <a:r>
              <a:rPr lang="en-US" dirty="0" smtClean="0"/>
              <a:t>Apply </a:t>
            </a:r>
            <a:r>
              <a:rPr lang="en-US" dirty="0"/>
              <a:t>levels of evidence to decision making process </a:t>
            </a:r>
          </a:p>
          <a:p>
            <a:pPr eaLnBrk="1" hangingPunct="1">
              <a:lnSpc>
                <a:spcPct val="90000"/>
              </a:lnSpc>
            </a:pPr>
            <a:r>
              <a:rPr lang="en-US" dirty="0" smtClean="0"/>
              <a:t>Identify the major EBM databases </a:t>
            </a:r>
          </a:p>
          <a:p>
            <a:pPr eaLnBrk="1" hangingPunct="1">
              <a:lnSpc>
                <a:spcPct val="90000"/>
              </a:lnSpc>
            </a:pPr>
            <a:r>
              <a:rPr lang="en-US" dirty="0" smtClean="0"/>
              <a:t>Include </a:t>
            </a:r>
            <a:r>
              <a:rPr lang="en-US" dirty="0"/>
              <a:t>patient values in the decision making process</a:t>
            </a:r>
          </a:p>
          <a:p>
            <a:pPr eaLnBrk="1" hangingPunct="1">
              <a:lnSpc>
                <a:spcPct val="90000"/>
              </a:lnSpc>
            </a:pPr>
            <a:r>
              <a:rPr lang="en-US" dirty="0" smtClean="0"/>
              <a:t>Find </a:t>
            </a:r>
            <a:r>
              <a:rPr lang="en-US" dirty="0"/>
              <a:t>evidence-based answers to your clinical questions</a:t>
            </a:r>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F6EDCE1-A72A-4F12-AE98-FAB87FCF26CC}" type="slidenum">
              <a:rPr lang="en-US" smtClean="0"/>
              <a:pPr/>
              <a:t>20</a:t>
            </a:fld>
            <a:endParaRPr lang="en-US" smtClean="0"/>
          </a:p>
        </p:txBody>
      </p:sp>
      <p:sp>
        <p:nvSpPr>
          <p:cNvPr id="59394" name="Rectangle 2"/>
          <p:cNvSpPr>
            <a:spLocks noGrp="1" noChangeArrowheads="1"/>
          </p:cNvSpPr>
          <p:nvPr>
            <p:ph type="title"/>
          </p:nvPr>
        </p:nvSpPr>
        <p:spPr>
          <a:xfrm>
            <a:off x="457200" y="914400"/>
            <a:ext cx="8229600" cy="762000"/>
          </a:xfrm>
        </p:spPr>
        <p:txBody>
          <a:bodyPr lIns="90488" tIns="44450" rIns="90488" bIns="44450" anchor="ctr"/>
          <a:lstStyle/>
          <a:p>
            <a:pPr eaLnBrk="1" hangingPunct="1">
              <a:defRPr/>
            </a:pPr>
            <a:r>
              <a:rPr lang="en-US" sz="4000" dirty="0" smtClean="0">
                <a:effectLst>
                  <a:outerShdw blurRad="38100" dist="38100" dir="2700000" algn="tl">
                    <a:srgbClr val="C0C0C0"/>
                  </a:outerShdw>
                </a:effectLst>
              </a:rPr>
              <a:t>Cochrane Library</a:t>
            </a:r>
          </a:p>
        </p:txBody>
      </p:sp>
      <p:sp>
        <p:nvSpPr>
          <p:cNvPr id="26629" name="Rectangle 3"/>
          <p:cNvSpPr>
            <a:spLocks noGrp="1" noChangeArrowheads="1"/>
          </p:cNvSpPr>
          <p:nvPr>
            <p:ph type="body" idx="1"/>
          </p:nvPr>
        </p:nvSpPr>
        <p:spPr>
          <a:noFill/>
        </p:spPr>
        <p:txBody>
          <a:bodyPr lIns="90488" tIns="44450" rIns="90488" bIns="44450"/>
          <a:lstStyle/>
          <a:p>
            <a:pPr eaLnBrk="1" hangingPunct="1"/>
            <a:r>
              <a:rPr lang="en-US" sz="2600" dirty="0" smtClean="0"/>
              <a:t>The current resource with the highest methodological rigor</a:t>
            </a:r>
          </a:p>
          <a:p>
            <a:pPr eaLnBrk="1" hangingPunct="1"/>
            <a:r>
              <a:rPr lang="en-US" sz="2600" dirty="0" smtClean="0"/>
              <a:t>For each clinical question, all of the English literature meticulously searched for randomized trials</a:t>
            </a:r>
          </a:p>
          <a:p>
            <a:pPr eaLnBrk="1" hangingPunct="1"/>
            <a:r>
              <a:rPr lang="en-US" sz="2600" dirty="0" smtClean="0"/>
              <a:t>Large </a:t>
            </a:r>
            <a:r>
              <a:rPr lang="en-US" sz="2600" b="1" dirty="0" smtClean="0"/>
              <a:t>systematic reviews </a:t>
            </a:r>
            <a:r>
              <a:rPr lang="en-US" sz="2600" dirty="0" smtClean="0"/>
              <a:t>with valid methods + collaborative effort by Review Groups</a:t>
            </a:r>
          </a:p>
          <a:p>
            <a:pPr eaLnBrk="1" hangingPunct="1"/>
            <a:r>
              <a:rPr lang="en-US" sz="2600" dirty="0" smtClean="0"/>
              <a:t>Conclusions are based on all the evidence from valid randomized trials (</a:t>
            </a:r>
            <a:r>
              <a:rPr lang="en-US" sz="2600" b="1" dirty="0" smtClean="0"/>
              <a:t>treatment and harm questions</a:t>
            </a:r>
            <a:r>
              <a:rPr lang="en-US" sz="2600" dirty="0" smtClean="0"/>
              <a:t>)</a:t>
            </a:r>
          </a:p>
          <a:p>
            <a:pPr eaLnBrk="1" hangingPunct="1"/>
            <a:r>
              <a:rPr lang="en-US" sz="2600" dirty="0" smtClean="0"/>
              <a:t>Structured abstracts easy to digest </a:t>
            </a:r>
            <a:r>
              <a:rPr lang="en-US" sz="2600" dirty="0">
                <a:hlinkClick r:id="rId3"/>
              </a:rPr>
              <a:t>Link to </a:t>
            </a:r>
            <a:r>
              <a:rPr lang="en-US" sz="2600" dirty="0" smtClean="0">
                <a:hlinkClick r:id="rId3"/>
              </a:rPr>
              <a:t>abstract</a:t>
            </a:r>
            <a:endParaRPr lang="en-US" sz="2600" dirty="0" smtClean="0"/>
          </a:p>
        </p:txBody>
      </p:sp>
      <p:pic>
        <p:nvPicPr>
          <p:cNvPr id="26630" name="Picture 6" descr="Cochrane Collabo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5588" y="1085850"/>
            <a:ext cx="9525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A780FF0-1728-4985-ADAA-091D8B81C70C}" type="slidenum">
              <a:rPr lang="en-US" smtClean="0"/>
              <a:pPr/>
              <a:t>21</a:t>
            </a:fld>
            <a:endParaRPr lang="en-US" smtClean="0"/>
          </a:p>
        </p:txBody>
      </p:sp>
      <p:sp>
        <p:nvSpPr>
          <p:cNvPr id="27652" name="Rectangle 2"/>
          <p:cNvSpPr>
            <a:spLocks noGrp="1" noChangeArrowheads="1"/>
          </p:cNvSpPr>
          <p:nvPr>
            <p:ph type="title"/>
          </p:nvPr>
        </p:nvSpPr>
        <p:spPr>
          <a:xfrm>
            <a:off x="457200" y="1006475"/>
            <a:ext cx="8229600" cy="727075"/>
          </a:xfrm>
          <a:noFill/>
        </p:spPr>
        <p:txBody>
          <a:bodyPr lIns="90488" tIns="44450" rIns="90488" bIns="44450" anchor="ctr"/>
          <a:lstStyle/>
          <a:p>
            <a:pPr eaLnBrk="1" hangingPunct="1"/>
            <a:r>
              <a:rPr lang="en-US" sz="4000" smtClean="0"/>
              <a:t>Cochrane Library</a:t>
            </a:r>
          </a:p>
        </p:txBody>
      </p:sp>
      <p:sp>
        <p:nvSpPr>
          <p:cNvPr id="27653" name="Rectangle 3"/>
          <p:cNvSpPr>
            <a:spLocks noGrp="1" noChangeArrowheads="1"/>
          </p:cNvSpPr>
          <p:nvPr>
            <p:ph type="body" idx="1"/>
          </p:nvPr>
        </p:nvSpPr>
        <p:spPr>
          <a:xfrm>
            <a:off x="468312" y="1898650"/>
            <a:ext cx="6500813" cy="4302125"/>
          </a:xfrm>
          <a:noFill/>
        </p:spPr>
        <p:txBody>
          <a:bodyPr lIns="90488" tIns="44450" rIns="90488" bIns="44450"/>
          <a:lstStyle/>
          <a:p>
            <a:pPr eaLnBrk="1" hangingPunct="1">
              <a:lnSpc>
                <a:spcPct val="90000"/>
              </a:lnSpc>
            </a:pPr>
            <a:r>
              <a:rPr lang="en-US" sz="2800" dirty="0" smtClean="0"/>
              <a:t>Full text at Cochrane Library at Wiley</a:t>
            </a:r>
          </a:p>
          <a:p>
            <a:pPr eaLnBrk="1" hangingPunct="1">
              <a:lnSpc>
                <a:spcPct val="90000"/>
              </a:lnSpc>
            </a:pPr>
            <a:r>
              <a:rPr lang="en-US" sz="2800" dirty="0" smtClean="0"/>
              <a:t>Abstracts in Essential Evidence Plus</a:t>
            </a:r>
          </a:p>
          <a:p>
            <a:pPr eaLnBrk="1" hangingPunct="1">
              <a:lnSpc>
                <a:spcPct val="90000"/>
              </a:lnSpc>
            </a:pPr>
            <a:r>
              <a:rPr lang="en-US" sz="2800" dirty="0" smtClean="0"/>
              <a:t>Limitations</a:t>
            </a:r>
          </a:p>
          <a:p>
            <a:pPr lvl="1" eaLnBrk="1" hangingPunct="1">
              <a:lnSpc>
                <a:spcPct val="90000"/>
              </a:lnSpc>
            </a:pPr>
            <a:r>
              <a:rPr lang="en-US" sz="2400" dirty="0" smtClean="0"/>
              <a:t>limited to English</a:t>
            </a:r>
          </a:p>
          <a:p>
            <a:pPr lvl="1" eaLnBrk="1" hangingPunct="1">
              <a:lnSpc>
                <a:spcPct val="90000"/>
              </a:lnSpc>
            </a:pPr>
            <a:r>
              <a:rPr lang="en-US" sz="2400" dirty="0" smtClean="0"/>
              <a:t>only addresses questions amenable to randomized trials</a:t>
            </a:r>
          </a:p>
          <a:p>
            <a:pPr lvl="1" eaLnBrk="1" hangingPunct="1">
              <a:lnSpc>
                <a:spcPct val="90000"/>
              </a:lnSpc>
            </a:pPr>
            <a:r>
              <a:rPr lang="en-US" sz="2400" dirty="0" smtClean="0"/>
              <a:t>most of medicine has not been studied enough to allow for conclusions</a:t>
            </a:r>
          </a:p>
          <a:p>
            <a:pPr eaLnBrk="1" hangingPunct="1">
              <a:lnSpc>
                <a:spcPct val="90000"/>
              </a:lnSpc>
            </a:pPr>
            <a:r>
              <a:rPr lang="en-US" dirty="0" smtClean="0"/>
              <a:t>$$</a:t>
            </a:r>
          </a:p>
          <a:p>
            <a:pPr eaLnBrk="1" hangingPunct="1">
              <a:lnSpc>
                <a:spcPct val="90000"/>
              </a:lnSpc>
            </a:pPr>
            <a:r>
              <a:rPr lang="en-US" dirty="0" smtClean="0">
                <a:hlinkClick r:id="rId3"/>
              </a:rPr>
              <a:t>www.cochrane.org</a:t>
            </a:r>
            <a:endParaRPr lang="en-US" sz="2000" dirty="0" smtClean="0"/>
          </a:p>
        </p:txBody>
      </p:sp>
      <p:pic>
        <p:nvPicPr>
          <p:cNvPr id="27654" name="Picture 5" descr="Cochrane Collabo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125" y="4410075"/>
            <a:ext cx="1443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B7C826C-A151-4285-B4FA-53F31E8A0753}" type="slidenum">
              <a:rPr lang="en-US" smtClean="0"/>
              <a:pPr/>
              <a:t>22</a:t>
            </a:fld>
            <a:endParaRPr lang="en-US" smtClean="0"/>
          </a:p>
        </p:txBody>
      </p:sp>
      <p:sp>
        <p:nvSpPr>
          <p:cNvPr id="29700" name="Rectangle 2"/>
          <p:cNvSpPr>
            <a:spLocks noGrp="1" noChangeArrowheads="1"/>
          </p:cNvSpPr>
          <p:nvPr>
            <p:ph type="title"/>
          </p:nvPr>
        </p:nvSpPr>
        <p:spPr/>
        <p:txBody>
          <a:bodyPr/>
          <a:lstStyle/>
          <a:p>
            <a:pPr eaLnBrk="1" hangingPunct="1"/>
            <a:r>
              <a:rPr lang="en-US" smtClean="0"/>
              <a:t>ACP Journal Club</a:t>
            </a:r>
          </a:p>
        </p:txBody>
      </p:sp>
      <p:sp>
        <p:nvSpPr>
          <p:cNvPr id="29701" name="Rectangle 3"/>
          <p:cNvSpPr>
            <a:spLocks noGrp="1" noChangeArrowheads="1"/>
          </p:cNvSpPr>
          <p:nvPr>
            <p:ph type="body" idx="1"/>
          </p:nvPr>
        </p:nvSpPr>
        <p:spPr/>
        <p:txBody>
          <a:bodyPr/>
          <a:lstStyle/>
          <a:p>
            <a:pPr eaLnBrk="1" hangingPunct="1">
              <a:lnSpc>
                <a:spcPct val="110000"/>
              </a:lnSpc>
            </a:pPr>
            <a:r>
              <a:rPr lang="en-US" sz="2800" dirty="0" smtClean="0"/>
              <a:t>About 130 internal medicine journals systematically surveyed</a:t>
            </a:r>
          </a:p>
          <a:p>
            <a:pPr eaLnBrk="1" hangingPunct="1">
              <a:lnSpc>
                <a:spcPct val="110000"/>
              </a:lnSpc>
            </a:pPr>
            <a:r>
              <a:rPr lang="en-US" sz="2800" dirty="0" smtClean="0"/>
              <a:t>Highest-validity articles abstracted.  </a:t>
            </a:r>
            <a:r>
              <a:rPr lang="en-US" sz="2800" dirty="0" smtClean="0">
                <a:hlinkClick r:id="rId3"/>
              </a:rPr>
              <a:t>Link to article</a:t>
            </a:r>
            <a:r>
              <a:rPr lang="en-US" sz="2800" dirty="0" smtClean="0"/>
              <a:t>. </a:t>
            </a:r>
          </a:p>
          <a:p>
            <a:pPr eaLnBrk="1" hangingPunct="1">
              <a:lnSpc>
                <a:spcPct val="110000"/>
              </a:lnSpc>
            </a:pPr>
            <a:r>
              <a:rPr lang="en-US" sz="2800" dirty="0" smtClean="0"/>
              <a:t>Structured abstracts to guide critical appraisal</a:t>
            </a:r>
          </a:p>
          <a:p>
            <a:pPr eaLnBrk="1" hangingPunct="1">
              <a:lnSpc>
                <a:spcPct val="110000"/>
              </a:lnSpc>
            </a:pPr>
            <a:r>
              <a:rPr lang="en-US" sz="2800" dirty="0" smtClean="0"/>
              <a:t>Clinical commentary</a:t>
            </a:r>
          </a:p>
          <a:p>
            <a:pPr eaLnBrk="1" hangingPunct="1">
              <a:lnSpc>
                <a:spcPct val="110000"/>
              </a:lnSpc>
            </a:pPr>
            <a:r>
              <a:rPr lang="en-US" sz="2800" dirty="0" smtClean="0"/>
              <a:t>Now published in the Annals of Internal Medicine</a:t>
            </a:r>
          </a:p>
          <a:p>
            <a:pPr eaLnBrk="1" hangingPunct="1">
              <a:lnSpc>
                <a:spcPct val="110000"/>
              </a:lnSpc>
            </a:pPr>
            <a:r>
              <a:rPr lang="en-US" sz="2800" dirty="0" smtClean="0"/>
              <a:t>Alerts available (RSS feed)</a:t>
            </a:r>
          </a:p>
          <a:p>
            <a:pPr eaLnBrk="1" hangingPunct="1">
              <a:lnSpc>
                <a:spcPct val="90000"/>
              </a:lnSpc>
            </a:pPr>
            <a:endParaRPr lang="en-US" sz="2800" dirty="0" smtClean="0"/>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4BB562A-23BE-4E67-9AFF-1E93D98F7E74}" type="slidenum">
              <a:rPr lang="en-US" smtClean="0"/>
              <a:pPr/>
              <a:t>23</a:t>
            </a:fld>
            <a:endParaRPr lang="en-US" smtClean="0"/>
          </a:p>
        </p:txBody>
      </p:sp>
      <p:sp>
        <p:nvSpPr>
          <p:cNvPr id="30724" name="Rectangle 2"/>
          <p:cNvSpPr>
            <a:spLocks noGrp="1" noChangeArrowheads="1"/>
          </p:cNvSpPr>
          <p:nvPr>
            <p:ph type="title"/>
          </p:nvPr>
        </p:nvSpPr>
        <p:spPr/>
        <p:txBody>
          <a:bodyPr/>
          <a:lstStyle/>
          <a:p>
            <a:pPr eaLnBrk="1" hangingPunct="1"/>
            <a:r>
              <a:rPr lang="en-US" smtClean="0"/>
              <a:t>ACP Journal Club</a:t>
            </a:r>
          </a:p>
        </p:txBody>
      </p:sp>
      <p:sp>
        <p:nvSpPr>
          <p:cNvPr id="30725" name="Rectangle 3"/>
          <p:cNvSpPr>
            <a:spLocks noGrp="1" noChangeArrowheads="1"/>
          </p:cNvSpPr>
          <p:nvPr>
            <p:ph type="body" idx="1"/>
          </p:nvPr>
        </p:nvSpPr>
        <p:spPr/>
        <p:txBody>
          <a:bodyPr/>
          <a:lstStyle/>
          <a:p>
            <a:pPr eaLnBrk="1" hangingPunct="1">
              <a:lnSpc>
                <a:spcPct val="90000"/>
              </a:lnSpc>
            </a:pPr>
            <a:r>
              <a:rPr lang="en-US" sz="2800" dirty="0" smtClean="0"/>
              <a:t>Limitations</a:t>
            </a:r>
          </a:p>
          <a:p>
            <a:pPr lvl="1" eaLnBrk="1" hangingPunct="1">
              <a:lnSpc>
                <a:spcPct val="90000"/>
              </a:lnSpc>
            </a:pPr>
            <a:r>
              <a:rPr lang="en-US" sz="2400" dirty="0" smtClean="0"/>
              <a:t>Limited pediatrics</a:t>
            </a:r>
          </a:p>
          <a:p>
            <a:pPr lvl="1" eaLnBrk="1" hangingPunct="1">
              <a:lnSpc>
                <a:spcPct val="90000"/>
              </a:lnSpc>
            </a:pPr>
            <a:r>
              <a:rPr lang="en-US" sz="2400" dirty="0" smtClean="0"/>
              <a:t>individual article summaries may not account for the “big picture”</a:t>
            </a:r>
          </a:p>
          <a:p>
            <a:pPr lvl="1" eaLnBrk="1" hangingPunct="1">
              <a:lnSpc>
                <a:spcPct val="90000"/>
              </a:lnSpc>
            </a:pPr>
            <a:r>
              <a:rPr lang="en-US" sz="2400" dirty="0" smtClean="0"/>
              <a:t>may have to read multiple items</a:t>
            </a:r>
          </a:p>
          <a:p>
            <a:pPr lvl="1" eaLnBrk="1" hangingPunct="1">
              <a:lnSpc>
                <a:spcPct val="90000"/>
              </a:lnSpc>
            </a:pPr>
            <a:r>
              <a:rPr lang="en-US" sz="2400" dirty="0" smtClean="0"/>
              <a:t>No “control” over what is covered</a:t>
            </a:r>
          </a:p>
          <a:p>
            <a:pPr lvl="1" eaLnBrk="1" hangingPunct="1">
              <a:lnSpc>
                <a:spcPct val="90000"/>
              </a:lnSpc>
            </a:pPr>
            <a:r>
              <a:rPr lang="en-US" sz="2400" dirty="0" smtClean="0"/>
              <a:t>$$</a:t>
            </a:r>
          </a:p>
          <a:p>
            <a:pPr eaLnBrk="1" hangingPunct="1">
              <a:lnSpc>
                <a:spcPct val="90000"/>
              </a:lnSpc>
            </a:pPr>
            <a:endParaRPr lang="en-US" sz="2800" dirty="0" smtClean="0"/>
          </a:p>
        </p:txBody>
      </p:sp>
      <p:sp>
        <p:nvSpPr>
          <p:cNvPr id="2" name="Date Placeholder 1"/>
          <p:cNvSpPr>
            <a:spLocks noGrp="1"/>
          </p:cNvSpPr>
          <p:nvPr>
            <p:ph type="dt" sz="half" idx="10"/>
          </p:nvPr>
        </p:nvSpPr>
        <p:spPr/>
        <p:txBody>
          <a:bodyPr/>
          <a:lstStyle/>
          <a:p>
            <a:pPr>
              <a:defRPr/>
            </a:pPr>
            <a:r>
              <a:rPr lang="en-US" smtClean="0"/>
              <a:t>2015-2016</a:t>
            </a:r>
            <a:endParaRPr lang="en-US"/>
          </a:p>
        </p:txBody>
      </p:sp>
      <p:pic>
        <p:nvPicPr>
          <p:cNvPr id="3" name="Picture 2"/>
          <p:cNvPicPr>
            <a:picLocks noChangeAspect="1"/>
          </p:cNvPicPr>
          <p:nvPr/>
        </p:nvPicPr>
        <p:blipFill>
          <a:blip r:embed="rId3"/>
          <a:stretch>
            <a:fillRect/>
          </a:stretch>
        </p:blipFill>
        <p:spPr>
          <a:xfrm>
            <a:off x="2844800" y="4880769"/>
            <a:ext cx="3476625" cy="876300"/>
          </a:xfrm>
          <a:prstGeom prst="rect">
            <a:avLst/>
          </a:prstGeom>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D4942B3-3424-4E0C-A2D9-99B71C9E3E7A}" type="slidenum">
              <a:rPr lang="en-US" smtClean="0"/>
              <a:pPr/>
              <a:t>24</a:t>
            </a:fld>
            <a:endParaRPr lang="en-US" smtClean="0"/>
          </a:p>
        </p:txBody>
      </p:sp>
      <p:sp>
        <p:nvSpPr>
          <p:cNvPr id="33796" name="Rectangle 2"/>
          <p:cNvSpPr>
            <a:spLocks noGrp="1" noChangeArrowheads="1"/>
          </p:cNvSpPr>
          <p:nvPr>
            <p:ph type="title"/>
          </p:nvPr>
        </p:nvSpPr>
        <p:spPr/>
        <p:txBody>
          <a:bodyPr/>
          <a:lstStyle/>
          <a:p>
            <a:pPr eaLnBrk="1" hangingPunct="1"/>
            <a:r>
              <a:rPr lang="en-US" smtClean="0"/>
              <a:t>InfoPOEMS</a:t>
            </a:r>
          </a:p>
        </p:txBody>
      </p:sp>
      <p:sp>
        <p:nvSpPr>
          <p:cNvPr id="33797" name="Rectangle 3"/>
          <p:cNvSpPr>
            <a:spLocks noGrp="1" noChangeArrowheads="1"/>
          </p:cNvSpPr>
          <p:nvPr>
            <p:ph type="body" idx="1"/>
          </p:nvPr>
        </p:nvSpPr>
        <p:spPr>
          <a:xfrm>
            <a:off x="471488" y="1828800"/>
            <a:ext cx="8229600" cy="4316506"/>
          </a:xfrm>
        </p:spPr>
        <p:txBody>
          <a:bodyPr/>
          <a:lstStyle/>
          <a:p>
            <a:pPr eaLnBrk="1" hangingPunct="1"/>
            <a:r>
              <a:rPr lang="en-US" sz="2600" b="1" dirty="0" smtClean="0"/>
              <a:t>P</a:t>
            </a:r>
            <a:r>
              <a:rPr lang="en-US" sz="2600" dirty="0" smtClean="0"/>
              <a:t>atient </a:t>
            </a:r>
            <a:r>
              <a:rPr lang="en-US" sz="2600" b="1" dirty="0" smtClean="0"/>
              <a:t>O</a:t>
            </a:r>
            <a:r>
              <a:rPr lang="en-US" sz="2600" dirty="0" smtClean="0"/>
              <a:t>riented </a:t>
            </a:r>
            <a:r>
              <a:rPr lang="en-US" sz="2600" b="1" dirty="0" smtClean="0"/>
              <a:t>E</a:t>
            </a:r>
            <a:r>
              <a:rPr lang="en-US" sz="2600" dirty="0" smtClean="0"/>
              <a:t>vidence that </a:t>
            </a:r>
            <a:r>
              <a:rPr lang="en-US" sz="2600" b="1" dirty="0" smtClean="0"/>
              <a:t>M</a:t>
            </a:r>
            <a:r>
              <a:rPr lang="en-US" sz="2600" dirty="0" smtClean="0"/>
              <a:t>atters</a:t>
            </a:r>
          </a:p>
          <a:p>
            <a:pPr eaLnBrk="1" hangingPunct="1"/>
            <a:r>
              <a:rPr lang="en-US" sz="2600" dirty="0" smtClean="0"/>
              <a:t>Journal of Family Practice and other specialty journals</a:t>
            </a:r>
          </a:p>
          <a:p>
            <a:pPr eaLnBrk="1" hangingPunct="1"/>
            <a:r>
              <a:rPr lang="en-US" sz="2600" dirty="0" smtClean="0"/>
              <a:t>Systematic surveillance of 100 journals </a:t>
            </a:r>
          </a:p>
          <a:p>
            <a:pPr eaLnBrk="1" hangingPunct="1"/>
            <a:r>
              <a:rPr lang="en-US" sz="2600" dirty="0" smtClean="0"/>
              <a:t>Reviews of recent research articles linked to Pubmed</a:t>
            </a:r>
          </a:p>
          <a:p>
            <a:pPr eaLnBrk="1" hangingPunct="1"/>
            <a:r>
              <a:rPr lang="en-US" sz="2600" dirty="0" smtClean="0"/>
              <a:t>Effect patient concerns – morbidity, mortality, quality of life</a:t>
            </a:r>
          </a:p>
          <a:p>
            <a:pPr eaLnBrk="1" hangingPunct="1"/>
            <a:r>
              <a:rPr lang="en-US" sz="2600" dirty="0" smtClean="0"/>
              <a:t>Included in </a:t>
            </a:r>
            <a:r>
              <a:rPr lang="en-US" sz="2600" b="1" dirty="0" smtClean="0"/>
              <a:t>Essential Evidence Plus </a:t>
            </a:r>
          </a:p>
          <a:p>
            <a:pPr eaLnBrk="1" hangingPunct="1"/>
            <a:r>
              <a:rPr lang="en-US" sz="2600" dirty="0" smtClean="0"/>
              <a:t>Daily e-mail updates available – </a:t>
            </a:r>
            <a:r>
              <a:rPr lang="en-US" sz="2600" b="1" dirty="0" smtClean="0"/>
              <a:t>Let us know if you would like to </a:t>
            </a:r>
            <a:r>
              <a:rPr lang="en-US" sz="2600" b="1" dirty="0" smtClean="0"/>
              <a:t>receive these</a:t>
            </a:r>
            <a:endParaRPr lang="en-US" sz="2600" b="1" dirty="0" smtClean="0"/>
          </a:p>
          <a:p>
            <a:pPr eaLnBrk="1" hangingPunct="1"/>
            <a:r>
              <a:rPr lang="en-US" sz="2600" dirty="0" smtClean="0">
                <a:hlinkClick r:id="rId3"/>
              </a:rPr>
              <a:t>Link to a Daily </a:t>
            </a:r>
            <a:r>
              <a:rPr lang="en-US" sz="2600" dirty="0" err="1" smtClean="0">
                <a:hlinkClick r:id="rId3"/>
              </a:rPr>
              <a:t>InfoPOEM</a:t>
            </a:r>
            <a:endParaRPr lang="en-US" sz="2600" dirty="0" smtClean="0"/>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r>
              <a:rPr lang="en-US" smtClean="0"/>
              <a:t>Evidence Based Practice</a:t>
            </a:r>
          </a:p>
        </p:txBody>
      </p:sp>
      <p:sp>
        <p:nvSpPr>
          <p:cNvPr id="35843" name="Content Placeholder 4"/>
          <p:cNvSpPr>
            <a:spLocks noGrp="1"/>
          </p:cNvSpPr>
          <p:nvPr>
            <p:ph idx="1"/>
          </p:nvPr>
        </p:nvSpPr>
        <p:spPr/>
        <p:txBody>
          <a:bodyPr/>
          <a:lstStyle/>
          <a:p>
            <a:r>
              <a:rPr lang="en-US" dirty="0" smtClean="0"/>
              <a:t>Summaries: structured search, critical appraisal, authoritative recommendations, clinical perspective, and rigorous peer review</a:t>
            </a:r>
          </a:p>
          <a:p>
            <a:r>
              <a:rPr lang="en-US" dirty="0" smtClean="0"/>
              <a:t>FPIN.org – Family Physicians Inquiries Network</a:t>
            </a:r>
          </a:p>
          <a:p>
            <a:r>
              <a:rPr lang="en-US" dirty="0" smtClean="0"/>
              <a:t>Appear in PEPID and Family Medicine</a:t>
            </a:r>
          </a:p>
          <a:p>
            <a:r>
              <a:rPr lang="en-US" dirty="0" smtClean="0">
                <a:hlinkClick r:id="rId2"/>
              </a:rPr>
              <a:t>Link to article</a:t>
            </a:r>
            <a:endParaRPr lang="en-US" dirty="0" smtClean="0"/>
          </a:p>
        </p:txBody>
      </p:sp>
      <p:sp>
        <p:nvSpPr>
          <p:cNvPr id="3584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3713ECF-127F-422D-87FA-EF51223D41B6}" type="slidenum">
              <a:rPr lang="en-US" smtClean="0"/>
              <a:pPr/>
              <a:t>25</a:t>
            </a:fld>
            <a:endParaRPr lang="en-US" smtClean="0"/>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74C71F5-E9D3-49C7-91EA-30B1CAA8BFB3}" type="slidenum">
              <a:rPr lang="en-US" smtClean="0"/>
              <a:pPr/>
              <a:t>26</a:t>
            </a:fld>
            <a:endParaRPr lang="en-US" smtClean="0"/>
          </a:p>
        </p:txBody>
      </p:sp>
      <p:sp>
        <p:nvSpPr>
          <p:cNvPr id="37892" name="Rectangle 2"/>
          <p:cNvSpPr>
            <a:spLocks noGrp="1" noChangeArrowheads="1"/>
          </p:cNvSpPr>
          <p:nvPr>
            <p:ph type="title"/>
          </p:nvPr>
        </p:nvSpPr>
        <p:spPr/>
        <p:txBody>
          <a:bodyPr/>
          <a:lstStyle/>
          <a:p>
            <a:pPr eaLnBrk="1" hangingPunct="1"/>
            <a:r>
              <a:rPr lang="en-US" smtClean="0"/>
              <a:t>Guidelines.gov</a:t>
            </a:r>
          </a:p>
        </p:txBody>
      </p:sp>
      <p:sp>
        <p:nvSpPr>
          <p:cNvPr id="37893" name="Rectangle 3"/>
          <p:cNvSpPr>
            <a:spLocks noGrp="1" noChangeArrowheads="1"/>
          </p:cNvSpPr>
          <p:nvPr>
            <p:ph type="body" idx="1"/>
          </p:nvPr>
        </p:nvSpPr>
        <p:spPr>
          <a:xfrm>
            <a:off x="677863" y="1981200"/>
            <a:ext cx="7772400" cy="4572000"/>
          </a:xfrm>
        </p:spPr>
        <p:txBody>
          <a:bodyPr/>
          <a:lstStyle/>
          <a:p>
            <a:pPr eaLnBrk="1" hangingPunct="1">
              <a:lnSpc>
                <a:spcPct val="90000"/>
              </a:lnSpc>
            </a:pPr>
            <a:r>
              <a:rPr lang="en-US" sz="2800" dirty="0" smtClean="0"/>
              <a:t>Stored at National Guidelines Clearinghouse</a:t>
            </a:r>
          </a:p>
          <a:p>
            <a:pPr eaLnBrk="1" hangingPunct="1">
              <a:lnSpc>
                <a:spcPct val="90000"/>
              </a:lnSpc>
            </a:pPr>
            <a:r>
              <a:rPr lang="en-US" sz="2800" dirty="0" smtClean="0"/>
              <a:t>Agency for Healthcare Research and Quality</a:t>
            </a:r>
          </a:p>
          <a:p>
            <a:pPr eaLnBrk="1" hangingPunct="1">
              <a:lnSpc>
                <a:spcPct val="90000"/>
              </a:lnSpc>
            </a:pPr>
            <a:r>
              <a:rPr lang="en-US" sz="2800" dirty="0" smtClean="0"/>
              <a:t>Over 2365 Guidelines may be</a:t>
            </a:r>
          </a:p>
          <a:p>
            <a:pPr lvl="1" eaLnBrk="1" hangingPunct="1">
              <a:lnSpc>
                <a:spcPct val="90000"/>
              </a:lnSpc>
            </a:pPr>
            <a:r>
              <a:rPr lang="en-US" sz="2400" dirty="0" smtClean="0"/>
              <a:t>Explicit evidence-based</a:t>
            </a:r>
          </a:p>
          <a:p>
            <a:pPr lvl="1" eaLnBrk="1" hangingPunct="1">
              <a:lnSpc>
                <a:spcPct val="90000"/>
              </a:lnSpc>
            </a:pPr>
            <a:r>
              <a:rPr lang="en-US" sz="2400" dirty="0" smtClean="0"/>
              <a:t>Evidence-based</a:t>
            </a:r>
          </a:p>
          <a:p>
            <a:pPr lvl="1" eaLnBrk="1" hangingPunct="1">
              <a:lnSpc>
                <a:spcPct val="90000"/>
              </a:lnSpc>
            </a:pPr>
            <a:r>
              <a:rPr lang="en-US" sz="2400" dirty="0" smtClean="0"/>
              <a:t>Research-based (highly referenced)</a:t>
            </a:r>
          </a:p>
          <a:p>
            <a:pPr lvl="1" eaLnBrk="1" hangingPunct="1">
              <a:lnSpc>
                <a:spcPct val="90000"/>
              </a:lnSpc>
            </a:pPr>
            <a:r>
              <a:rPr lang="en-US" sz="2400" dirty="0" smtClean="0"/>
              <a:t>“expert consensus”</a:t>
            </a:r>
          </a:p>
          <a:p>
            <a:pPr eaLnBrk="1" hangingPunct="1">
              <a:lnSpc>
                <a:spcPct val="90000"/>
              </a:lnSpc>
            </a:pPr>
            <a:r>
              <a:rPr lang="en-US" sz="2800" dirty="0" smtClean="0"/>
              <a:t>Multiple guidelines on one condition</a:t>
            </a:r>
          </a:p>
          <a:p>
            <a:pPr eaLnBrk="1" hangingPunct="1">
              <a:lnSpc>
                <a:spcPct val="90000"/>
              </a:lnSpc>
            </a:pPr>
            <a:r>
              <a:rPr lang="en-US" sz="2800" dirty="0" smtClean="0">
                <a:hlinkClick r:id="rId3"/>
              </a:rPr>
              <a:t>Link to guideline</a:t>
            </a:r>
            <a:r>
              <a:rPr lang="en-US" sz="2800" dirty="0" smtClean="0"/>
              <a:t> – see Recommendations</a:t>
            </a:r>
          </a:p>
        </p:txBody>
      </p:sp>
      <p:sp>
        <p:nvSpPr>
          <p:cNvPr id="37894" name="Picture 4"/>
          <p:cNvSpPr>
            <a:spLocks noChangeAspect="1" noChangeArrowheads="1"/>
          </p:cNvSpPr>
          <p:nvPr/>
        </p:nvSpPr>
        <p:spPr bwMode="auto">
          <a:xfrm>
            <a:off x="508000" y="5700713"/>
            <a:ext cx="8128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7895" name="Picture 5"/>
          <p:cNvPicPr>
            <a:picLocks noChangeAspect="1" noChangeArrowheads="1"/>
          </p:cNvPicPr>
          <p:nvPr/>
        </p:nvPicPr>
        <p:blipFill>
          <a:blip r:embed="rId4">
            <a:extLst>
              <a:ext uri="{28A0092B-C50C-407E-A947-70E740481C1C}">
                <a14:useLocalDpi xmlns:a14="http://schemas.microsoft.com/office/drawing/2010/main" val="0"/>
              </a:ext>
            </a:extLst>
          </a:blip>
          <a:srcRect l="786" t="15022" r="23596" b="76872"/>
          <a:stretch>
            <a:fillRect/>
          </a:stretch>
        </p:blipFill>
        <p:spPr bwMode="auto">
          <a:xfrm>
            <a:off x="196850" y="5926138"/>
            <a:ext cx="874871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64EE1E4-3CF7-494C-AD83-FE7BCCFB6341}" type="slidenum">
              <a:rPr lang="en-US" smtClean="0"/>
              <a:pPr/>
              <a:t>27</a:t>
            </a:fld>
            <a:endParaRPr lang="en-US" smtClean="0"/>
          </a:p>
        </p:txBody>
      </p:sp>
      <p:sp>
        <p:nvSpPr>
          <p:cNvPr id="38916" name="Rectangle 2"/>
          <p:cNvSpPr>
            <a:spLocks noGrp="1" noChangeArrowheads="1"/>
          </p:cNvSpPr>
          <p:nvPr>
            <p:ph type="title"/>
          </p:nvPr>
        </p:nvSpPr>
        <p:spPr>
          <a:xfrm>
            <a:off x="457200" y="520700"/>
            <a:ext cx="8229600" cy="1143000"/>
          </a:xfrm>
        </p:spPr>
        <p:txBody>
          <a:bodyPr/>
          <a:lstStyle/>
          <a:p>
            <a:pPr eaLnBrk="1" hangingPunct="1"/>
            <a:r>
              <a:rPr lang="en-US" smtClean="0"/>
              <a:t>US Preventive Services Task Force</a:t>
            </a:r>
          </a:p>
        </p:txBody>
      </p:sp>
      <p:sp>
        <p:nvSpPr>
          <p:cNvPr id="38917" name="Rectangle 3"/>
          <p:cNvSpPr>
            <a:spLocks noGrp="1" noChangeArrowheads="1"/>
          </p:cNvSpPr>
          <p:nvPr>
            <p:ph type="body" idx="1"/>
          </p:nvPr>
        </p:nvSpPr>
        <p:spPr/>
        <p:txBody>
          <a:bodyPr/>
          <a:lstStyle/>
          <a:p>
            <a:pPr eaLnBrk="1" hangingPunct="1">
              <a:lnSpc>
                <a:spcPct val="90000"/>
              </a:lnSpc>
            </a:pPr>
            <a:r>
              <a:rPr lang="en-US" sz="2400" smtClean="0"/>
              <a:t>First convened by the U.S. Public Health Service in 1984</a:t>
            </a:r>
          </a:p>
          <a:p>
            <a:pPr eaLnBrk="1" hangingPunct="1">
              <a:lnSpc>
                <a:spcPct val="90000"/>
              </a:lnSpc>
            </a:pPr>
            <a:r>
              <a:rPr lang="en-US" sz="2400" smtClean="0"/>
              <a:t>Since 1998 Agency for Healthcare Research and Quality</a:t>
            </a:r>
          </a:p>
          <a:p>
            <a:pPr eaLnBrk="1" hangingPunct="1">
              <a:lnSpc>
                <a:spcPct val="90000"/>
              </a:lnSpc>
            </a:pPr>
            <a:r>
              <a:rPr lang="en-US" sz="2400" smtClean="0"/>
              <a:t>Leading independent panel of private-sector experts in prevention and primary care </a:t>
            </a:r>
          </a:p>
          <a:p>
            <a:pPr eaLnBrk="1" hangingPunct="1">
              <a:lnSpc>
                <a:spcPct val="90000"/>
              </a:lnSpc>
            </a:pPr>
            <a:r>
              <a:rPr lang="en-US" sz="2400" smtClean="0"/>
              <a:t>Conducts rigorous, impartial assessments of the scientific evidence for effectiveness of broad range of clinical preventive services, including screening, counseling, and preventive medications</a:t>
            </a:r>
          </a:p>
          <a:p>
            <a:pPr eaLnBrk="1" hangingPunct="1">
              <a:lnSpc>
                <a:spcPct val="90000"/>
              </a:lnSpc>
            </a:pPr>
            <a:r>
              <a:rPr lang="en-US" sz="2400" smtClean="0"/>
              <a:t>Its recommendations considered "gold standard" for clinical preventive services</a:t>
            </a:r>
          </a:p>
        </p:txBody>
      </p:sp>
      <p:pic>
        <p:nvPicPr>
          <p:cNvPr id="38918" name="Picture 6" descr="AHRQ Hom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8388" y="5581650"/>
            <a:ext cx="28686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DE083C7-8C35-4445-9CF9-6FCDE08982C7}" type="slidenum">
              <a:rPr lang="en-US" smtClean="0"/>
              <a:pPr/>
              <a:t>28</a:t>
            </a:fld>
            <a:endParaRPr lang="en-US" smtClean="0"/>
          </a:p>
        </p:txBody>
      </p:sp>
      <p:sp>
        <p:nvSpPr>
          <p:cNvPr id="39940" name="Rectangle 2"/>
          <p:cNvSpPr>
            <a:spLocks noGrp="1" noChangeArrowheads="1"/>
          </p:cNvSpPr>
          <p:nvPr>
            <p:ph type="title"/>
          </p:nvPr>
        </p:nvSpPr>
        <p:spPr/>
        <p:txBody>
          <a:bodyPr/>
          <a:lstStyle/>
          <a:p>
            <a:pPr eaLnBrk="1" hangingPunct="1"/>
            <a:r>
              <a:rPr lang="en-US" smtClean="0"/>
              <a:t>USPSTF Tool</a:t>
            </a:r>
          </a:p>
        </p:txBody>
      </p:sp>
      <p:sp>
        <p:nvSpPr>
          <p:cNvPr id="39941" name="Rectangle 3"/>
          <p:cNvSpPr>
            <a:spLocks noGrp="1" noChangeArrowheads="1"/>
          </p:cNvSpPr>
          <p:nvPr>
            <p:ph type="body" idx="1"/>
          </p:nvPr>
        </p:nvSpPr>
        <p:spPr/>
        <p:txBody>
          <a:bodyPr/>
          <a:lstStyle/>
          <a:p>
            <a:pPr eaLnBrk="1" hangingPunct="1"/>
            <a:r>
              <a:rPr lang="en-US" dirty="0" smtClean="0"/>
              <a:t>Free mobile and online tool (ePSS)</a:t>
            </a:r>
          </a:p>
          <a:p>
            <a:pPr eaLnBrk="1" hangingPunct="1"/>
            <a:r>
              <a:rPr lang="en-US" dirty="0" smtClean="0"/>
              <a:t>Enter age, gender</a:t>
            </a:r>
          </a:p>
          <a:p>
            <a:pPr eaLnBrk="1" hangingPunct="1"/>
            <a:r>
              <a:rPr lang="en-US" dirty="0" smtClean="0"/>
              <a:t>Get recommendations</a:t>
            </a:r>
          </a:p>
          <a:p>
            <a:pPr eaLnBrk="1" hangingPunct="1"/>
            <a:r>
              <a:rPr lang="en-US" dirty="0" smtClean="0"/>
              <a:t>Filter level of recommendations</a:t>
            </a:r>
          </a:p>
          <a:p>
            <a:pPr eaLnBrk="1" hangingPunct="1"/>
            <a:r>
              <a:rPr lang="en-US" dirty="0">
                <a:hlinkClick r:id="rId3"/>
              </a:rPr>
              <a:t>http://</a:t>
            </a:r>
            <a:r>
              <a:rPr lang="en-US" dirty="0" smtClean="0">
                <a:hlinkClick r:id="rId3"/>
              </a:rPr>
              <a:t>epss.ahrq.gov/ePSS/</a:t>
            </a:r>
            <a:r>
              <a:rPr lang="en-US" dirty="0" smtClean="0"/>
              <a:t> Search for Recommendations  </a:t>
            </a:r>
          </a:p>
          <a:p>
            <a:pPr eaLnBrk="1" hangingPunct="1"/>
            <a:r>
              <a:rPr lang="en-US" dirty="0" smtClean="0"/>
              <a:t>Free app (App Store)</a:t>
            </a:r>
          </a:p>
          <a:p>
            <a:pPr eaLnBrk="1" hangingPunct="1"/>
            <a:endParaRPr lang="en-US" dirty="0" smtClean="0"/>
          </a:p>
          <a:p>
            <a:pPr eaLnBrk="1" hangingPunct="1"/>
            <a:endParaRPr lang="en-US" dirty="0" smtClean="0"/>
          </a:p>
          <a:p>
            <a:pPr eaLnBrk="1" hangingPunct="1"/>
            <a:endParaRPr lang="en-US" dirty="0" smtClean="0"/>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3631D55-B43B-4678-876D-C22571C53D79}" type="slidenum">
              <a:rPr lang="en-US" smtClean="0"/>
              <a:pPr/>
              <a:t>29</a:t>
            </a:fld>
            <a:endParaRPr lang="en-US" smtClean="0"/>
          </a:p>
        </p:txBody>
      </p:sp>
      <p:sp>
        <p:nvSpPr>
          <p:cNvPr id="43012" name="Rectangle 6"/>
          <p:cNvSpPr>
            <a:spLocks noGrp="1" noChangeArrowheads="1"/>
          </p:cNvSpPr>
          <p:nvPr>
            <p:ph type="title"/>
          </p:nvPr>
        </p:nvSpPr>
        <p:spPr/>
        <p:txBody>
          <a:bodyPr/>
          <a:lstStyle/>
          <a:p>
            <a:pPr eaLnBrk="1" hangingPunct="1"/>
            <a:r>
              <a:rPr lang="en-US" smtClean="0"/>
              <a:t>EBM Hunting Tools</a:t>
            </a:r>
          </a:p>
        </p:txBody>
      </p:sp>
      <p:sp>
        <p:nvSpPr>
          <p:cNvPr id="43013" name="Rectangle 10"/>
          <p:cNvSpPr>
            <a:spLocks noGrp="1" noChangeArrowheads="1"/>
          </p:cNvSpPr>
          <p:nvPr>
            <p:ph type="body" idx="1"/>
          </p:nvPr>
        </p:nvSpPr>
        <p:spPr>
          <a:xfrm>
            <a:off x="457200" y="1828800"/>
            <a:ext cx="8229600" cy="4233863"/>
          </a:xfrm>
        </p:spPr>
        <p:txBody>
          <a:bodyPr/>
          <a:lstStyle/>
          <a:p>
            <a:pPr eaLnBrk="1" hangingPunct="1">
              <a:buFont typeface="Wingdings" pitchFamily="2" charset="2"/>
              <a:buNone/>
            </a:pPr>
            <a:r>
              <a:rPr lang="en-US" sz="3100" i="1" smtClean="0"/>
              <a:t>A high-quality Hunting tool employs a transparent process that</a:t>
            </a:r>
            <a:endParaRPr lang="en-US" sz="3100" smtClean="0"/>
          </a:p>
          <a:p>
            <a:pPr eaLnBrk="1" hangingPunct="1"/>
            <a:r>
              <a:rPr lang="en-US" sz="3100" smtClean="0"/>
              <a:t>Searches multiple EBM databases (several foraging tools)</a:t>
            </a:r>
          </a:p>
          <a:p>
            <a:pPr eaLnBrk="1" hangingPunct="1"/>
            <a:r>
              <a:rPr lang="en-US" sz="3100" smtClean="0"/>
              <a:t>Organizes results to make them easy to find</a:t>
            </a:r>
          </a:p>
          <a:p>
            <a:pPr eaLnBrk="1" hangingPunct="1"/>
            <a:r>
              <a:rPr lang="en-US" sz="3100" smtClean="0"/>
              <a:t>Provides levels of evidence </a:t>
            </a:r>
          </a:p>
          <a:p>
            <a:pPr eaLnBrk="1" hangingPunct="1">
              <a:buFont typeface="Wingdings" pitchFamily="2" charset="2"/>
              <a:buNone/>
            </a:pPr>
            <a:r>
              <a:rPr lang="en-US" sz="2800" smtClean="0"/>
              <a:t>(Slawson, et al)</a:t>
            </a:r>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7E9CEB2-8F03-4449-BA65-3F57A44AAC80}" type="slidenum">
              <a:rPr lang="en-US" smtClean="0"/>
              <a:pPr/>
              <a:t>3</a:t>
            </a:fld>
            <a:endParaRPr lang="en-US" smtClean="0"/>
          </a:p>
        </p:txBody>
      </p:sp>
      <p:sp>
        <p:nvSpPr>
          <p:cNvPr id="5124" name="Rectangle 2"/>
          <p:cNvSpPr>
            <a:spLocks noGrp="1" noChangeArrowheads="1"/>
          </p:cNvSpPr>
          <p:nvPr>
            <p:ph type="title"/>
          </p:nvPr>
        </p:nvSpPr>
        <p:spPr/>
        <p:txBody>
          <a:bodyPr/>
          <a:lstStyle/>
          <a:p>
            <a:pPr eaLnBrk="1" hangingPunct="1"/>
            <a:r>
              <a:rPr lang="en-US" smtClean="0"/>
              <a:t>Handouts and Resources</a:t>
            </a:r>
          </a:p>
        </p:txBody>
      </p:sp>
      <p:sp>
        <p:nvSpPr>
          <p:cNvPr id="5125" name="Rectangle 3"/>
          <p:cNvSpPr>
            <a:spLocks noGrp="1" noChangeArrowheads="1"/>
          </p:cNvSpPr>
          <p:nvPr>
            <p:ph type="body" idx="1"/>
          </p:nvPr>
        </p:nvSpPr>
        <p:spPr/>
        <p:txBody>
          <a:bodyPr/>
          <a:lstStyle/>
          <a:p>
            <a:pPr eaLnBrk="1" hangingPunct="1"/>
            <a:r>
              <a:rPr lang="en-US" dirty="0" smtClean="0"/>
              <a:t>EBM Tutorial online</a:t>
            </a:r>
            <a:br>
              <a:rPr lang="en-US" dirty="0" smtClean="0"/>
            </a:br>
            <a:r>
              <a:rPr lang="en-US" sz="2000" dirty="0" smtClean="0">
                <a:hlinkClick r:id="rId3"/>
              </a:rPr>
              <a:t>http://med.fsu.edu/index.cfm?page=medicalinformatics.ebmTutorial</a:t>
            </a:r>
            <a:r>
              <a:rPr lang="en-US" sz="2000" dirty="0" smtClean="0"/>
              <a:t>  </a:t>
            </a:r>
            <a:endParaRPr lang="en-US" dirty="0" smtClean="0"/>
          </a:p>
          <a:p>
            <a:pPr eaLnBrk="1" hangingPunct="1"/>
            <a:r>
              <a:rPr lang="en-US" dirty="0" smtClean="0"/>
              <a:t>EBM Resources handout</a:t>
            </a:r>
          </a:p>
          <a:p>
            <a:pPr eaLnBrk="1" hangingPunct="1"/>
            <a:r>
              <a:rPr lang="en-US" dirty="0" smtClean="0"/>
              <a:t>Clinical Question Worksheet</a:t>
            </a:r>
          </a:p>
          <a:p>
            <a:pPr eaLnBrk="1" hangingPunct="1"/>
            <a:r>
              <a:rPr lang="en-US" dirty="0" smtClean="0"/>
              <a:t>Cases</a:t>
            </a:r>
          </a:p>
          <a:p>
            <a:pPr eaLnBrk="1" hangingPunct="1"/>
            <a:r>
              <a:rPr lang="en-US" dirty="0" smtClean="0"/>
              <a:t>Evaluations</a:t>
            </a:r>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D3BFFE0-7C22-424A-9622-55956E17B0F2}" type="slidenum">
              <a:rPr lang="en-US" smtClean="0"/>
              <a:pPr/>
              <a:t>30</a:t>
            </a:fld>
            <a:endParaRPr lang="en-US" smtClean="0"/>
          </a:p>
        </p:txBody>
      </p:sp>
      <p:sp>
        <p:nvSpPr>
          <p:cNvPr id="44036" name="Rectangle 2"/>
          <p:cNvSpPr>
            <a:spLocks noGrp="1" noChangeArrowheads="1"/>
          </p:cNvSpPr>
          <p:nvPr>
            <p:ph type="title"/>
          </p:nvPr>
        </p:nvSpPr>
        <p:spPr/>
        <p:txBody>
          <a:bodyPr/>
          <a:lstStyle/>
          <a:p>
            <a:pPr eaLnBrk="1" hangingPunct="1"/>
            <a:r>
              <a:rPr lang="en-US" smtClean="0"/>
              <a:t>EBM Pyramid</a:t>
            </a:r>
          </a:p>
        </p:txBody>
      </p:sp>
      <p:sp>
        <p:nvSpPr>
          <p:cNvPr id="44037" name="Text Box 18"/>
          <p:cNvSpPr txBox="1">
            <a:spLocks noChangeArrowheads="1"/>
          </p:cNvSpPr>
          <p:nvPr/>
        </p:nvSpPr>
        <p:spPr bwMode="auto">
          <a:xfrm>
            <a:off x="892175" y="5832475"/>
            <a:ext cx="636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solidFill>
                  <a:schemeClr val="bg1"/>
                </a:solidFill>
              </a:rPr>
              <a:t>5, C</a:t>
            </a:r>
          </a:p>
        </p:txBody>
      </p:sp>
      <p:sp>
        <p:nvSpPr>
          <p:cNvPr id="44038" name="Text Box 20"/>
          <p:cNvSpPr txBox="1">
            <a:spLocks noChangeArrowheads="1"/>
          </p:cNvSpPr>
          <p:nvPr/>
        </p:nvSpPr>
        <p:spPr bwMode="auto">
          <a:xfrm>
            <a:off x="3024188" y="6276975"/>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a:solidFill>
                  <a:schemeClr val="bg1"/>
                </a:solidFill>
              </a:rPr>
              <a:t>MEDLINE</a:t>
            </a:r>
          </a:p>
        </p:txBody>
      </p:sp>
      <p:sp>
        <p:nvSpPr>
          <p:cNvPr id="44039" name="Text Box 21"/>
          <p:cNvSpPr txBox="1">
            <a:spLocks noChangeArrowheads="1"/>
          </p:cNvSpPr>
          <p:nvPr/>
        </p:nvSpPr>
        <p:spPr bwMode="auto">
          <a:xfrm>
            <a:off x="7321550" y="5746750"/>
            <a:ext cx="11985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solidFill>
                  <a:schemeClr val="bg1"/>
                </a:solidFill>
              </a:rPr>
              <a:t>InfoRetriever</a:t>
            </a:r>
            <a:br>
              <a:rPr lang="en-US" sz="1400">
                <a:solidFill>
                  <a:schemeClr val="bg1"/>
                </a:solidFill>
              </a:rPr>
            </a:br>
            <a:r>
              <a:rPr lang="en-US" sz="1400">
                <a:solidFill>
                  <a:schemeClr val="bg1"/>
                </a:solidFill>
              </a:rPr>
              <a:t>DynaMed</a:t>
            </a:r>
          </a:p>
        </p:txBody>
      </p:sp>
      <p:pic>
        <p:nvPicPr>
          <p:cNvPr id="44040" name="Picture 9"/>
          <p:cNvPicPr>
            <a:picLocks noChangeAspect="1" noChangeArrowheads="1"/>
          </p:cNvPicPr>
          <p:nvPr/>
        </p:nvPicPr>
        <p:blipFill>
          <a:blip r:embed="rId3">
            <a:extLst>
              <a:ext uri="{28A0092B-C50C-407E-A947-70E740481C1C}">
                <a14:useLocalDpi xmlns:a14="http://schemas.microsoft.com/office/drawing/2010/main" val="0"/>
              </a:ext>
            </a:extLst>
          </a:blip>
          <a:srcRect l="8542" t="11667" r="8333" b="10020"/>
          <a:stretch>
            <a:fillRect/>
          </a:stretch>
        </p:blipFill>
        <p:spPr bwMode="auto">
          <a:xfrm>
            <a:off x="152400" y="1698625"/>
            <a:ext cx="87630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6"/>
          <p:cNvSpPr>
            <a:spLocks noGrp="1"/>
          </p:cNvSpPr>
          <p:nvPr>
            <p:ph type="title"/>
          </p:nvPr>
        </p:nvSpPr>
        <p:spPr/>
        <p:txBody>
          <a:bodyPr/>
          <a:lstStyle/>
          <a:p>
            <a:r>
              <a:rPr lang="en-US" smtClean="0"/>
              <a:t>Major EBM Hunting Tools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31573037"/>
              </p:ext>
            </p:extLst>
          </p:nvPr>
        </p:nvGraphicFramePr>
        <p:xfrm>
          <a:off x="526903" y="2761488"/>
          <a:ext cx="8229600" cy="3017520"/>
        </p:xfrm>
        <a:graphic>
          <a:graphicData uri="http://schemas.openxmlformats.org/drawingml/2006/table">
            <a:tbl>
              <a:tblPr firstRow="1" bandRow="1">
                <a:tableStyleId>{E8B1032C-EA38-4F05-BA0D-38AFFFC7BED3}</a:tableStyleId>
              </a:tblPr>
              <a:tblGrid>
                <a:gridCol w="3478192"/>
                <a:gridCol w="1157469"/>
                <a:gridCol w="995423"/>
                <a:gridCol w="922116"/>
                <a:gridCol w="861391"/>
                <a:gridCol w="815009"/>
              </a:tblGrid>
              <a:tr h="864042">
                <a:tc>
                  <a:txBody>
                    <a:bodyPr/>
                    <a:lstStyle/>
                    <a:p>
                      <a:r>
                        <a:rPr lang="en-US" sz="3600" dirty="0" smtClean="0"/>
                        <a:t>Tools</a:t>
                      </a:r>
                      <a:endParaRPr lang="en-US" sz="3600" dirty="0"/>
                    </a:p>
                  </a:txBody>
                  <a:tcPr/>
                </a:tc>
                <a:tc>
                  <a:txBody>
                    <a:bodyPr/>
                    <a:lstStyle/>
                    <a:p>
                      <a:pPr algn="ctr"/>
                      <a:r>
                        <a:rPr lang="en-US" dirty="0" smtClean="0"/>
                        <a:t>Cochrane</a:t>
                      </a:r>
                      <a:endParaRPr lang="en-US" dirty="0"/>
                    </a:p>
                  </a:txBody>
                  <a:tcPr/>
                </a:tc>
                <a:tc>
                  <a:txBody>
                    <a:bodyPr/>
                    <a:lstStyle/>
                    <a:p>
                      <a:pPr algn="ctr"/>
                      <a:r>
                        <a:rPr lang="en-US" dirty="0" smtClean="0"/>
                        <a:t>ACP Journal Club</a:t>
                      </a:r>
                      <a:endParaRPr lang="en-US" dirty="0"/>
                    </a:p>
                  </a:txBody>
                  <a:tcPr/>
                </a:tc>
                <a:tc>
                  <a:txBody>
                    <a:bodyPr/>
                    <a:lstStyle/>
                    <a:p>
                      <a:pPr algn="ctr"/>
                      <a:r>
                        <a:rPr lang="en-US" dirty="0" smtClean="0"/>
                        <a:t>Guide-lines</a:t>
                      </a:r>
                      <a:endParaRPr lang="en-US" dirty="0"/>
                    </a:p>
                  </a:txBody>
                  <a:tcPr/>
                </a:tc>
                <a:tc>
                  <a:txBody>
                    <a:bodyPr/>
                    <a:lstStyle/>
                    <a:p>
                      <a:pPr algn="ctr"/>
                      <a:r>
                        <a:rPr lang="en-US" dirty="0" smtClean="0"/>
                        <a:t>US-PSTF</a:t>
                      </a:r>
                      <a:endParaRPr lang="en-US" dirty="0"/>
                    </a:p>
                  </a:txBody>
                  <a:tcPr/>
                </a:tc>
                <a:tc>
                  <a:txBody>
                    <a:bodyPr/>
                    <a:lstStyle/>
                    <a:p>
                      <a:pPr algn="ctr"/>
                      <a:r>
                        <a:rPr lang="en-US" sz="2000" dirty="0" smtClean="0"/>
                        <a:t>LOE</a:t>
                      </a:r>
                      <a:endParaRPr lang="en-US" sz="2000" dirty="0"/>
                    </a:p>
                  </a:txBody>
                  <a:tcPr/>
                </a:tc>
              </a:tr>
              <a:tr h="543636">
                <a:tc>
                  <a:txBody>
                    <a:bodyPr/>
                    <a:lstStyle/>
                    <a:p>
                      <a:r>
                        <a:rPr lang="en-US" sz="2800" dirty="0" smtClean="0"/>
                        <a:t>Essential</a:t>
                      </a:r>
                      <a:r>
                        <a:rPr lang="en-US" sz="2800" baseline="0" dirty="0" smtClean="0"/>
                        <a:t> Evidence +*</a:t>
                      </a:r>
                      <a:endParaRPr lang="en-US" sz="2800" dirty="0"/>
                    </a:p>
                  </a:txBody>
                  <a:tcPr/>
                </a:tc>
                <a:tc>
                  <a:txBody>
                    <a:bodyPr/>
                    <a:lstStyle/>
                    <a:p>
                      <a:pPr algn="ctr"/>
                      <a:r>
                        <a:rPr lang="en-US" sz="4000" dirty="0" smtClean="0">
                          <a:latin typeface="Wingdings 2" pitchFamily="18" charset="2"/>
                          <a:sym typeface="Wingdings 2"/>
                        </a:rPr>
                        <a:t></a:t>
                      </a:r>
                      <a:endParaRPr lang="en-US" sz="4000" dirty="0">
                        <a:latin typeface="Wingdings 2" pitchFamily="18" charset="2"/>
                      </a:endParaRPr>
                    </a:p>
                  </a:txBody>
                  <a:tcPr/>
                </a:tc>
                <a:tc>
                  <a:txBody>
                    <a:bodyPr/>
                    <a:lstStyle/>
                    <a:p>
                      <a:pPr algn="ctr"/>
                      <a:endParaRPr lang="en-US" sz="4000" dirty="0"/>
                    </a:p>
                  </a:txBody>
                  <a:tcPr/>
                </a:tc>
                <a:tc>
                  <a:txBody>
                    <a:bodyPr/>
                    <a:lstStyle/>
                    <a:p>
                      <a:pPr algn="ctr"/>
                      <a:r>
                        <a:rPr lang="en-US" sz="4000" dirty="0" smtClean="0">
                          <a:latin typeface="Wingdings 2" pitchFamily="18" charset="2"/>
                          <a:sym typeface="Wingdings 2"/>
                        </a:rPr>
                        <a:t></a:t>
                      </a:r>
                      <a:endParaRPr lang="en-US" sz="4000" dirty="0">
                        <a:latin typeface="Wingdings 2" pitchFamily="18" charset="2"/>
                      </a:endParaRPr>
                    </a:p>
                  </a:txBody>
                  <a:tcPr/>
                </a:tc>
                <a:tc>
                  <a:txBody>
                    <a:bodyPr/>
                    <a:lstStyle/>
                    <a:p>
                      <a:pPr algn="ctr"/>
                      <a:r>
                        <a:rPr lang="en-US" sz="4000" dirty="0" smtClean="0">
                          <a:latin typeface="Wingdings 2" pitchFamily="18" charset="2"/>
                          <a:sym typeface="Wingdings 2"/>
                        </a:rPr>
                        <a:t></a:t>
                      </a:r>
                      <a:endParaRPr lang="en-US" sz="4000" dirty="0">
                        <a:latin typeface="Wingdings 2" pitchFamily="18" charset="2"/>
                      </a:endParaRPr>
                    </a:p>
                  </a:txBody>
                  <a:tcPr/>
                </a:tc>
                <a:tc>
                  <a:txBody>
                    <a:bodyPr/>
                    <a:lstStyle/>
                    <a:p>
                      <a:pPr algn="ctr"/>
                      <a:r>
                        <a:rPr lang="en-US" sz="4000" dirty="0" smtClean="0">
                          <a:latin typeface="Wingdings 2" pitchFamily="18" charset="2"/>
                          <a:sym typeface="Wingdings 2"/>
                        </a:rPr>
                        <a:t></a:t>
                      </a:r>
                      <a:endParaRPr lang="en-US" sz="4000" dirty="0">
                        <a:latin typeface="Wingdings 2" pitchFamily="18" charset="2"/>
                      </a:endParaRPr>
                    </a:p>
                  </a:txBody>
                  <a:tcPr/>
                </a:tc>
              </a:tr>
              <a:tr h="593994">
                <a:tc>
                  <a:txBody>
                    <a:bodyPr/>
                    <a:lstStyle/>
                    <a:p>
                      <a:r>
                        <a:rPr lang="en-US" sz="3200" dirty="0" smtClean="0"/>
                        <a:t>Dynamed Plus</a:t>
                      </a:r>
                      <a:endParaRPr lang="en-US" sz="3200" dirty="0"/>
                    </a:p>
                  </a:txBody>
                  <a:tcPr/>
                </a:tc>
                <a:tc>
                  <a:txBody>
                    <a:bodyPr/>
                    <a:lstStyle/>
                    <a:p>
                      <a:pPr algn="ctr"/>
                      <a:r>
                        <a:rPr lang="en-US" sz="4000" dirty="0" smtClean="0">
                          <a:latin typeface="Wingdings 2" pitchFamily="18" charset="2"/>
                          <a:sym typeface="Wingdings 2"/>
                        </a:rPr>
                        <a:t></a:t>
                      </a:r>
                      <a:endParaRPr lang="en-US" sz="4000" dirty="0">
                        <a:latin typeface="Wingdings 2" pitchFamily="18" charset="2"/>
                      </a:endParaRPr>
                    </a:p>
                  </a:txBody>
                  <a:tcPr/>
                </a:tc>
                <a:tc>
                  <a:txBody>
                    <a:bodyPr/>
                    <a:lstStyle/>
                    <a:p>
                      <a:pPr algn="ctr"/>
                      <a:r>
                        <a:rPr lang="en-US" sz="4000" dirty="0" smtClean="0">
                          <a:latin typeface="Wingdings 2" pitchFamily="18" charset="2"/>
                          <a:sym typeface="Wingdings 2"/>
                        </a:rPr>
                        <a:t></a:t>
                      </a:r>
                      <a:endParaRPr lang="en-US" sz="4000" dirty="0">
                        <a:latin typeface="Wingdings 2" pitchFamily="18" charset="2"/>
                      </a:endParaRPr>
                    </a:p>
                  </a:txBody>
                  <a:tcPr/>
                </a:tc>
                <a:tc>
                  <a:txBody>
                    <a:bodyPr/>
                    <a:lstStyle/>
                    <a:p>
                      <a:pPr algn="ctr"/>
                      <a:r>
                        <a:rPr lang="en-US" sz="4000" dirty="0" smtClean="0">
                          <a:latin typeface="Wingdings 2" pitchFamily="18" charset="2"/>
                          <a:sym typeface="Wingdings 2"/>
                        </a:rPr>
                        <a:t></a:t>
                      </a:r>
                      <a:endParaRPr lang="en-US" sz="4000" dirty="0">
                        <a:latin typeface="Wingdings 2" pitchFamily="18" charset="2"/>
                      </a:endParaRPr>
                    </a:p>
                  </a:txBody>
                  <a:tcPr/>
                </a:tc>
                <a:tc>
                  <a:txBody>
                    <a:bodyPr/>
                    <a:lstStyle/>
                    <a:p>
                      <a:pPr algn="ctr"/>
                      <a:r>
                        <a:rPr lang="en-US" sz="4000" dirty="0" smtClean="0">
                          <a:latin typeface="Wingdings 2" pitchFamily="18" charset="2"/>
                          <a:sym typeface="Wingdings 2"/>
                        </a:rPr>
                        <a:t></a:t>
                      </a:r>
                      <a:endParaRPr lang="en-US" sz="4000" dirty="0">
                        <a:latin typeface="Wingdings 2" pitchFamily="18" charset="2"/>
                      </a:endParaRPr>
                    </a:p>
                  </a:txBody>
                  <a:tcPr/>
                </a:tc>
                <a:tc>
                  <a:txBody>
                    <a:bodyPr/>
                    <a:lstStyle/>
                    <a:p>
                      <a:pPr algn="ctr"/>
                      <a:r>
                        <a:rPr lang="en-US" sz="4000" dirty="0" smtClean="0">
                          <a:latin typeface="Wingdings 2" pitchFamily="18" charset="2"/>
                          <a:sym typeface="Wingdings 2"/>
                        </a:rPr>
                        <a:t></a:t>
                      </a:r>
                      <a:endParaRPr lang="en-US" sz="4000" dirty="0">
                        <a:latin typeface="Wingdings 2" pitchFamily="18" charset="2"/>
                      </a:endParaRPr>
                    </a:p>
                  </a:txBody>
                  <a:tcPr/>
                </a:tc>
              </a:tr>
              <a:tr h="593994">
                <a:tc>
                  <a:txBody>
                    <a:bodyPr/>
                    <a:lstStyle/>
                    <a:p>
                      <a:r>
                        <a:rPr lang="en-US" sz="3200" dirty="0" smtClean="0"/>
                        <a:t>PEPID</a:t>
                      </a:r>
                      <a:endParaRPr lang="en-US" sz="3200" dirty="0"/>
                    </a:p>
                  </a:txBody>
                  <a:tcPr/>
                </a:tc>
                <a:tc gridSpan="5">
                  <a:txBody>
                    <a:bodyPr/>
                    <a:lstStyle/>
                    <a:p>
                      <a:pPr algn="ctr"/>
                      <a:endParaRPr lang="en-US" sz="4000" dirty="0">
                        <a:latin typeface="Wingdings 2" pitchFamily="18" charset="2"/>
                      </a:endParaRPr>
                    </a:p>
                  </a:txBody>
                  <a:tcPr/>
                </a:tc>
                <a:tc hMerge="1">
                  <a:txBody>
                    <a:bodyPr/>
                    <a:lstStyle/>
                    <a:p>
                      <a:pPr algn="ctr"/>
                      <a:endParaRPr lang="en-US" sz="4000" dirty="0">
                        <a:latin typeface="Wingdings 2" pitchFamily="18" charset="2"/>
                      </a:endParaRPr>
                    </a:p>
                  </a:txBody>
                  <a:tcPr/>
                </a:tc>
                <a:tc hMerge="1">
                  <a:txBody>
                    <a:bodyPr/>
                    <a:lstStyle/>
                    <a:p>
                      <a:pPr algn="ctr"/>
                      <a:endParaRPr lang="en-US" sz="4000" dirty="0">
                        <a:latin typeface="Wingdings 2" pitchFamily="18" charset="2"/>
                      </a:endParaRPr>
                    </a:p>
                  </a:txBody>
                  <a:tcPr/>
                </a:tc>
                <a:tc hMerge="1">
                  <a:txBody>
                    <a:bodyPr/>
                    <a:lstStyle/>
                    <a:p>
                      <a:pPr algn="ctr"/>
                      <a:endParaRPr lang="en-US" sz="4000" dirty="0">
                        <a:latin typeface="Wingdings 2" pitchFamily="18" charset="2"/>
                      </a:endParaRPr>
                    </a:p>
                  </a:txBody>
                  <a:tcPr/>
                </a:tc>
                <a:tc hMerge="1">
                  <a:txBody>
                    <a:bodyPr/>
                    <a:lstStyle/>
                    <a:p>
                      <a:pPr algn="ctr"/>
                      <a:endParaRPr lang="en-US" sz="4000" dirty="0">
                        <a:latin typeface="Wingdings 2" pitchFamily="18" charset="2"/>
                      </a:endParaRPr>
                    </a:p>
                  </a:txBody>
                  <a:tcPr/>
                </a:tc>
              </a:tr>
            </a:tbl>
          </a:graphicData>
        </a:graphic>
      </p:graphicFrame>
      <p:sp>
        <p:nvSpPr>
          <p:cNvPr id="451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F78695E-E4A5-42B7-81BF-507ED0463A3D}" type="slidenum">
              <a:rPr lang="en-US" smtClean="0"/>
              <a:pPr/>
              <a:t>31</a:t>
            </a:fld>
            <a:endParaRPr lang="en-US" smtClean="0"/>
          </a:p>
        </p:txBody>
      </p:sp>
      <p:sp>
        <p:nvSpPr>
          <p:cNvPr id="45103" name="Text Box 6"/>
          <p:cNvSpPr txBox="1">
            <a:spLocks noChangeArrowheads="1"/>
          </p:cNvSpPr>
          <p:nvPr/>
        </p:nvSpPr>
        <p:spPr bwMode="auto">
          <a:xfrm rot="-5400000">
            <a:off x="-1259067" y="3771614"/>
            <a:ext cx="29871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45720" rIns="4572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3200" b="1" dirty="0">
                <a:solidFill>
                  <a:schemeClr val="bg2"/>
                </a:solidFill>
                <a:latin typeface="Times New Roman" pitchFamily="18" charset="0"/>
              </a:rPr>
              <a:t>Web and </a:t>
            </a:r>
            <a:r>
              <a:rPr lang="en-US" sz="3200" b="1" dirty="0" smtClean="0">
                <a:solidFill>
                  <a:schemeClr val="bg2"/>
                </a:solidFill>
                <a:latin typeface="Times New Roman" pitchFamily="18" charset="0"/>
              </a:rPr>
              <a:t>Mobile</a:t>
            </a:r>
            <a:endParaRPr lang="en-US" sz="3200" b="1" dirty="0">
              <a:solidFill>
                <a:schemeClr val="bg2"/>
              </a:solidFill>
              <a:latin typeface="Times New Roman" pitchFamily="18" charset="0"/>
            </a:endParaRPr>
          </a:p>
        </p:txBody>
      </p:sp>
      <p:sp>
        <p:nvSpPr>
          <p:cNvPr id="2" name="TextBox 1"/>
          <p:cNvSpPr txBox="1"/>
          <p:nvPr/>
        </p:nvSpPr>
        <p:spPr>
          <a:xfrm>
            <a:off x="2806420" y="6223416"/>
            <a:ext cx="3213380" cy="584775"/>
          </a:xfrm>
          <a:prstGeom prst="rect">
            <a:avLst/>
          </a:prstGeom>
          <a:noFill/>
        </p:spPr>
        <p:txBody>
          <a:bodyPr wrap="none" rtlCol="0">
            <a:spAutoFit/>
          </a:bodyPr>
          <a:lstStyle/>
          <a:p>
            <a:r>
              <a:rPr lang="en-US" sz="3200" dirty="0" smtClean="0"/>
              <a:t>*</a:t>
            </a:r>
            <a:r>
              <a:rPr lang="en-US" dirty="0" smtClean="0"/>
              <a:t> Mobile Formatted Websites</a:t>
            </a:r>
            <a:endParaRPr lang="en-US" dirty="0"/>
          </a:p>
        </p:txBody>
      </p:sp>
      <p:sp>
        <p:nvSpPr>
          <p:cNvPr id="3" name="Date Placeholder 2"/>
          <p:cNvSpPr>
            <a:spLocks noGrp="1"/>
          </p:cNvSpPr>
          <p:nvPr>
            <p:ph type="dt" sz="half" idx="10"/>
          </p:nvPr>
        </p:nvSpPr>
        <p:spPr/>
        <p:txBody>
          <a:bodyPr/>
          <a:lstStyle/>
          <a:p>
            <a:pPr>
              <a:defRPr/>
            </a:pPr>
            <a:r>
              <a:rPr lang="en-US" smtClean="0"/>
              <a:t>2015-2016</a:t>
            </a:r>
            <a:endParaRPr lang="en-US"/>
          </a:p>
        </p:txBody>
      </p:sp>
      <p:sp>
        <p:nvSpPr>
          <p:cNvPr id="4" name="Rectangle 3"/>
          <p:cNvSpPr/>
          <p:nvPr/>
        </p:nvSpPr>
        <p:spPr>
          <a:xfrm>
            <a:off x="5047832" y="5188252"/>
            <a:ext cx="2167581" cy="584775"/>
          </a:xfrm>
          <a:prstGeom prst="rect">
            <a:avLst/>
          </a:prstGeom>
        </p:spPr>
        <p:txBody>
          <a:bodyPr wrap="none">
            <a:spAutoFit/>
          </a:bodyPr>
          <a:lstStyle/>
          <a:p>
            <a:pPr algn="ctr"/>
            <a:r>
              <a:rPr lang="en-US" sz="3200" b="1" dirty="0">
                <a:solidFill>
                  <a:schemeClr val="bg2"/>
                </a:solidFill>
                <a:latin typeface="Times New Roman" pitchFamily="18" charset="0"/>
              </a:rPr>
              <a:t>Summaries</a:t>
            </a: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082A75B-A867-48B7-8B7D-FC5C489F0CE4}" type="slidenum">
              <a:rPr lang="en-US" smtClean="0"/>
              <a:pPr/>
              <a:t>32</a:t>
            </a:fld>
            <a:endParaRPr lang="en-US" smtClean="0"/>
          </a:p>
        </p:txBody>
      </p:sp>
      <p:sp>
        <p:nvSpPr>
          <p:cNvPr id="49156" name="Rectangle 2"/>
          <p:cNvSpPr>
            <a:spLocks noGrp="1" noChangeArrowheads="1"/>
          </p:cNvSpPr>
          <p:nvPr>
            <p:ph type="title"/>
          </p:nvPr>
        </p:nvSpPr>
        <p:spPr/>
        <p:txBody>
          <a:bodyPr/>
          <a:lstStyle/>
          <a:p>
            <a:pPr eaLnBrk="1" hangingPunct="1"/>
            <a:r>
              <a:rPr lang="en-US" smtClean="0"/>
              <a:t>Essential Evidence Plus (EE+)</a:t>
            </a:r>
          </a:p>
        </p:txBody>
      </p:sp>
      <p:sp>
        <p:nvSpPr>
          <p:cNvPr id="49157" name="Rectangle 3"/>
          <p:cNvSpPr>
            <a:spLocks noGrp="1" noChangeArrowheads="1"/>
          </p:cNvSpPr>
          <p:nvPr>
            <p:ph type="body" idx="1"/>
          </p:nvPr>
        </p:nvSpPr>
        <p:spPr/>
        <p:txBody>
          <a:bodyPr/>
          <a:lstStyle/>
          <a:p>
            <a:pPr eaLnBrk="1" hangingPunct="1">
              <a:lnSpc>
                <a:spcPct val="90000"/>
              </a:lnSpc>
            </a:pPr>
            <a:r>
              <a:rPr lang="en-US" dirty="0" smtClean="0"/>
              <a:t>POEMS -- JFP</a:t>
            </a:r>
          </a:p>
          <a:p>
            <a:pPr lvl="1" eaLnBrk="1" hangingPunct="1">
              <a:lnSpc>
                <a:spcPct val="90000"/>
              </a:lnSpc>
            </a:pPr>
            <a:r>
              <a:rPr lang="en-US" dirty="0" smtClean="0"/>
              <a:t>&gt;104 journals surveyed</a:t>
            </a:r>
          </a:p>
          <a:p>
            <a:pPr lvl="1" eaLnBrk="1" hangingPunct="1">
              <a:lnSpc>
                <a:spcPct val="90000"/>
              </a:lnSpc>
            </a:pPr>
            <a:r>
              <a:rPr lang="en-US" dirty="0" smtClean="0"/>
              <a:t>Over 3500 article synopses</a:t>
            </a:r>
          </a:p>
          <a:p>
            <a:pPr lvl="1" eaLnBrk="1" hangingPunct="1">
              <a:lnSpc>
                <a:spcPct val="90000"/>
              </a:lnSpc>
            </a:pPr>
            <a:r>
              <a:rPr lang="en-US" dirty="0" smtClean="0"/>
              <a:t>Link out to PubMed</a:t>
            </a:r>
          </a:p>
          <a:p>
            <a:pPr eaLnBrk="1" hangingPunct="1">
              <a:lnSpc>
                <a:spcPct val="90000"/>
              </a:lnSpc>
            </a:pPr>
            <a:r>
              <a:rPr lang="en-US" dirty="0" smtClean="0"/>
              <a:t>Cochrane abstracts</a:t>
            </a:r>
          </a:p>
          <a:p>
            <a:pPr eaLnBrk="1" hangingPunct="1">
              <a:lnSpc>
                <a:spcPct val="90000"/>
              </a:lnSpc>
            </a:pPr>
            <a:r>
              <a:rPr lang="en-US" dirty="0" smtClean="0"/>
              <a:t>Selected NGC evidence-based guidelines</a:t>
            </a:r>
          </a:p>
          <a:p>
            <a:pPr eaLnBrk="1" hangingPunct="1">
              <a:lnSpc>
                <a:spcPct val="90000"/>
              </a:lnSpc>
            </a:pPr>
            <a:r>
              <a:rPr lang="en-US" dirty="0" smtClean="0"/>
              <a:t>Decision support tools (calculators/prediction rules)</a:t>
            </a:r>
          </a:p>
        </p:txBody>
      </p:sp>
      <p:pic>
        <p:nvPicPr>
          <p:cNvPr id="49158" name="Picture 8" descr="Essential Evidence P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65413"/>
            <a:ext cx="21907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604FC9E-7FB8-45F4-B20E-AC03A2CFCDA6}" type="slidenum">
              <a:rPr lang="en-US" smtClean="0"/>
              <a:pPr/>
              <a:t>33</a:t>
            </a:fld>
            <a:endParaRPr lang="en-US" smtClean="0"/>
          </a:p>
        </p:txBody>
      </p:sp>
      <p:sp>
        <p:nvSpPr>
          <p:cNvPr id="50180" name="Rectangle 2"/>
          <p:cNvSpPr>
            <a:spLocks noGrp="1" noChangeArrowheads="1"/>
          </p:cNvSpPr>
          <p:nvPr>
            <p:ph type="title"/>
          </p:nvPr>
        </p:nvSpPr>
        <p:spPr/>
        <p:txBody>
          <a:bodyPr/>
          <a:lstStyle/>
          <a:p>
            <a:pPr eaLnBrk="1" hangingPunct="1"/>
            <a:r>
              <a:rPr lang="en-US" smtClean="0"/>
              <a:t>EE+ Features</a:t>
            </a:r>
          </a:p>
        </p:txBody>
      </p:sp>
      <p:sp>
        <p:nvSpPr>
          <p:cNvPr id="50181" name="Rectangle 3"/>
          <p:cNvSpPr>
            <a:spLocks noGrp="1" noChangeArrowheads="1"/>
          </p:cNvSpPr>
          <p:nvPr>
            <p:ph type="body" idx="1"/>
          </p:nvPr>
        </p:nvSpPr>
        <p:spPr/>
        <p:txBody>
          <a:bodyPr/>
          <a:lstStyle/>
          <a:p>
            <a:pPr eaLnBrk="1" hangingPunct="1"/>
            <a:r>
              <a:rPr lang="en-US" dirty="0" smtClean="0"/>
              <a:t>EBM Guidelines </a:t>
            </a:r>
          </a:p>
          <a:p>
            <a:pPr eaLnBrk="1" hangingPunct="1"/>
            <a:r>
              <a:rPr lang="en-US" dirty="0" smtClean="0"/>
              <a:t>Levels of Evidence explained</a:t>
            </a:r>
          </a:p>
          <a:p>
            <a:pPr eaLnBrk="1" hangingPunct="1"/>
            <a:r>
              <a:rPr lang="en-US" dirty="0" smtClean="0"/>
              <a:t>Essential Evidence Topics (quick reference)</a:t>
            </a:r>
          </a:p>
          <a:p>
            <a:pPr eaLnBrk="1" hangingPunct="1"/>
            <a:r>
              <a:rPr lang="en-US" dirty="0" smtClean="0"/>
              <a:t>E/M coding tool</a:t>
            </a:r>
          </a:p>
          <a:p>
            <a:pPr eaLnBrk="1" hangingPunct="1"/>
            <a:r>
              <a:rPr lang="en-US" dirty="0" smtClean="0"/>
              <a:t>Immunization Guide</a:t>
            </a:r>
          </a:p>
          <a:p>
            <a:pPr eaLnBrk="1" hangingPunct="1"/>
            <a:r>
              <a:rPr lang="en-US" dirty="0" smtClean="0"/>
              <a:t>Derm Expert</a:t>
            </a:r>
          </a:p>
          <a:p>
            <a:pPr eaLnBrk="1" hangingPunct="1"/>
            <a:endParaRPr lang="en-US" dirty="0" smtClean="0"/>
          </a:p>
        </p:txBody>
      </p:sp>
      <p:sp>
        <p:nvSpPr>
          <p:cNvPr id="2" name="Date Placeholder 1"/>
          <p:cNvSpPr>
            <a:spLocks noGrp="1"/>
          </p:cNvSpPr>
          <p:nvPr>
            <p:ph type="dt" sz="half" idx="10"/>
          </p:nvPr>
        </p:nvSpPr>
        <p:spPr/>
        <p:txBody>
          <a:bodyPr/>
          <a:lstStyle/>
          <a:p>
            <a:pPr>
              <a:defRPr/>
            </a:pPr>
            <a:r>
              <a:rPr lang="en-US" smtClean="0"/>
              <a:t>2015-2016</a:t>
            </a:r>
            <a:endParaRPr lang="en-US"/>
          </a:p>
        </p:txBody>
      </p:sp>
      <p:pic>
        <p:nvPicPr>
          <p:cNvPr id="3" name="Picture 2"/>
          <p:cNvPicPr>
            <a:picLocks noChangeAspect="1"/>
          </p:cNvPicPr>
          <p:nvPr/>
        </p:nvPicPr>
        <p:blipFill>
          <a:blip r:embed="rId3"/>
          <a:stretch>
            <a:fillRect/>
          </a:stretch>
        </p:blipFill>
        <p:spPr>
          <a:xfrm>
            <a:off x="5062537" y="4191502"/>
            <a:ext cx="3438525" cy="1619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757943C-7F50-4105-A09E-648084128ABF}" type="slidenum">
              <a:rPr lang="en-US" smtClean="0"/>
              <a:pPr/>
              <a:t>34</a:t>
            </a:fld>
            <a:endParaRPr lang="en-US" smtClean="0"/>
          </a:p>
        </p:txBody>
      </p:sp>
      <p:sp>
        <p:nvSpPr>
          <p:cNvPr id="52228" name="Rectangle 2"/>
          <p:cNvSpPr>
            <a:spLocks noGrp="1" noChangeArrowheads="1"/>
          </p:cNvSpPr>
          <p:nvPr>
            <p:ph type="title"/>
          </p:nvPr>
        </p:nvSpPr>
        <p:spPr/>
        <p:txBody>
          <a:bodyPr/>
          <a:lstStyle/>
          <a:p>
            <a:pPr eaLnBrk="1" hangingPunct="1"/>
            <a:r>
              <a:rPr lang="en-US" smtClean="0"/>
              <a:t>Essential Evidence Plus</a:t>
            </a:r>
          </a:p>
        </p:txBody>
      </p:sp>
      <p:sp>
        <p:nvSpPr>
          <p:cNvPr id="52229" name="Rectangle 3"/>
          <p:cNvSpPr>
            <a:spLocks noGrp="1" noChangeArrowheads="1"/>
          </p:cNvSpPr>
          <p:nvPr>
            <p:ph type="body" idx="1"/>
          </p:nvPr>
        </p:nvSpPr>
        <p:spPr/>
        <p:txBody>
          <a:bodyPr/>
          <a:lstStyle/>
          <a:p>
            <a:pPr eaLnBrk="1" hangingPunct="1"/>
            <a:r>
              <a:rPr lang="en-US" sz="2800" dirty="0" smtClean="0"/>
              <a:t>Comes in mobile friendly web site, no app.  Link is on Mobile Library page.</a:t>
            </a:r>
          </a:p>
          <a:p>
            <a:pPr eaLnBrk="1" hangingPunct="1"/>
            <a:r>
              <a:rPr lang="en-US" sz="2800" dirty="0" smtClean="0"/>
              <a:t>Daily POEMS are available in mp3 podcast version </a:t>
            </a:r>
          </a:p>
          <a:p>
            <a:pPr eaLnBrk="1" hangingPunct="1"/>
            <a:r>
              <a:rPr lang="en-US" sz="2800" dirty="0" smtClean="0"/>
              <a:t>Limitations</a:t>
            </a:r>
          </a:p>
          <a:p>
            <a:pPr lvl="1" eaLnBrk="1" hangingPunct="1"/>
            <a:r>
              <a:rPr lang="en-US" sz="2400" dirty="0" smtClean="0"/>
              <a:t>individual article summaries may not account for the “big picture”</a:t>
            </a:r>
          </a:p>
          <a:p>
            <a:pPr lvl="1" eaLnBrk="1" hangingPunct="1"/>
            <a:r>
              <a:rPr lang="en-US" sz="2400" dirty="0" smtClean="0"/>
              <a:t>may have to read multiple items</a:t>
            </a:r>
          </a:p>
          <a:p>
            <a:pPr eaLnBrk="1" hangingPunct="1"/>
            <a:r>
              <a:rPr lang="en-US" dirty="0" smtClean="0"/>
              <a:t>$$</a:t>
            </a:r>
          </a:p>
        </p:txBody>
      </p:sp>
      <p:pic>
        <p:nvPicPr>
          <p:cNvPr id="52230" name="Picture 8" descr="Essential Evidence P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2525" y="5349875"/>
            <a:ext cx="21907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4"/>
          <p:cNvSpPr>
            <a:spLocks noGrp="1"/>
          </p:cNvSpPr>
          <p:nvPr>
            <p:ph type="ctrTitle"/>
          </p:nvPr>
        </p:nvSpPr>
        <p:spPr/>
        <p:txBody>
          <a:bodyPr/>
          <a:lstStyle/>
          <a:p>
            <a:pPr algn="ctr"/>
            <a:r>
              <a:rPr lang="en-US" smtClean="0"/>
              <a:t>Do </a:t>
            </a:r>
            <a:r>
              <a:rPr lang="en-US" i="1" smtClean="0"/>
              <a:t>EE+</a:t>
            </a:r>
            <a:r>
              <a:rPr lang="en-US" smtClean="0"/>
              <a:t> Case</a:t>
            </a:r>
          </a:p>
        </p:txBody>
      </p:sp>
      <p:sp>
        <p:nvSpPr>
          <p:cNvPr id="53251" name="Subtitle 5"/>
          <p:cNvSpPr>
            <a:spLocks noGrp="1"/>
          </p:cNvSpPr>
          <p:nvPr>
            <p:ph type="subTitle" idx="1"/>
          </p:nvPr>
        </p:nvSpPr>
        <p:spPr/>
        <p:txBody>
          <a:bodyPr/>
          <a:lstStyle/>
          <a:p>
            <a:endParaRPr lang="en-US" smtClean="0"/>
          </a:p>
        </p:txBody>
      </p:sp>
      <p:sp>
        <p:nvSpPr>
          <p:cNvPr id="5325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FF8B4D6-43F2-4B2D-B340-220A79FD6FBF}" type="slidenum">
              <a:rPr lang="en-US" smtClean="0"/>
              <a:pPr/>
              <a:t>35</a:t>
            </a:fld>
            <a:endParaRPr lang="en-US" smtClean="0"/>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5B994DE-8ED6-4E84-AFBD-967F4F9D707F}" type="slidenum">
              <a:rPr lang="en-US" smtClean="0"/>
              <a:pPr/>
              <a:t>36</a:t>
            </a:fld>
            <a:endParaRPr lang="en-US" smtClean="0"/>
          </a:p>
        </p:txBody>
      </p:sp>
      <p:sp>
        <p:nvSpPr>
          <p:cNvPr id="57348" name="Rectangle 2"/>
          <p:cNvSpPr>
            <a:spLocks noGrp="1" noChangeArrowheads="1"/>
          </p:cNvSpPr>
          <p:nvPr>
            <p:ph type="title"/>
          </p:nvPr>
        </p:nvSpPr>
        <p:spPr>
          <a:xfrm>
            <a:off x="503238" y="787400"/>
            <a:ext cx="8229600" cy="1143000"/>
          </a:xfrm>
          <a:noFill/>
        </p:spPr>
        <p:txBody>
          <a:bodyPr lIns="90488" tIns="44450" rIns="90488" bIns="44450" anchor="ctr"/>
          <a:lstStyle/>
          <a:p>
            <a:pPr eaLnBrk="1" hangingPunct="1"/>
            <a:r>
              <a:rPr lang="en-US" dirty="0" smtClean="0"/>
              <a:t>DynaMed Plus</a:t>
            </a:r>
          </a:p>
        </p:txBody>
      </p:sp>
      <p:sp>
        <p:nvSpPr>
          <p:cNvPr id="57349" name="Rectangle 3"/>
          <p:cNvSpPr>
            <a:spLocks noGrp="1" noChangeArrowheads="1"/>
          </p:cNvSpPr>
          <p:nvPr>
            <p:ph type="body" idx="1"/>
          </p:nvPr>
        </p:nvSpPr>
        <p:spPr>
          <a:noFill/>
        </p:spPr>
        <p:txBody>
          <a:bodyPr lIns="90488" tIns="44450" rIns="90488" bIns="44450"/>
          <a:lstStyle/>
          <a:p>
            <a:pPr eaLnBrk="1" hangingPunct="1">
              <a:lnSpc>
                <a:spcPct val="90000"/>
              </a:lnSpc>
            </a:pPr>
            <a:r>
              <a:rPr lang="en-US" dirty="0" smtClean="0"/>
              <a:t>New design and content January 2016</a:t>
            </a:r>
          </a:p>
          <a:p>
            <a:pPr eaLnBrk="1" hangingPunct="1">
              <a:lnSpc>
                <a:spcPct val="90000"/>
              </a:lnSpc>
            </a:pPr>
            <a:r>
              <a:rPr lang="en-US" dirty="0" smtClean="0"/>
              <a:t>Intuitive clinical organization for diseases, drugs, procedures</a:t>
            </a:r>
          </a:p>
          <a:p>
            <a:pPr eaLnBrk="1" hangingPunct="1">
              <a:lnSpc>
                <a:spcPct val="90000"/>
              </a:lnSpc>
            </a:pPr>
            <a:r>
              <a:rPr lang="en-US" dirty="0" smtClean="0"/>
              <a:t>Brief summarized information presented first</a:t>
            </a:r>
          </a:p>
          <a:p>
            <a:pPr eaLnBrk="1" hangingPunct="1">
              <a:lnSpc>
                <a:spcPct val="90000"/>
              </a:lnSpc>
            </a:pPr>
            <a:r>
              <a:rPr lang="en-US" dirty="0" smtClean="0"/>
              <a:t>Links out to articles and reviews if more details needed</a:t>
            </a:r>
          </a:p>
          <a:p>
            <a:pPr eaLnBrk="1" hangingPunct="1">
              <a:lnSpc>
                <a:spcPct val="90000"/>
              </a:lnSpc>
            </a:pPr>
            <a:r>
              <a:rPr lang="en-US" dirty="0" smtClean="0"/>
              <a:t>ICD-9/10 codes and links to patient information handouts</a:t>
            </a:r>
          </a:p>
        </p:txBody>
      </p:sp>
      <p:sp>
        <p:nvSpPr>
          <p:cNvPr id="2" name="Date Placeholder 1"/>
          <p:cNvSpPr>
            <a:spLocks noGrp="1"/>
          </p:cNvSpPr>
          <p:nvPr>
            <p:ph type="dt" sz="half" idx="10"/>
          </p:nvPr>
        </p:nvSpPr>
        <p:spPr/>
        <p:txBody>
          <a:bodyPr/>
          <a:lstStyle/>
          <a:p>
            <a:pPr>
              <a:defRPr/>
            </a:pPr>
            <a:r>
              <a:rPr lang="en-US" smtClean="0"/>
              <a:t>2015-2016</a:t>
            </a:r>
            <a:endParaRPr lang="en-US"/>
          </a:p>
        </p:txBody>
      </p:sp>
      <p:pic>
        <p:nvPicPr>
          <p:cNvPr id="7" name="Picture 6"/>
          <p:cNvPicPr>
            <a:picLocks noChangeAspect="1"/>
          </p:cNvPicPr>
          <p:nvPr/>
        </p:nvPicPr>
        <p:blipFill>
          <a:blip r:embed="rId3"/>
          <a:stretch>
            <a:fillRect/>
          </a:stretch>
        </p:blipFill>
        <p:spPr>
          <a:xfrm>
            <a:off x="5409555" y="1201331"/>
            <a:ext cx="2744489" cy="537219"/>
          </a:xfrm>
          <a:prstGeom prst="rect">
            <a:avLst/>
          </a:prstGeom>
        </p:spPr>
      </p:pic>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8600" y="1154113"/>
            <a:ext cx="8686800" cy="685800"/>
          </a:xfrm>
        </p:spPr>
        <p:txBody>
          <a:bodyPr/>
          <a:lstStyle/>
          <a:p>
            <a:pPr eaLnBrk="1" hangingPunct="1"/>
            <a:r>
              <a:rPr lang="en-US" dirty="0" smtClean="0"/>
              <a:t>Dynamed Plus </a:t>
            </a:r>
          </a:p>
        </p:txBody>
      </p:sp>
      <p:sp>
        <p:nvSpPr>
          <p:cNvPr id="34819" name="Content Placeholder 2"/>
          <p:cNvSpPr>
            <a:spLocks noGrp="1"/>
          </p:cNvSpPr>
          <p:nvPr>
            <p:ph idx="1"/>
          </p:nvPr>
        </p:nvSpPr>
        <p:spPr/>
        <p:txBody>
          <a:bodyPr/>
          <a:lstStyle/>
          <a:p>
            <a:pPr eaLnBrk="1" hangingPunct="1"/>
            <a:r>
              <a:rPr lang="en-US" dirty="0" smtClean="0"/>
              <a:t>Constantly updated review of literature and guidelines organized by topic: diseases, drugs</a:t>
            </a:r>
          </a:p>
          <a:p>
            <a:pPr eaLnBrk="1" hangingPunct="1">
              <a:lnSpc>
                <a:spcPct val="90000"/>
              </a:lnSpc>
            </a:pPr>
            <a:r>
              <a:rPr lang="en-US" dirty="0" smtClean="0"/>
              <a:t>Calculators</a:t>
            </a:r>
          </a:p>
          <a:p>
            <a:pPr eaLnBrk="1" hangingPunct="1">
              <a:lnSpc>
                <a:spcPct val="90000"/>
              </a:lnSpc>
            </a:pPr>
            <a:r>
              <a:rPr lang="en-US" dirty="0" smtClean="0"/>
              <a:t>Micromedex drug monographs</a:t>
            </a:r>
          </a:p>
          <a:p>
            <a:pPr eaLnBrk="1" hangingPunct="1">
              <a:lnSpc>
                <a:spcPct val="90000"/>
              </a:lnSpc>
            </a:pPr>
            <a:r>
              <a:rPr lang="en-US" dirty="0" smtClean="0"/>
              <a:t>Images</a:t>
            </a:r>
          </a:p>
          <a:p>
            <a:pPr eaLnBrk="1" hangingPunct="1">
              <a:lnSpc>
                <a:spcPct val="90000"/>
              </a:lnSpc>
            </a:pPr>
            <a:r>
              <a:rPr lang="en-US" dirty="0" smtClean="0"/>
              <a:t>Links out to articles subscribed at CoM and reviews if more details needed</a:t>
            </a:r>
          </a:p>
          <a:p>
            <a:pPr eaLnBrk="1" hangingPunct="1">
              <a:lnSpc>
                <a:spcPct val="90000"/>
              </a:lnSpc>
            </a:pPr>
            <a:r>
              <a:rPr lang="en-US" dirty="0" smtClean="0"/>
              <a:t>Available online and mobile app</a:t>
            </a:r>
          </a:p>
          <a:p>
            <a:pPr eaLnBrk="1" hangingPunct="1">
              <a:lnSpc>
                <a:spcPct val="90000"/>
              </a:lnSpc>
            </a:pPr>
            <a:endParaRPr lang="en-US" dirty="0" smtClean="0"/>
          </a:p>
          <a:p>
            <a:pPr eaLnBrk="1" hangingPunct="1">
              <a:lnSpc>
                <a:spcPct val="90000"/>
              </a:lnSpc>
            </a:pPr>
            <a:endParaRPr lang="en-US" dirty="0" smtClean="0"/>
          </a:p>
          <a:p>
            <a:pPr eaLnBrk="1" hangingPunct="1"/>
            <a:endParaRPr lang="en-US" dirty="0" smtClean="0"/>
          </a:p>
        </p:txBody>
      </p:sp>
      <p:sp>
        <p:nvSpPr>
          <p:cNvPr id="4" name="Date Placeholder 3"/>
          <p:cNvSpPr>
            <a:spLocks noGrp="1"/>
          </p:cNvSpPr>
          <p:nvPr>
            <p:ph type="dt" sz="quarter" idx="10"/>
          </p:nvPr>
        </p:nvSpPr>
        <p:spPr/>
        <p:txBody>
          <a:bodyPr/>
          <a:lstStyle/>
          <a:p>
            <a:pPr>
              <a:defRPr/>
            </a:pPr>
            <a:r>
              <a:rPr lang="en-US" smtClean="0"/>
              <a:t>2015</a:t>
            </a:r>
            <a:endParaRPr lang="en-US"/>
          </a:p>
        </p:txBody>
      </p:sp>
      <p:sp>
        <p:nvSpPr>
          <p:cNvPr id="5" name="Footer Placeholder 4"/>
          <p:cNvSpPr>
            <a:spLocks noGrp="1"/>
          </p:cNvSpPr>
          <p:nvPr>
            <p:ph type="ftr" sz="quarter" idx="11"/>
          </p:nvPr>
        </p:nvSpPr>
        <p:spPr/>
        <p:txBody>
          <a:bodyPr/>
          <a:lstStyle/>
          <a:p>
            <a:pPr>
              <a:defRPr/>
            </a:pPr>
            <a:r>
              <a:rPr lang="en-US"/>
              <a:t>Intro to Medical Library Resources</a:t>
            </a:r>
          </a:p>
        </p:txBody>
      </p:sp>
      <p:sp>
        <p:nvSpPr>
          <p:cNvPr id="6" name="Slide Number Placeholder 5"/>
          <p:cNvSpPr>
            <a:spLocks noGrp="1"/>
          </p:cNvSpPr>
          <p:nvPr>
            <p:ph type="sldNum" sz="quarter" idx="12"/>
          </p:nvPr>
        </p:nvSpPr>
        <p:spPr/>
        <p:txBody>
          <a:bodyPr/>
          <a:lstStyle/>
          <a:p>
            <a:pPr>
              <a:defRPr/>
            </a:pPr>
            <a:fld id="{5FBF64CF-DDEC-4D68-9155-8C7959CE60DB}" type="slidenum">
              <a:rPr lang="en-US"/>
              <a:pPr>
                <a:defRPr/>
              </a:pPr>
              <a:t>37</a:t>
            </a:fld>
            <a:endParaRPr lang="en-US"/>
          </a:p>
        </p:txBody>
      </p:sp>
    </p:spTree>
    <p:extLst>
      <p:ext uri="{BB962C8B-B14F-4D97-AF65-F5344CB8AC3E}">
        <p14:creationId xmlns:p14="http://schemas.microsoft.com/office/powerpoint/2010/main" val="2678517587"/>
      </p:ext>
    </p:extLst>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706DD11-F8A2-49FE-9970-C1B2164934A2}" type="slidenum">
              <a:rPr lang="en-US" smtClean="0"/>
              <a:pPr/>
              <a:t>38</a:t>
            </a:fld>
            <a:endParaRPr lang="en-US" smtClean="0"/>
          </a:p>
        </p:txBody>
      </p:sp>
      <p:sp>
        <p:nvSpPr>
          <p:cNvPr id="58372" name="Rectangle 2"/>
          <p:cNvSpPr>
            <a:spLocks noGrp="1" noChangeArrowheads="1"/>
          </p:cNvSpPr>
          <p:nvPr>
            <p:ph type="title"/>
          </p:nvPr>
        </p:nvSpPr>
        <p:spPr>
          <a:xfrm>
            <a:off x="387350" y="811213"/>
            <a:ext cx="8229600" cy="1143000"/>
          </a:xfrm>
          <a:noFill/>
        </p:spPr>
        <p:txBody>
          <a:bodyPr lIns="90488" tIns="44450" rIns="90488" bIns="44450" anchor="ctr"/>
          <a:lstStyle/>
          <a:p>
            <a:pPr eaLnBrk="1" hangingPunct="1"/>
            <a:r>
              <a:rPr lang="en-US" dirty="0" smtClean="0"/>
              <a:t>DynaMed Sources</a:t>
            </a:r>
          </a:p>
        </p:txBody>
      </p:sp>
      <p:sp>
        <p:nvSpPr>
          <p:cNvPr id="58373" name="Rectangle 3"/>
          <p:cNvSpPr>
            <a:spLocks noGrp="1" noChangeArrowheads="1"/>
          </p:cNvSpPr>
          <p:nvPr>
            <p:ph type="body" idx="1"/>
          </p:nvPr>
        </p:nvSpPr>
        <p:spPr>
          <a:noFill/>
        </p:spPr>
        <p:txBody>
          <a:bodyPr lIns="90488" tIns="44450" rIns="90488" bIns="44450"/>
          <a:lstStyle/>
          <a:p>
            <a:pPr eaLnBrk="1" hangingPunct="1"/>
            <a:r>
              <a:rPr lang="en-US" sz="2800" dirty="0" smtClean="0"/>
              <a:t>Systematic surveillance of primary journals – e.g. BMJ, JAMA, Lancet, NEJM, Pediatrics</a:t>
            </a:r>
          </a:p>
          <a:p>
            <a:pPr eaLnBrk="1" hangingPunct="1"/>
            <a:r>
              <a:rPr lang="en-US" sz="2800" dirty="0" smtClean="0"/>
              <a:t>Major EBM resources – e.g. ACP Journal Club, Cochrane Library, </a:t>
            </a:r>
            <a:r>
              <a:rPr lang="en-US" sz="2800" dirty="0" err="1" smtClean="0"/>
              <a:t>InfoPOEMs</a:t>
            </a:r>
            <a:r>
              <a:rPr lang="en-US" sz="2800" dirty="0" smtClean="0"/>
              <a:t>, Alternative Therapies, </a:t>
            </a:r>
          </a:p>
          <a:p>
            <a:pPr eaLnBrk="1" hangingPunct="1"/>
            <a:r>
              <a:rPr lang="en-US" sz="2800" dirty="0" smtClean="0"/>
              <a:t>Drug info sources – e.g. The Medical Letter, FDA MedWatch, Micromedex</a:t>
            </a:r>
          </a:p>
          <a:p>
            <a:pPr eaLnBrk="1" hangingPunct="1"/>
            <a:r>
              <a:rPr lang="en-US" sz="2800" dirty="0" smtClean="0"/>
              <a:t>Calculators from MedCalc3000</a:t>
            </a:r>
          </a:p>
          <a:p>
            <a:pPr eaLnBrk="1" hangingPunct="1"/>
            <a:r>
              <a:rPr lang="en-US" sz="2800" dirty="0" smtClean="0"/>
              <a:t>Images from ACP and other</a:t>
            </a:r>
          </a:p>
          <a:p>
            <a:pPr eaLnBrk="1" hangingPunct="1"/>
            <a:endParaRPr lang="en-US" sz="2800" dirty="0" smtClean="0"/>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BEFE04C-8832-49B8-B167-A5A7E4784A1F}" type="slidenum">
              <a:rPr lang="en-US" smtClean="0"/>
              <a:pPr/>
              <a:t>39</a:t>
            </a:fld>
            <a:endParaRPr lang="en-US" smtClean="0"/>
          </a:p>
        </p:txBody>
      </p:sp>
      <p:sp>
        <p:nvSpPr>
          <p:cNvPr id="60420" name="Rectangle 2"/>
          <p:cNvSpPr>
            <a:spLocks noGrp="1" noChangeArrowheads="1"/>
          </p:cNvSpPr>
          <p:nvPr>
            <p:ph type="title"/>
          </p:nvPr>
        </p:nvSpPr>
        <p:spPr/>
        <p:txBody>
          <a:bodyPr/>
          <a:lstStyle/>
          <a:p>
            <a:pPr eaLnBrk="1" hangingPunct="1"/>
            <a:r>
              <a:rPr lang="en-US" dirty="0" smtClean="0"/>
              <a:t>DynaMed Plus</a:t>
            </a:r>
          </a:p>
        </p:txBody>
      </p:sp>
      <p:sp>
        <p:nvSpPr>
          <p:cNvPr id="60421" name="Rectangle 3"/>
          <p:cNvSpPr>
            <a:spLocks noGrp="1" noChangeArrowheads="1"/>
          </p:cNvSpPr>
          <p:nvPr>
            <p:ph type="body" idx="1"/>
          </p:nvPr>
        </p:nvSpPr>
        <p:spPr>
          <a:xfrm>
            <a:off x="457200" y="1974217"/>
            <a:ext cx="8229600" cy="4302125"/>
          </a:xfrm>
        </p:spPr>
        <p:txBody>
          <a:bodyPr/>
          <a:lstStyle/>
          <a:p>
            <a:pPr eaLnBrk="1" hangingPunct="1"/>
            <a:r>
              <a:rPr lang="en-US" dirty="0" smtClean="0"/>
              <a:t>Limitations</a:t>
            </a:r>
          </a:p>
          <a:p>
            <a:pPr lvl="1" eaLnBrk="1" hangingPunct="1"/>
            <a:r>
              <a:rPr lang="en-US" dirty="0" smtClean="0"/>
              <a:t>variable quality if not Cochrane or review</a:t>
            </a:r>
          </a:p>
          <a:p>
            <a:pPr lvl="1" eaLnBrk="1" hangingPunct="1"/>
            <a:r>
              <a:rPr lang="en-US" dirty="0" smtClean="0"/>
              <a:t>areas with a lot of research can get hard to navigate.  Lot of information-slower to wade through.  Use “Search Within Text” to find answers to your question. </a:t>
            </a:r>
          </a:p>
          <a:p>
            <a:pPr eaLnBrk="1" hangingPunct="1"/>
            <a:r>
              <a:rPr lang="en-US" dirty="0"/>
              <a:t>$$$ for individual subscription</a:t>
            </a:r>
          </a:p>
          <a:p>
            <a:pPr eaLnBrk="1" hangingPunct="1"/>
            <a:endParaRPr lang="en-US" dirty="0" smtClean="0"/>
          </a:p>
        </p:txBody>
      </p:sp>
      <p:sp>
        <p:nvSpPr>
          <p:cNvPr id="2" name="Date Placeholder 1"/>
          <p:cNvSpPr>
            <a:spLocks noGrp="1"/>
          </p:cNvSpPr>
          <p:nvPr>
            <p:ph type="dt" sz="half" idx="10"/>
          </p:nvPr>
        </p:nvSpPr>
        <p:spPr/>
        <p:txBody>
          <a:bodyPr/>
          <a:lstStyle/>
          <a:p>
            <a:pPr>
              <a:defRPr/>
            </a:pPr>
            <a:r>
              <a:rPr lang="en-US" smtClean="0"/>
              <a:t>2015-2016</a:t>
            </a:r>
            <a:endParaRPr lang="en-US"/>
          </a:p>
        </p:txBody>
      </p:sp>
      <p:pic>
        <p:nvPicPr>
          <p:cNvPr id="7" name="Picture 6"/>
          <p:cNvPicPr>
            <a:picLocks noChangeAspect="1"/>
          </p:cNvPicPr>
          <p:nvPr/>
        </p:nvPicPr>
        <p:blipFill>
          <a:blip r:embed="rId3"/>
          <a:stretch>
            <a:fillRect/>
          </a:stretch>
        </p:blipFill>
        <p:spPr>
          <a:xfrm>
            <a:off x="5409555" y="5739123"/>
            <a:ext cx="2744489" cy="537219"/>
          </a:xfrm>
          <a:prstGeom prst="rect">
            <a:avLst/>
          </a:prstGeom>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EBM Tools at FSUCOM Library</a:t>
            </a:r>
            <a:endParaRPr lang="en-US" dirty="0"/>
          </a:p>
        </p:txBody>
      </p:sp>
      <p:sp>
        <p:nvSpPr>
          <p:cNvPr id="5" name="Slide Number Placeholder 4"/>
          <p:cNvSpPr>
            <a:spLocks noGrp="1"/>
          </p:cNvSpPr>
          <p:nvPr>
            <p:ph type="sldNum" sz="quarter" idx="12"/>
          </p:nvPr>
        </p:nvSpPr>
        <p:spPr/>
        <p:txBody>
          <a:bodyPr/>
          <a:lstStyle/>
          <a:p>
            <a:pPr>
              <a:defRPr/>
            </a:pPr>
            <a:fld id="{822EE0E2-E2BC-42D0-8892-0259831F5BCE}" type="slidenum">
              <a:rPr lang="en-US" smtClean="0"/>
              <a:pPr>
                <a:defRPr/>
              </a:pPr>
              <a:t>4</a:t>
            </a:fld>
            <a:endParaRPr lang="en-US"/>
          </a:p>
        </p:txBody>
      </p:sp>
      <p:sp>
        <p:nvSpPr>
          <p:cNvPr id="8" name="Oval 7"/>
          <p:cNvSpPr/>
          <p:nvPr/>
        </p:nvSpPr>
        <p:spPr bwMode="auto">
          <a:xfrm>
            <a:off x="2138744" y="3548382"/>
            <a:ext cx="2433256" cy="1448163"/>
          </a:xfrm>
          <a:prstGeom prst="ellipse">
            <a:avLst/>
          </a:prstGeom>
          <a:noFill/>
          <a:ln w="57150" cap="flat" cmpd="sng" algn="ctr">
            <a:solidFill>
              <a:srgbClr val="800000"/>
            </a:solidFill>
            <a:prstDash val="solid"/>
            <a:round/>
            <a:headEnd type="none" w="sm" len="sm"/>
            <a:tailEnd type="none" w="sm" len="sm"/>
          </a:ln>
          <a:effectLst/>
        </p:spPr>
        <p:txBody>
          <a:bodyPr vert="horz" wrap="none" lIns="45720" tIns="45720" rIns="4572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pic>
        <p:nvPicPr>
          <p:cNvPr id="10" name="Picture 9"/>
          <p:cNvPicPr>
            <a:picLocks noChangeAspect="1"/>
          </p:cNvPicPr>
          <p:nvPr/>
        </p:nvPicPr>
        <p:blipFill>
          <a:blip r:embed="rId2"/>
          <a:stretch>
            <a:fillRect/>
          </a:stretch>
        </p:blipFill>
        <p:spPr>
          <a:xfrm>
            <a:off x="905383" y="2012576"/>
            <a:ext cx="4899977" cy="4464424"/>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a:stretch>
            <a:fillRect/>
          </a:stretch>
        </p:blipFill>
        <p:spPr>
          <a:xfrm>
            <a:off x="5938573" y="2107671"/>
            <a:ext cx="2748227" cy="3805237"/>
          </a:xfrm>
          <a:prstGeom prst="rect">
            <a:avLst/>
          </a:prstGeom>
          <a:ln>
            <a:noFill/>
          </a:ln>
          <a:effectLst>
            <a:outerShdw blurRad="292100" dist="139700" dir="2700000" algn="tl" rotWithShape="0">
              <a:srgbClr val="333333">
                <a:alpha val="65000"/>
              </a:srgbClr>
            </a:outerShdw>
          </a:effectLst>
        </p:spPr>
      </p:pic>
      <p:cxnSp>
        <p:nvCxnSpPr>
          <p:cNvPr id="4" name="Straight Arrow Connector 3"/>
          <p:cNvCxnSpPr/>
          <p:nvPr/>
        </p:nvCxnSpPr>
        <p:spPr bwMode="auto">
          <a:xfrm flipV="1">
            <a:off x="3563471" y="3092825"/>
            <a:ext cx="2690072" cy="2414543"/>
          </a:xfrm>
          <a:prstGeom prst="straightConnector1">
            <a:avLst/>
          </a:prstGeom>
          <a:solidFill>
            <a:schemeClr val="accent1">
              <a:alpha val="50000"/>
            </a:schemeClr>
          </a:solidFill>
          <a:ln w="76200" cap="flat" cmpd="sng" algn="ctr">
            <a:solidFill>
              <a:schemeClr val="tx1"/>
            </a:solidFill>
            <a:prstDash val="solid"/>
            <a:round/>
            <a:headEnd type="none" w="sm" len="sm"/>
            <a:tailEnd type="triangle"/>
          </a:ln>
          <a:effectLst/>
        </p:spPr>
      </p:cxnSp>
      <p:sp>
        <p:nvSpPr>
          <p:cNvPr id="3" name="Date Placeholder 2"/>
          <p:cNvSpPr>
            <a:spLocks noGrp="1"/>
          </p:cNvSpPr>
          <p:nvPr>
            <p:ph type="dt" sz="half" idx="10"/>
          </p:nvPr>
        </p:nvSpPr>
        <p:spPr/>
        <p:txBody>
          <a:bodyPr/>
          <a:lstStyle/>
          <a:p>
            <a:pPr>
              <a:defRPr/>
            </a:pPr>
            <a:r>
              <a:rPr lang="en-US" smtClean="0"/>
              <a:t>2015-2016</a:t>
            </a:r>
            <a:endParaRPr lang="en-US"/>
          </a:p>
        </p:txBody>
      </p:sp>
    </p:spTree>
    <p:extLst>
      <p:ext uri="{BB962C8B-B14F-4D97-AF65-F5344CB8AC3E}">
        <p14:creationId xmlns:p14="http://schemas.microsoft.com/office/powerpoint/2010/main" val="80198115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ctrTitle"/>
          </p:nvPr>
        </p:nvSpPr>
        <p:spPr/>
        <p:txBody>
          <a:bodyPr/>
          <a:lstStyle/>
          <a:p>
            <a:pPr algn="ctr"/>
            <a:r>
              <a:rPr lang="en-US" smtClean="0"/>
              <a:t>Do </a:t>
            </a:r>
            <a:r>
              <a:rPr lang="en-US" i="1" smtClean="0"/>
              <a:t>DynaMed </a:t>
            </a:r>
            <a:r>
              <a:rPr lang="en-US" smtClean="0"/>
              <a:t>Case</a:t>
            </a:r>
          </a:p>
        </p:txBody>
      </p:sp>
      <p:sp>
        <p:nvSpPr>
          <p:cNvPr id="61443" name="Subtitle 2"/>
          <p:cNvSpPr>
            <a:spLocks noGrp="1"/>
          </p:cNvSpPr>
          <p:nvPr>
            <p:ph type="subTitle" idx="1"/>
          </p:nvPr>
        </p:nvSpPr>
        <p:spPr/>
        <p:txBody>
          <a:bodyPr/>
          <a:lstStyle/>
          <a:p>
            <a:r>
              <a:rPr lang="en-US" smtClean="0"/>
              <a:t>Use CTRL-F to </a:t>
            </a:r>
            <a:r>
              <a:rPr lang="en-US" i="1" smtClean="0"/>
              <a:t>Find</a:t>
            </a:r>
            <a:r>
              <a:rPr lang="en-US" smtClean="0"/>
              <a:t> words in articles</a:t>
            </a:r>
          </a:p>
        </p:txBody>
      </p:sp>
      <p:sp>
        <p:nvSpPr>
          <p:cNvPr id="614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184D7F8-C1A7-4C15-9C55-9CA024DA76B2}" type="slidenum">
              <a:rPr lang="en-US" smtClean="0"/>
              <a:pPr/>
              <a:t>40</a:t>
            </a:fld>
            <a:endParaRPr lang="en-US" smtClean="0"/>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565150"/>
            <a:ext cx="8229600" cy="1143000"/>
          </a:xfrm>
        </p:spPr>
        <p:txBody>
          <a:bodyPr/>
          <a:lstStyle/>
          <a:p>
            <a:r>
              <a:rPr lang="en-US" smtClean="0"/>
              <a:t>PEPID</a:t>
            </a:r>
          </a:p>
        </p:txBody>
      </p:sp>
      <p:sp>
        <p:nvSpPr>
          <p:cNvPr id="54275" name="Content Placeholder 9"/>
          <p:cNvSpPr>
            <a:spLocks noGrp="1"/>
          </p:cNvSpPr>
          <p:nvPr>
            <p:ph idx="1"/>
          </p:nvPr>
        </p:nvSpPr>
        <p:spPr/>
        <p:txBody>
          <a:bodyPr/>
          <a:lstStyle/>
          <a:p>
            <a:r>
              <a:rPr lang="en-US" sz="2800" dirty="0" smtClean="0"/>
              <a:t>We provide the Clinical Rotation Companion (CRC) module. </a:t>
            </a:r>
            <a:r>
              <a:rPr lang="en-US" sz="2800" dirty="0" smtClean="0">
                <a:hlinkClick r:id="rId2"/>
              </a:rPr>
              <a:t>Compares </a:t>
            </a:r>
            <a:r>
              <a:rPr lang="en-US" sz="2800" dirty="0" smtClean="0"/>
              <a:t>favorably with Epocrates, 5MCC</a:t>
            </a:r>
          </a:p>
          <a:p>
            <a:r>
              <a:rPr lang="en-US" sz="2800" dirty="0" smtClean="0"/>
              <a:t>EBM Content includes: </a:t>
            </a:r>
          </a:p>
          <a:p>
            <a:pPr lvl="1"/>
            <a:r>
              <a:rPr lang="en-US" sz="2400" dirty="0" smtClean="0"/>
              <a:t>Clinical </a:t>
            </a:r>
            <a:r>
              <a:rPr lang="en-US" sz="2400" dirty="0"/>
              <a:t>Inquiries</a:t>
            </a:r>
          </a:p>
          <a:p>
            <a:pPr lvl="1"/>
            <a:r>
              <a:rPr lang="en-US" sz="2400" dirty="0" smtClean="0"/>
              <a:t>FPIN </a:t>
            </a:r>
            <a:r>
              <a:rPr lang="en-US" sz="2400" dirty="0"/>
              <a:t>Evidence Based Practice Journal Entries</a:t>
            </a:r>
          </a:p>
          <a:p>
            <a:pPr lvl="1"/>
            <a:r>
              <a:rPr lang="en-US" sz="2400" dirty="0" smtClean="0"/>
              <a:t>PURLs: Priority </a:t>
            </a:r>
            <a:r>
              <a:rPr lang="en-US" sz="2400" dirty="0"/>
              <a:t>Updates from the Research Literature </a:t>
            </a:r>
            <a:endParaRPr lang="en-US" sz="2400" dirty="0" smtClean="0"/>
          </a:p>
          <a:p>
            <a:pPr lvl="1"/>
            <a:r>
              <a:rPr lang="en-US" sz="2400" dirty="0" smtClean="0"/>
              <a:t>United </a:t>
            </a:r>
            <a:r>
              <a:rPr lang="en-US" sz="2400" dirty="0"/>
              <a:t>States Preventive Services Task Force (USPSTF) Recommendations</a:t>
            </a:r>
          </a:p>
          <a:p>
            <a:r>
              <a:rPr lang="en-US" sz="2800" dirty="0" smtClean="0"/>
              <a:t>Mobile device app and Online</a:t>
            </a:r>
          </a:p>
          <a:p>
            <a:r>
              <a:rPr lang="en-US" sz="2800" dirty="0" smtClean="0"/>
              <a:t>$$$ for individual subscription</a:t>
            </a:r>
          </a:p>
        </p:txBody>
      </p:sp>
      <p:sp>
        <p:nvSpPr>
          <p:cNvPr id="54277"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9AD3326-7514-4657-9BD1-7D8F5A73B660}" type="slidenum">
              <a:rPr lang="en-US" smtClean="0"/>
              <a:pPr/>
              <a:t>41</a:t>
            </a:fld>
            <a:endParaRPr lang="en-US" smtClean="0"/>
          </a:p>
        </p:txBody>
      </p:sp>
      <p:sp>
        <p:nvSpPr>
          <p:cNvPr id="54278" name="AutoShape 2" descr="http://www.pepidonline.com.ezproxy.med.fsu.edu/images/Welcome/splash_logo.gif"/>
          <p:cNvSpPr>
            <a:spLocks noChangeAspect="1" noChangeArrowheads="1"/>
          </p:cNvSpPr>
          <p:nvPr/>
        </p:nvSpPr>
        <p:spPr bwMode="auto">
          <a:xfrm>
            <a:off x="109538"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extLst>
      <p:ext uri="{BB962C8B-B14F-4D97-AF65-F5344CB8AC3E}">
        <p14:creationId xmlns:p14="http://schemas.microsoft.com/office/powerpoint/2010/main" val="1904527907"/>
      </p:ext>
    </p:extLst>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412750"/>
            <a:ext cx="8229600" cy="1143000"/>
          </a:xfrm>
        </p:spPr>
        <p:txBody>
          <a:bodyPr/>
          <a:lstStyle/>
          <a:p>
            <a:r>
              <a:rPr lang="en-US" sz="4000" smtClean="0"/>
              <a:t>Links to Evidence Based Summaries</a:t>
            </a:r>
          </a:p>
        </p:txBody>
      </p:sp>
      <p:pic>
        <p:nvPicPr>
          <p:cNvPr id="3" name="Picture 2"/>
          <p:cNvPicPr>
            <a:picLocks noChangeAspect="1"/>
          </p:cNvPicPr>
          <p:nvPr/>
        </p:nvPicPr>
        <p:blipFill>
          <a:blip r:embed="rId3"/>
          <a:stretch>
            <a:fillRect/>
          </a:stretch>
        </p:blipFill>
        <p:spPr>
          <a:xfrm>
            <a:off x="519056" y="1682339"/>
            <a:ext cx="8105887" cy="5023261"/>
          </a:xfrm>
          <a:prstGeom prst="rect">
            <a:avLst/>
          </a:prstGeom>
          <a:ln>
            <a:noFill/>
          </a:ln>
          <a:effectLst>
            <a:outerShdw blurRad="292100" dist="139700" dir="2700000" algn="tl" rotWithShape="0">
              <a:srgbClr val="333333">
                <a:alpha val="65000"/>
              </a:srgbClr>
            </a:outerShdw>
          </a:effectLst>
        </p:spPr>
      </p:pic>
      <p:sp>
        <p:nvSpPr>
          <p:cNvPr id="5632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62B688E-EE97-41BB-880A-1A2E23FC2FA5}" type="slidenum">
              <a:rPr lang="en-US" smtClean="0"/>
              <a:pPr/>
              <a:t>42</a:t>
            </a:fld>
            <a:endParaRPr lang="en-US" smtClean="0"/>
          </a:p>
        </p:txBody>
      </p:sp>
      <p:cxnSp>
        <p:nvCxnSpPr>
          <p:cNvPr id="56327" name="Straight Arrow Connector 7"/>
          <p:cNvCxnSpPr>
            <a:cxnSpLocks noChangeShapeType="1"/>
          </p:cNvCxnSpPr>
          <p:nvPr/>
        </p:nvCxnSpPr>
        <p:spPr bwMode="auto">
          <a:xfrm flipH="1">
            <a:off x="5577861" y="5045336"/>
            <a:ext cx="59146" cy="676201"/>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xmlns="">
                <a:noFill/>
              </a14:hiddenFill>
            </a:ext>
          </a:extLst>
        </p:spPr>
      </p:cxnSp>
      <p:sp>
        <p:nvSpPr>
          <p:cNvPr id="2" name="Date Placeholder 1"/>
          <p:cNvSpPr>
            <a:spLocks noGrp="1"/>
          </p:cNvSpPr>
          <p:nvPr>
            <p:ph type="dt" sz="half" idx="10"/>
          </p:nvPr>
        </p:nvSpPr>
        <p:spPr/>
        <p:txBody>
          <a:bodyPr/>
          <a:lstStyle/>
          <a:p>
            <a:pPr>
              <a:defRPr/>
            </a:pPr>
            <a:r>
              <a:rPr lang="en-US" smtClean="0"/>
              <a:t>2015-2016</a:t>
            </a:r>
            <a:endParaRPr lang="en-US"/>
          </a:p>
        </p:txBody>
      </p:sp>
      <p:sp>
        <p:nvSpPr>
          <p:cNvPr id="5" name="TextBox 4"/>
          <p:cNvSpPr txBox="1"/>
          <p:nvPr/>
        </p:nvSpPr>
        <p:spPr>
          <a:xfrm>
            <a:off x="4571999" y="4701092"/>
            <a:ext cx="3249608" cy="646331"/>
          </a:xfrm>
          <a:prstGeom prst="rect">
            <a:avLst/>
          </a:prstGeom>
          <a:solidFill>
            <a:schemeClr val="bg1"/>
          </a:solidFill>
        </p:spPr>
        <p:txBody>
          <a:bodyPr wrap="none" rtlCol="0">
            <a:spAutoFit/>
          </a:bodyPr>
          <a:lstStyle/>
          <a:p>
            <a:r>
              <a:rPr lang="en-US" dirty="0" smtClean="0"/>
              <a:t>Exercise: Helps reduce pain.  </a:t>
            </a:r>
          </a:p>
          <a:p>
            <a:r>
              <a:rPr lang="en-US" dirty="0" smtClean="0"/>
              <a:t>Go to Evidence Based Inquiry</a:t>
            </a:r>
            <a:endParaRPr lang="en-US" dirty="0"/>
          </a:p>
        </p:txBody>
      </p:sp>
    </p:spTree>
    <p:extLst>
      <p:ext uri="{BB962C8B-B14F-4D97-AF65-F5344CB8AC3E}">
        <p14:creationId xmlns:p14="http://schemas.microsoft.com/office/powerpoint/2010/main" val="405954057"/>
      </p:ext>
    </p:extLst>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412750"/>
            <a:ext cx="8229600" cy="1143000"/>
          </a:xfrm>
        </p:spPr>
        <p:txBody>
          <a:bodyPr/>
          <a:lstStyle/>
          <a:p>
            <a:r>
              <a:rPr lang="en-US" sz="4000" smtClean="0"/>
              <a:t>Links to Evidence Based Summaries</a:t>
            </a:r>
          </a:p>
        </p:txBody>
      </p:sp>
      <p:sp>
        <p:nvSpPr>
          <p:cNvPr id="5632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62B688E-EE97-41BB-880A-1A2E23FC2FA5}" type="slidenum">
              <a:rPr lang="en-US" smtClean="0"/>
              <a:pPr/>
              <a:t>43</a:t>
            </a:fld>
            <a:endParaRPr lang="en-US" smtClean="0"/>
          </a:p>
        </p:txBody>
      </p:sp>
      <p:sp>
        <p:nvSpPr>
          <p:cNvPr id="2" name="Date Placeholder 1"/>
          <p:cNvSpPr>
            <a:spLocks noGrp="1"/>
          </p:cNvSpPr>
          <p:nvPr>
            <p:ph type="dt" sz="half" idx="10"/>
          </p:nvPr>
        </p:nvSpPr>
        <p:spPr/>
        <p:txBody>
          <a:bodyPr/>
          <a:lstStyle/>
          <a:p>
            <a:pPr>
              <a:defRPr/>
            </a:pPr>
            <a:r>
              <a:rPr lang="en-US" smtClean="0"/>
              <a:t>2015-2016</a:t>
            </a:r>
            <a:endParaRPr lang="en-US"/>
          </a:p>
        </p:txBody>
      </p:sp>
      <p:pic>
        <p:nvPicPr>
          <p:cNvPr id="4" name="Picture 3"/>
          <p:cNvPicPr>
            <a:picLocks noChangeAspect="1"/>
          </p:cNvPicPr>
          <p:nvPr/>
        </p:nvPicPr>
        <p:blipFill>
          <a:blip r:embed="rId3"/>
          <a:stretch>
            <a:fillRect/>
          </a:stretch>
        </p:blipFill>
        <p:spPr>
          <a:xfrm>
            <a:off x="457200" y="2003937"/>
            <a:ext cx="3638550" cy="3086100"/>
          </a:xfrm>
          <a:prstGeom prst="rect">
            <a:avLst/>
          </a:prstGeom>
        </p:spPr>
      </p:pic>
      <p:cxnSp>
        <p:nvCxnSpPr>
          <p:cNvPr id="7" name="Straight Arrow Connector 6"/>
          <p:cNvCxnSpPr/>
          <p:nvPr/>
        </p:nvCxnSpPr>
        <p:spPr bwMode="auto">
          <a:xfrm>
            <a:off x="2757947" y="3421626"/>
            <a:ext cx="1076632" cy="1668411"/>
          </a:xfrm>
          <a:prstGeom prst="straightConnector1">
            <a:avLst/>
          </a:prstGeom>
          <a:solidFill>
            <a:schemeClr val="accent1">
              <a:alpha val="50000"/>
            </a:schemeClr>
          </a:solidFill>
          <a:ln w="76200" cap="flat" cmpd="sng" algn="ctr">
            <a:solidFill>
              <a:schemeClr val="tx1"/>
            </a:solidFill>
            <a:prstDash val="solid"/>
            <a:round/>
            <a:headEnd type="none" w="sm" len="sm"/>
            <a:tailEnd type="triangle"/>
          </a:ln>
          <a:effectLst/>
        </p:spPr>
      </p:cxnSp>
      <p:pic>
        <p:nvPicPr>
          <p:cNvPr id="8" name="Picture 7"/>
          <p:cNvPicPr>
            <a:picLocks noChangeAspect="1"/>
          </p:cNvPicPr>
          <p:nvPr/>
        </p:nvPicPr>
        <p:blipFill>
          <a:blip r:embed="rId4"/>
          <a:stretch>
            <a:fillRect/>
          </a:stretch>
        </p:blipFill>
        <p:spPr>
          <a:xfrm>
            <a:off x="1500187" y="5133975"/>
            <a:ext cx="6143625" cy="1343025"/>
          </a:xfrm>
          <a:prstGeom prst="rect">
            <a:avLst/>
          </a:prstGeom>
        </p:spPr>
      </p:pic>
      <p:sp>
        <p:nvSpPr>
          <p:cNvPr id="10" name="TextBox 9"/>
          <p:cNvSpPr txBox="1"/>
          <p:nvPr/>
        </p:nvSpPr>
        <p:spPr>
          <a:xfrm>
            <a:off x="3642945" y="2592861"/>
            <a:ext cx="2492381" cy="1200329"/>
          </a:xfrm>
          <a:prstGeom prst="rect">
            <a:avLst/>
          </a:prstGeom>
          <a:noFill/>
        </p:spPr>
        <p:txBody>
          <a:bodyPr wrap="square" rtlCol="0">
            <a:spAutoFit/>
          </a:bodyPr>
          <a:lstStyle/>
          <a:p>
            <a:r>
              <a:rPr lang="en-US" sz="2400" b="1" dirty="0" smtClean="0"/>
              <a:t>Search for Evidence Based Medicine</a:t>
            </a:r>
            <a:endParaRPr lang="en-US" sz="2400" b="1" dirty="0"/>
          </a:p>
        </p:txBody>
      </p:sp>
      <p:pic>
        <p:nvPicPr>
          <p:cNvPr id="12" name="Picture 11"/>
          <p:cNvPicPr>
            <a:picLocks noChangeAspect="1"/>
          </p:cNvPicPr>
          <p:nvPr/>
        </p:nvPicPr>
        <p:blipFill>
          <a:blip r:embed="rId5"/>
          <a:stretch>
            <a:fillRect/>
          </a:stretch>
        </p:blipFill>
        <p:spPr>
          <a:xfrm>
            <a:off x="6214849" y="2003937"/>
            <a:ext cx="2313961" cy="3705268"/>
          </a:xfrm>
          <a:prstGeom prst="rect">
            <a:avLst/>
          </a:prstGeom>
        </p:spPr>
      </p:pic>
      <p:cxnSp>
        <p:nvCxnSpPr>
          <p:cNvPr id="16" name="Straight Arrow Connector 15"/>
          <p:cNvCxnSpPr/>
          <p:nvPr/>
        </p:nvCxnSpPr>
        <p:spPr bwMode="auto">
          <a:xfrm>
            <a:off x="5402580" y="3219450"/>
            <a:ext cx="762336" cy="4711"/>
          </a:xfrm>
          <a:prstGeom prst="straightConnector1">
            <a:avLst/>
          </a:prstGeom>
          <a:solidFill>
            <a:schemeClr val="accent1">
              <a:alpha val="50000"/>
            </a:schemeClr>
          </a:solidFill>
          <a:ln w="76200"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1606177473"/>
      </p:ext>
    </p:extLst>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6"/>
          <p:cNvSpPr>
            <a:spLocks noGrp="1"/>
          </p:cNvSpPr>
          <p:nvPr>
            <p:ph type="title"/>
          </p:nvPr>
        </p:nvSpPr>
        <p:spPr/>
        <p:txBody>
          <a:bodyPr/>
          <a:lstStyle/>
          <a:p>
            <a:r>
              <a:rPr lang="en-US" dirty="0" smtClean="0"/>
              <a:t>Example Clinical Inquiry</a:t>
            </a:r>
          </a:p>
        </p:txBody>
      </p:sp>
      <p:sp>
        <p:nvSpPr>
          <p:cNvPr id="55300"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0301483-70EF-44A8-901E-55D307B1375F}" type="slidenum">
              <a:rPr lang="en-US" smtClean="0"/>
              <a:pPr/>
              <a:t>44</a:t>
            </a:fld>
            <a:endParaRPr lang="en-US" smtClean="0"/>
          </a:p>
        </p:txBody>
      </p:sp>
      <p:sp>
        <p:nvSpPr>
          <p:cNvPr id="2" name="Date Placeholder 1"/>
          <p:cNvSpPr>
            <a:spLocks noGrp="1"/>
          </p:cNvSpPr>
          <p:nvPr>
            <p:ph type="dt" sz="half" idx="10"/>
          </p:nvPr>
        </p:nvSpPr>
        <p:spPr/>
        <p:txBody>
          <a:bodyPr/>
          <a:lstStyle/>
          <a:p>
            <a:pPr>
              <a:defRPr/>
            </a:pPr>
            <a:r>
              <a:rPr lang="en-US" smtClean="0"/>
              <a:t>2015-2016</a:t>
            </a:r>
            <a:endParaRPr lang="en-US"/>
          </a:p>
        </p:txBody>
      </p:sp>
      <p:pic>
        <p:nvPicPr>
          <p:cNvPr id="4" name="Picture 3"/>
          <p:cNvPicPr>
            <a:picLocks noChangeAspect="1"/>
          </p:cNvPicPr>
          <p:nvPr/>
        </p:nvPicPr>
        <p:blipFill>
          <a:blip r:embed="rId3"/>
          <a:stretch>
            <a:fillRect/>
          </a:stretch>
        </p:blipFill>
        <p:spPr>
          <a:xfrm>
            <a:off x="624468" y="1817963"/>
            <a:ext cx="7661318" cy="48876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0619808"/>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ctrTitle"/>
          </p:nvPr>
        </p:nvSpPr>
        <p:spPr/>
        <p:txBody>
          <a:bodyPr/>
          <a:lstStyle/>
          <a:p>
            <a:pPr algn="ctr"/>
            <a:r>
              <a:rPr lang="en-US" dirty="0" smtClean="0"/>
              <a:t>Do </a:t>
            </a:r>
            <a:r>
              <a:rPr lang="en-US" i="1" dirty="0" smtClean="0"/>
              <a:t>PEPID </a:t>
            </a:r>
            <a:r>
              <a:rPr lang="en-US" dirty="0" smtClean="0"/>
              <a:t>Case</a:t>
            </a:r>
          </a:p>
        </p:txBody>
      </p:sp>
      <p:sp>
        <p:nvSpPr>
          <p:cNvPr id="61443" name="Subtitle 2"/>
          <p:cNvSpPr>
            <a:spLocks noGrp="1"/>
          </p:cNvSpPr>
          <p:nvPr>
            <p:ph type="subTitle" idx="1"/>
          </p:nvPr>
        </p:nvSpPr>
        <p:spPr/>
        <p:txBody>
          <a:bodyPr/>
          <a:lstStyle/>
          <a:p>
            <a:endParaRPr lang="en-US" dirty="0" smtClean="0"/>
          </a:p>
        </p:txBody>
      </p:sp>
      <p:sp>
        <p:nvSpPr>
          <p:cNvPr id="614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184D7F8-C1A7-4C15-9C55-9CA024DA76B2}" type="slidenum">
              <a:rPr lang="en-US" smtClean="0"/>
              <a:pPr/>
              <a:t>45</a:t>
            </a:fld>
            <a:endParaRPr lang="en-US" smtClean="0"/>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extLst>
      <p:ext uri="{BB962C8B-B14F-4D97-AF65-F5344CB8AC3E}">
        <p14:creationId xmlns:p14="http://schemas.microsoft.com/office/powerpoint/2010/main" val="1666559339"/>
      </p:ext>
    </p:extLst>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1015773"/>
            <a:ext cx="8229600" cy="666069"/>
          </a:xfrm>
        </p:spPr>
        <p:txBody>
          <a:bodyPr/>
          <a:lstStyle/>
          <a:p>
            <a:pPr algn="ctr"/>
            <a:r>
              <a:rPr lang="en-US" dirty="0" smtClean="0"/>
              <a:t>Summary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29734074"/>
              </p:ext>
            </p:extLst>
          </p:nvPr>
        </p:nvGraphicFramePr>
        <p:xfrm>
          <a:off x="385763" y="2053587"/>
          <a:ext cx="8229600" cy="4646343"/>
        </p:xfrm>
        <a:graphic>
          <a:graphicData uri="http://schemas.openxmlformats.org/drawingml/2006/table">
            <a:tbl>
              <a:tblPr firstRow="1" bandRow="1">
                <a:tableStyleId>{5C22544A-7EE6-4342-B048-85BDC9FD1C3A}</a:tableStyleId>
              </a:tblPr>
              <a:tblGrid>
                <a:gridCol w="5867892"/>
                <a:gridCol w="2361708"/>
              </a:tblGrid>
              <a:tr h="4589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Need</a:t>
                      </a:r>
                      <a:endParaRPr lang="en-US" sz="2800" dirty="0"/>
                    </a:p>
                  </a:txBody>
                  <a:tcPr marT="45730" marB="45730" anchor="ctr"/>
                </a:tc>
                <a:tc>
                  <a:txBody>
                    <a:bodyPr/>
                    <a:lstStyle/>
                    <a:p>
                      <a:pPr algn="ctr"/>
                      <a:r>
                        <a:rPr lang="en-US" sz="2800" dirty="0" smtClean="0"/>
                        <a:t>Resource</a:t>
                      </a:r>
                      <a:endParaRPr lang="en-US" sz="2800" dirty="0"/>
                    </a:p>
                  </a:txBody>
                  <a:tcPr marT="45730" marB="45730" anchor="ctr"/>
                </a:tc>
              </a:tr>
              <a:tr h="1227708">
                <a:tc>
                  <a:txBody>
                    <a:bodyPr/>
                    <a:lstStyle/>
                    <a:p>
                      <a:r>
                        <a:rPr lang="en-US" sz="2800" dirty="0" smtClean="0"/>
                        <a:t>Broad and basic overview organized by rotation (especially for med students)</a:t>
                      </a:r>
                      <a:endParaRPr lang="en-US" sz="2800" dirty="0"/>
                    </a:p>
                  </a:txBody>
                  <a:tcPr marT="45730" marB="45730"/>
                </a:tc>
                <a:tc>
                  <a:txBody>
                    <a:bodyPr/>
                    <a:lstStyle/>
                    <a:p>
                      <a:pPr algn="ctr"/>
                      <a:r>
                        <a:rPr lang="en-US" sz="2800" dirty="0" smtClean="0"/>
                        <a:t>PEPID</a:t>
                      </a:r>
                      <a:endParaRPr lang="en-US" sz="2800" dirty="0"/>
                    </a:p>
                  </a:txBody>
                  <a:tcPr marT="45730" marB="45730" anchor="ctr"/>
                </a:tc>
              </a:tr>
              <a:tr h="836983">
                <a:tc>
                  <a:txBody>
                    <a:bodyPr/>
                    <a:lstStyle/>
                    <a:p>
                      <a:r>
                        <a:rPr lang="en-US" sz="2800" dirty="0" smtClean="0"/>
                        <a:t>Need for detailed</a:t>
                      </a:r>
                      <a:r>
                        <a:rPr lang="en-US" sz="2800" baseline="0" dirty="0" smtClean="0"/>
                        <a:t> and/or latest info </a:t>
                      </a:r>
                      <a:r>
                        <a:rPr lang="en-US" sz="2800" dirty="0" smtClean="0"/>
                        <a:t>on topic – new</a:t>
                      </a:r>
                      <a:r>
                        <a:rPr lang="en-US" sz="2800" baseline="0" dirty="0" smtClean="0"/>
                        <a:t> content makes this a go-to resource</a:t>
                      </a:r>
                      <a:endParaRPr lang="en-US" sz="2800" dirty="0"/>
                    </a:p>
                  </a:txBody>
                  <a:tcPr marT="45730" marB="45730"/>
                </a:tc>
                <a:tc>
                  <a:txBody>
                    <a:bodyPr/>
                    <a:lstStyle/>
                    <a:p>
                      <a:pPr algn="ctr"/>
                      <a:r>
                        <a:rPr lang="en-US" sz="2800" dirty="0" smtClean="0"/>
                        <a:t>DynaMed Plus</a:t>
                      </a:r>
                      <a:endParaRPr lang="en-US" sz="2800" dirty="0"/>
                    </a:p>
                  </a:txBody>
                  <a:tcPr marT="45730" marB="45730" anchor="ctr"/>
                </a:tc>
              </a:tr>
              <a:tr h="15288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Answers to clinical questions, use a clinical decision support calculator</a:t>
                      </a:r>
                      <a:endParaRPr lang="en-US" sz="2800" dirty="0"/>
                    </a:p>
                  </a:txBody>
                  <a:tcPr marT="45730" marB="45730"/>
                </a:tc>
                <a:tc>
                  <a:txBody>
                    <a:bodyPr/>
                    <a:lstStyle/>
                    <a:p>
                      <a:pPr algn="ctr"/>
                      <a:r>
                        <a:rPr lang="en-US" sz="2800" dirty="0" smtClean="0"/>
                        <a:t>Essential Evidence Plus</a:t>
                      </a:r>
                      <a:endParaRPr lang="en-US" sz="2800" dirty="0"/>
                    </a:p>
                  </a:txBody>
                  <a:tcPr marT="45730" marB="45730" anchor="ctr"/>
                </a:tc>
              </a:tr>
            </a:tbl>
          </a:graphicData>
        </a:graphic>
      </p:graphicFrame>
      <p:sp>
        <p:nvSpPr>
          <p:cNvPr id="64538"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B1DFA07-10D4-4A88-AD2C-1BDB09EFDBC2}" type="slidenum">
              <a:rPr lang="en-US" smtClean="0"/>
              <a:pPr/>
              <a:t>46</a:t>
            </a:fld>
            <a:endParaRPr lang="en-US" smtClean="0"/>
          </a:p>
        </p:txBody>
      </p:sp>
      <p:sp>
        <p:nvSpPr>
          <p:cNvPr id="64539" name="TextBox 6"/>
          <p:cNvSpPr txBox="1">
            <a:spLocks noChangeArrowheads="1"/>
          </p:cNvSpPr>
          <p:nvPr/>
        </p:nvSpPr>
        <p:spPr bwMode="auto">
          <a:xfrm>
            <a:off x="7108825" y="609600"/>
            <a:ext cx="14636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a:t>CTRL-F</a:t>
            </a:r>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extLst>
      <p:ext uri="{BB962C8B-B14F-4D97-AF65-F5344CB8AC3E}">
        <p14:creationId xmlns:p14="http://schemas.microsoft.com/office/powerpoint/2010/main" val="3985477470"/>
      </p:ext>
    </p:extLst>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7"/>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BF2F02E-CA33-4DFA-BEE9-CAD9972DB24E}" type="slidenum">
              <a:rPr lang="en-US" smtClean="0"/>
              <a:pPr/>
              <a:t>47</a:t>
            </a:fld>
            <a:endParaRPr lang="en-US" smtClean="0"/>
          </a:p>
        </p:txBody>
      </p:sp>
      <p:sp>
        <p:nvSpPr>
          <p:cNvPr id="65540" name="Rectangle 5"/>
          <p:cNvSpPr>
            <a:spLocks noGrp="1" noChangeArrowheads="1"/>
          </p:cNvSpPr>
          <p:nvPr>
            <p:ph type="ctrTitle"/>
          </p:nvPr>
        </p:nvSpPr>
        <p:spPr/>
        <p:txBody>
          <a:bodyPr/>
          <a:lstStyle/>
          <a:p>
            <a:pPr eaLnBrk="1" hangingPunct="1"/>
            <a:r>
              <a:rPr lang="en-US" sz="4000" b="1" smtClean="0"/>
              <a:t>Find the Answer to Your Question</a:t>
            </a:r>
          </a:p>
        </p:txBody>
      </p:sp>
      <p:sp>
        <p:nvSpPr>
          <p:cNvPr id="65541" name="Rectangle 6"/>
          <p:cNvSpPr>
            <a:spLocks noGrp="1" noChangeArrowheads="1"/>
          </p:cNvSpPr>
          <p:nvPr>
            <p:ph type="subTitle" idx="1"/>
          </p:nvPr>
        </p:nvSpPr>
        <p:spPr/>
        <p:txBody>
          <a:bodyPr/>
          <a:lstStyle/>
          <a:p>
            <a:pPr eaLnBrk="1" hangingPunct="1"/>
            <a:r>
              <a:rPr lang="en-US" smtClean="0"/>
              <a:t>Group exercise</a:t>
            </a:r>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Appraise</a:t>
            </a:r>
            <a:endParaRPr lang="en-US" dirty="0"/>
          </a:p>
        </p:txBody>
      </p:sp>
      <p:sp>
        <p:nvSpPr>
          <p:cNvPr id="8" name="Subtitle 7"/>
          <p:cNvSpPr>
            <a:spLocks noGrp="1"/>
          </p:cNvSpPr>
          <p:nvPr>
            <p:ph type="subTitle" idx="1"/>
          </p:nvPr>
        </p:nvSpPr>
        <p:spPr/>
        <p:txBody>
          <a:bodyPr/>
          <a:lstStyle/>
          <a:p>
            <a:pPr lvl="0"/>
            <a:r>
              <a:rPr lang="en-US" dirty="0" smtClean="0">
                <a:solidFill>
                  <a:schemeClr val="tx2"/>
                </a:solidFill>
                <a:latin typeface="Times New Roman" pitchFamily="18" charset="0"/>
                <a:ea typeface="Times New Roman" pitchFamily="18" charset="0"/>
                <a:cs typeface="Arial" charset="0"/>
              </a:rPr>
              <a:t>3. </a:t>
            </a:r>
            <a:r>
              <a:rPr lang="en-US" dirty="0">
                <a:solidFill>
                  <a:schemeClr val="tx2"/>
                </a:solidFill>
                <a:latin typeface="Times New Roman" pitchFamily="18" charset="0"/>
                <a:ea typeface="Times New Roman" pitchFamily="18" charset="0"/>
                <a:cs typeface="Arial" charset="0"/>
              </a:rPr>
              <a:t>Appraise that evidence for its validity (closeness to the truth) and applicability (usefulness in clinical practice)</a:t>
            </a:r>
            <a:endParaRPr lang="en-US" sz="4400" dirty="0">
              <a:solidFill>
                <a:schemeClr val="tx2"/>
              </a:solidFill>
              <a:latin typeface="Times New Roman" pitchFamily="18" charset="0"/>
              <a:ea typeface="Times New Roman" pitchFamily="18" charset="0"/>
              <a:cs typeface="Arial" charset="0"/>
            </a:endParaRPr>
          </a:p>
          <a:p>
            <a:endParaRPr lang="en-US" dirty="0"/>
          </a:p>
        </p:txBody>
      </p:sp>
      <p:sp>
        <p:nvSpPr>
          <p:cNvPr id="5" name="Date Placeholder 4"/>
          <p:cNvSpPr>
            <a:spLocks noGrp="1"/>
          </p:cNvSpPr>
          <p:nvPr>
            <p:ph type="dt" sz="half" idx="10"/>
          </p:nvPr>
        </p:nvSpPr>
        <p:spPr/>
        <p:txBody>
          <a:bodyPr/>
          <a:lstStyle/>
          <a:p>
            <a:pPr>
              <a:defRPr/>
            </a:pPr>
            <a:r>
              <a:rPr lang="en-US" smtClean="0"/>
              <a:t>2015-2016</a:t>
            </a:r>
            <a:endParaRPr lang="en-US"/>
          </a:p>
        </p:txBody>
      </p:sp>
      <p:sp>
        <p:nvSpPr>
          <p:cNvPr id="6" name="Slide Number Placeholder 5"/>
          <p:cNvSpPr>
            <a:spLocks noGrp="1"/>
          </p:cNvSpPr>
          <p:nvPr>
            <p:ph type="sldNum" sz="quarter" idx="12"/>
          </p:nvPr>
        </p:nvSpPr>
        <p:spPr/>
        <p:txBody>
          <a:bodyPr/>
          <a:lstStyle/>
          <a:p>
            <a:pPr>
              <a:defRPr/>
            </a:pPr>
            <a:fld id="{E892D244-4C52-42F2-9569-0B3B4548EAD0}" type="slidenum">
              <a:rPr lang="en-US" smtClean="0"/>
              <a:pPr>
                <a:defRPr/>
              </a:pPr>
              <a:t>48</a:t>
            </a:fld>
            <a:endParaRPr lang="en-US"/>
          </a:p>
        </p:txBody>
      </p:sp>
    </p:spTree>
    <p:extLst>
      <p:ext uri="{BB962C8B-B14F-4D97-AF65-F5344CB8AC3E}">
        <p14:creationId xmlns:p14="http://schemas.microsoft.com/office/powerpoint/2010/main" val="621610935"/>
      </p:ext>
    </p:extLst>
  </p:cSld>
  <p:clrMapOvr>
    <a:masterClrMapping/>
  </p:clrMapOvr>
  <p:transition>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33A95CB-9788-4997-9528-FE74186809FB}" type="slidenum">
              <a:rPr lang="en-US" smtClean="0"/>
              <a:pPr/>
              <a:t>49</a:t>
            </a:fld>
            <a:endParaRPr lang="en-US" smtClean="0"/>
          </a:p>
        </p:txBody>
      </p:sp>
      <p:sp>
        <p:nvSpPr>
          <p:cNvPr id="10244" name="Rectangle 2"/>
          <p:cNvSpPr>
            <a:spLocks noGrp="1" noChangeArrowheads="1"/>
          </p:cNvSpPr>
          <p:nvPr>
            <p:ph type="title"/>
          </p:nvPr>
        </p:nvSpPr>
        <p:spPr/>
        <p:txBody>
          <a:bodyPr/>
          <a:lstStyle/>
          <a:p>
            <a:pPr eaLnBrk="1" hangingPunct="1"/>
            <a:r>
              <a:rPr lang="en-US" b="1" smtClean="0"/>
              <a:t>Advanced EBM Skills</a:t>
            </a:r>
          </a:p>
        </p:txBody>
      </p:sp>
      <p:sp>
        <p:nvSpPr>
          <p:cNvPr id="10245"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400" i="1" smtClean="0"/>
              <a:t>Only a small percentage of clinicians need to be able to do the following</a:t>
            </a:r>
            <a:endParaRPr lang="en-US" sz="2400" smtClean="0"/>
          </a:p>
          <a:p>
            <a:pPr eaLnBrk="1" hangingPunct="1">
              <a:lnSpc>
                <a:spcPct val="80000"/>
              </a:lnSpc>
            </a:pPr>
            <a:r>
              <a:rPr lang="en-US" sz="2400" smtClean="0"/>
              <a:t>Critical Appraisal and Interpretation of Research on: </a:t>
            </a:r>
          </a:p>
          <a:p>
            <a:pPr lvl="1" eaLnBrk="1" hangingPunct="1">
              <a:lnSpc>
                <a:spcPct val="80000"/>
              </a:lnSpc>
            </a:pPr>
            <a:r>
              <a:rPr lang="en-US" sz="2000" smtClean="0"/>
              <a:t>Therapies, Diagnostic Tests, Prognosis </a:t>
            </a:r>
          </a:p>
          <a:p>
            <a:pPr eaLnBrk="1" hangingPunct="1">
              <a:lnSpc>
                <a:spcPct val="80000"/>
              </a:lnSpc>
            </a:pPr>
            <a:r>
              <a:rPr lang="en-US" sz="2400" smtClean="0"/>
              <a:t>Critical Evaluation and Interpretation of: </a:t>
            </a:r>
          </a:p>
          <a:p>
            <a:pPr lvl="1" eaLnBrk="1" hangingPunct="1">
              <a:lnSpc>
                <a:spcPct val="80000"/>
              </a:lnSpc>
            </a:pPr>
            <a:r>
              <a:rPr lang="en-US" sz="2000" smtClean="0"/>
              <a:t>Systematic Reviews, Including Meta-analysis, Decision Analysis, Practice Guidelines, Pharmaceutical Advertising, Including Pharmaceutical Representatives </a:t>
            </a:r>
          </a:p>
          <a:p>
            <a:pPr eaLnBrk="1" hangingPunct="1">
              <a:lnSpc>
                <a:spcPct val="80000"/>
              </a:lnSpc>
            </a:pPr>
            <a:r>
              <a:rPr lang="en-US" sz="2400" smtClean="0"/>
              <a:t>Assigning Levels of Evidence to Research Findings</a:t>
            </a:r>
          </a:p>
          <a:p>
            <a:pPr eaLnBrk="1" hangingPunct="1">
              <a:lnSpc>
                <a:spcPct val="80000"/>
              </a:lnSpc>
            </a:pPr>
            <a:r>
              <a:rPr lang="en-US" sz="2400" smtClean="0"/>
              <a:t>Teaching Level 1 Skills </a:t>
            </a:r>
          </a:p>
          <a:p>
            <a:pPr eaLnBrk="1" hangingPunct="1">
              <a:lnSpc>
                <a:spcPct val="80000"/>
              </a:lnSpc>
            </a:pPr>
            <a:r>
              <a:rPr lang="en-US" sz="2400" smtClean="0"/>
              <a:t>Produce written Communication of Research Findings </a:t>
            </a:r>
          </a:p>
          <a:p>
            <a:pPr lvl="1" eaLnBrk="1" hangingPunct="1">
              <a:lnSpc>
                <a:spcPct val="80000"/>
              </a:lnSpc>
            </a:pPr>
            <a:r>
              <a:rPr lang="en-US" sz="2000" smtClean="0"/>
              <a:t>Physicians </a:t>
            </a:r>
          </a:p>
          <a:p>
            <a:pPr lvl="1" eaLnBrk="1" hangingPunct="1">
              <a:lnSpc>
                <a:spcPct val="80000"/>
              </a:lnSpc>
            </a:pPr>
            <a:r>
              <a:rPr lang="en-US" sz="2000" smtClean="0"/>
              <a:t>Patients                                       </a:t>
            </a:r>
            <a:r>
              <a:rPr lang="en-US" sz="2000" smtClean="0">
                <a:hlinkClick r:id="rId3"/>
              </a:rPr>
              <a:t>(Slawson, et al)</a:t>
            </a:r>
            <a:r>
              <a:rPr lang="en-US" sz="2000" smtClean="0"/>
              <a:t> </a:t>
            </a:r>
          </a:p>
          <a:p>
            <a:pPr eaLnBrk="1" hangingPunct="1">
              <a:lnSpc>
                <a:spcPct val="80000"/>
              </a:lnSpc>
            </a:pPr>
            <a:endParaRPr lang="en-US" sz="2400" smtClean="0"/>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extLst>
      <p:ext uri="{BB962C8B-B14F-4D97-AF65-F5344CB8AC3E}">
        <p14:creationId xmlns:p14="http://schemas.microsoft.com/office/powerpoint/2010/main" val="3674895924"/>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B127023-91F1-44CB-A629-F0B0B3B929F3}" type="slidenum">
              <a:rPr lang="en-US" smtClean="0"/>
              <a:pPr/>
              <a:t>5</a:t>
            </a:fld>
            <a:endParaRPr lang="en-US" smtClean="0"/>
          </a:p>
        </p:txBody>
      </p:sp>
      <p:sp>
        <p:nvSpPr>
          <p:cNvPr id="7172" name="Rectangle 2"/>
          <p:cNvSpPr>
            <a:spLocks noGrp="1" noChangeArrowheads="1"/>
          </p:cNvSpPr>
          <p:nvPr>
            <p:ph type="title"/>
          </p:nvPr>
        </p:nvSpPr>
        <p:spPr/>
        <p:txBody>
          <a:bodyPr/>
          <a:lstStyle/>
          <a:p>
            <a:pPr eaLnBrk="1" hangingPunct="1"/>
            <a:r>
              <a:rPr lang="en-US" smtClean="0"/>
              <a:t>What is EBM?</a:t>
            </a:r>
          </a:p>
        </p:txBody>
      </p:sp>
      <p:sp>
        <p:nvSpPr>
          <p:cNvPr id="7173" name="Rectangle 3"/>
          <p:cNvSpPr>
            <a:spLocks noGrp="1" noChangeArrowheads="1"/>
          </p:cNvSpPr>
          <p:nvPr>
            <p:ph type="body" idx="1"/>
          </p:nvPr>
        </p:nvSpPr>
        <p:spPr>
          <a:xfrm>
            <a:off x="457200" y="1828800"/>
            <a:ext cx="8429625" cy="4302125"/>
          </a:xfrm>
        </p:spPr>
        <p:txBody>
          <a:bodyPr/>
          <a:lstStyle/>
          <a:p>
            <a:pPr marL="457200" indent="-457200" eaLnBrk="1" hangingPunct="1"/>
            <a:r>
              <a:rPr lang="en-US" smtClean="0"/>
              <a:t>Evidence based medicine (EBM) was </a:t>
            </a:r>
            <a:r>
              <a:rPr lang="en-US" b="1" u="sng" smtClean="0"/>
              <a:t>originally</a:t>
            </a:r>
            <a:r>
              <a:rPr lang="en-US" smtClean="0"/>
              <a:t> defined as the conscientious, explicit, and judicious use of current best evidence in making decisions about the care of individual patients. </a:t>
            </a:r>
          </a:p>
          <a:p>
            <a:pPr marL="457200" indent="-457200" eaLnBrk="1" hangingPunct="1"/>
            <a:endParaRPr lang="en-US" smtClean="0"/>
          </a:p>
          <a:p>
            <a:pPr marL="457200" indent="-457200" eaLnBrk="1" hangingPunct="1">
              <a:buFont typeface="Wingdings" pitchFamily="2" charset="2"/>
              <a:buNone/>
            </a:pPr>
            <a:r>
              <a:rPr lang="en-US" sz="2000" smtClean="0"/>
              <a:t>(Sackett DL, Rosenberg WMC, Gray JAM, Haynes RB, Richardson WS</a:t>
            </a:r>
            <a:r>
              <a:rPr lang="en-US" sz="2000" i="1" smtClean="0"/>
              <a:t>. Evidence based medicine: what it is and what it isn't</a:t>
            </a:r>
            <a:r>
              <a:rPr lang="en-US" sz="2000" smtClean="0"/>
              <a:t>. BMJ 1996; 312: 71-2)</a:t>
            </a:r>
            <a:r>
              <a:rPr lang="en-US" smtClean="0"/>
              <a:t> </a:t>
            </a:r>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Assessing Validity</a:t>
            </a:r>
          </a:p>
        </p:txBody>
      </p:sp>
      <p:sp>
        <p:nvSpPr>
          <p:cNvPr id="19459" name="Content Placeholder 2"/>
          <p:cNvSpPr>
            <a:spLocks noGrp="1"/>
          </p:cNvSpPr>
          <p:nvPr>
            <p:ph idx="1"/>
          </p:nvPr>
        </p:nvSpPr>
        <p:spPr/>
        <p:txBody>
          <a:bodyPr/>
          <a:lstStyle/>
          <a:p>
            <a:r>
              <a:rPr lang="en-US" dirty="0" smtClean="0"/>
              <a:t>Definitions</a:t>
            </a:r>
          </a:p>
          <a:p>
            <a:pPr lvl="1"/>
            <a:r>
              <a:rPr lang="en-US" dirty="0" smtClean="0">
                <a:solidFill>
                  <a:srgbClr val="FF0000"/>
                </a:solidFill>
              </a:rPr>
              <a:t>Level of Evidence (LOE): </a:t>
            </a:r>
            <a:r>
              <a:rPr lang="en-US" dirty="0" smtClean="0"/>
              <a:t>usually </a:t>
            </a:r>
            <a:r>
              <a:rPr lang="en-US" i="1" dirty="0" smtClean="0"/>
              <a:t>one study</a:t>
            </a:r>
          </a:p>
          <a:p>
            <a:pPr lvl="1"/>
            <a:r>
              <a:rPr lang="en-US" dirty="0" smtClean="0">
                <a:solidFill>
                  <a:srgbClr val="FF0000"/>
                </a:solidFill>
              </a:rPr>
              <a:t>Strength of Recommendation (SOR): </a:t>
            </a:r>
            <a:r>
              <a:rPr lang="en-US" dirty="0" smtClean="0"/>
              <a:t>recommendation based on </a:t>
            </a:r>
            <a:r>
              <a:rPr lang="en-US" i="1" dirty="0" smtClean="0"/>
              <a:t>multiple studies</a:t>
            </a:r>
          </a:p>
          <a:p>
            <a:r>
              <a:rPr lang="en-US" dirty="0" smtClean="0"/>
              <a:t>A value of the confidence in the recommendation based on the quality of research</a:t>
            </a:r>
          </a:p>
          <a:p>
            <a:r>
              <a:rPr lang="en-US" dirty="0" smtClean="0"/>
              <a:t>Assigned by experts using specific criteria</a:t>
            </a:r>
          </a:p>
        </p:txBody>
      </p:sp>
      <p:sp>
        <p:nvSpPr>
          <p:cNvPr id="194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D31819D-669E-4020-8158-CE546F7291B8}" type="slidenum">
              <a:rPr lang="en-US" smtClean="0"/>
              <a:pPr/>
              <a:t>50</a:t>
            </a:fld>
            <a:endParaRPr lang="en-US" smtClean="0"/>
          </a:p>
        </p:txBody>
      </p:sp>
      <p:sp>
        <p:nvSpPr>
          <p:cNvPr id="19461" name="TextBox 5"/>
          <p:cNvSpPr txBox="1">
            <a:spLocks noChangeArrowheads="1"/>
          </p:cNvSpPr>
          <p:nvPr/>
        </p:nvSpPr>
        <p:spPr bwMode="auto">
          <a:xfrm>
            <a:off x="300038" y="5995988"/>
            <a:ext cx="8543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a:solidFill>
                  <a:srgbClr val="CC9900"/>
                </a:solidFill>
              </a:rPr>
              <a:t>Ebell MH, Siwek J, Weiss BD, et al. Strength of recommendation taxonomy (SORT): a patient-centered approach to grading evidence in the medical literature. </a:t>
            </a:r>
            <a:r>
              <a:rPr lang="en-US" sz="1400" i="1">
                <a:solidFill>
                  <a:srgbClr val="CC9900"/>
                </a:solidFill>
              </a:rPr>
              <a:t>Am Fam Physician. Feb 1 2004;69(3):548-556</a:t>
            </a:r>
            <a:r>
              <a:rPr lang="en-US" sz="1400" i="1">
                <a:solidFill>
                  <a:srgbClr val="FF9966"/>
                </a:solidFill>
              </a:rPr>
              <a:t>.</a:t>
            </a:r>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extLst>
      <p:ext uri="{BB962C8B-B14F-4D97-AF65-F5344CB8AC3E}">
        <p14:creationId xmlns:p14="http://schemas.microsoft.com/office/powerpoint/2010/main" val="1996210139"/>
      </p:ext>
    </p:extLst>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B1B57E8-7B4B-4E0E-9D39-ED058EE909D7}" type="slidenum">
              <a:rPr lang="en-US" smtClean="0"/>
              <a:pPr/>
              <a:t>51</a:t>
            </a:fld>
            <a:endParaRPr lang="en-US" smtClean="0"/>
          </a:p>
        </p:txBody>
      </p:sp>
      <p:sp>
        <p:nvSpPr>
          <p:cNvPr id="20484" name="Rectangle 2"/>
          <p:cNvSpPr>
            <a:spLocks noGrp="1" noChangeArrowheads="1"/>
          </p:cNvSpPr>
          <p:nvPr>
            <p:ph type="title"/>
          </p:nvPr>
        </p:nvSpPr>
        <p:spPr/>
        <p:txBody>
          <a:bodyPr/>
          <a:lstStyle/>
          <a:p>
            <a:pPr eaLnBrk="1" hangingPunct="1"/>
            <a:r>
              <a:rPr lang="en-US" smtClean="0"/>
              <a:t>Levels of Evidence </a:t>
            </a:r>
          </a:p>
        </p:txBody>
      </p:sp>
      <p:sp>
        <p:nvSpPr>
          <p:cNvPr id="20485" name="Rectangle 3"/>
          <p:cNvSpPr>
            <a:spLocks noGrp="1" noChangeArrowheads="1"/>
          </p:cNvSpPr>
          <p:nvPr>
            <p:ph type="body" idx="1"/>
          </p:nvPr>
        </p:nvSpPr>
        <p:spPr>
          <a:xfrm>
            <a:off x="457200" y="2555875"/>
            <a:ext cx="8275638" cy="3582988"/>
          </a:xfrm>
        </p:spPr>
        <p:txBody>
          <a:bodyPr/>
          <a:lstStyle/>
          <a:p>
            <a:pPr marL="457200" indent="-457200" eaLnBrk="1" hangingPunct="1">
              <a:tabLst>
                <a:tab pos="1882775" algn="l"/>
              </a:tabLst>
            </a:pPr>
            <a:r>
              <a:rPr lang="en-US" smtClean="0"/>
              <a:t>Level 1:  Systematic Review (with meta-analysis) of Randomized Clinical Trials</a:t>
            </a:r>
          </a:p>
          <a:p>
            <a:pPr marL="457200" indent="-457200" eaLnBrk="1" hangingPunct="1">
              <a:tabLst>
                <a:tab pos="1882775" algn="l"/>
              </a:tabLst>
            </a:pPr>
            <a:r>
              <a:rPr lang="en-US" smtClean="0"/>
              <a:t>Level 2:  Cohort Studies</a:t>
            </a:r>
          </a:p>
          <a:p>
            <a:pPr marL="457200" indent="-457200" eaLnBrk="1" hangingPunct="1">
              <a:tabLst>
                <a:tab pos="1882775" algn="l"/>
              </a:tabLst>
            </a:pPr>
            <a:r>
              <a:rPr lang="en-US" smtClean="0"/>
              <a:t>Level 3:  Case-Control Studies</a:t>
            </a:r>
          </a:p>
          <a:p>
            <a:pPr marL="457200" indent="-457200" eaLnBrk="1" hangingPunct="1">
              <a:tabLst>
                <a:tab pos="1882775" algn="l"/>
              </a:tabLst>
            </a:pPr>
            <a:r>
              <a:rPr lang="en-US" smtClean="0"/>
              <a:t>Level 4:  Case-series</a:t>
            </a:r>
          </a:p>
          <a:p>
            <a:pPr marL="457200" indent="-457200" eaLnBrk="1" hangingPunct="1">
              <a:tabLst>
                <a:tab pos="1882775" algn="l"/>
              </a:tabLst>
            </a:pPr>
            <a:r>
              <a:rPr lang="en-US" smtClean="0"/>
              <a:t>Level 5:  Expert Opinion</a:t>
            </a:r>
          </a:p>
        </p:txBody>
      </p:sp>
      <p:sp>
        <p:nvSpPr>
          <p:cNvPr id="20486" name="Rectangle 4"/>
          <p:cNvSpPr>
            <a:spLocks noChangeArrowheads="1"/>
          </p:cNvSpPr>
          <p:nvPr/>
        </p:nvSpPr>
        <p:spPr bwMode="auto">
          <a:xfrm>
            <a:off x="1095375" y="1979613"/>
            <a:ext cx="6951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45720" rIns="45720" anchor="ctr">
            <a:spAutoFit/>
          </a:bodyPr>
          <a:lstStyle/>
          <a:p>
            <a:pPr algn="ctr" eaLnBrk="1" hangingPunct="1"/>
            <a:r>
              <a:rPr lang="en-US" sz="2800" b="1">
                <a:latin typeface="Times New Roman" pitchFamily="18" charset="0"/>
              </a:rPr>
              <a:t>Centre for Evidence-Based Medicine, Oxford</a:t>
            </a:r>
            <a:endParaRPr lang="en-US" sz="2800">
              <a:latin typeface="Times New Roman" pitchFamily="18" charset="0"/>
            </a:endParaRPr>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extLst>
      <p:ext uri="{BB962C8B-B14F-4D97-AF65-F5344CB8AC3E}">
        <p14:creationId xmlns:p14="http://schemas.microsoft.com/office/powerpoint/2010/main" val="745950630"/>
      </p:ext>
    </p:extLst>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5088A2E-DB9A-4F08-A64B-D12C0D3B5631}" type="slidenum">
              <a:rPr lang="en-US" smtClean="0"/>
              <a:pPr/>
              <a:t>52</a:t>
            </a:fld>
            <a:endParaRPr lang="en-US" smtClean="0"/>
          </a:p>
        </p:txBody>
      </p:sp>
      <p:sp>
        <p:nvSpPr>
          <p:cNvPr id="21508" name="Rectangle 2"/>
          <p:cNvSpPr>
            <a:spLocks noGrp="1" noChangeArrowheads="1"/>
          </p:cNvSpPr>
          <p:nvPr>
            <p:ph type="title"/>
          </p:nvPr>
        </p:nvSpPr>
        <p:spPr/>
        <p:txBody>
          <a:bodyPr/>
          <a:lstStyle/>
          <a:p>
            <a:pPr eaLnBrk="1" hangingPunct="1"/>
            <a:r>
              <a:rPr lang="en-US" smtClean="0"/>
              <a:t>Strength of Recommendation</a:t>
            </a:r>
          </a:p>
        </p:txBody>
      </p:sp>
      <p:sp>
        <p:nvSpPr>
          <p:cNvPr id="21509" name="Rectangle 3"/>
          <p:cNvSpPr>
            <a:spLocks noGrp="1" noChangeArrowheads="1"/>
          </p:cNvSpPr>
          <p:nvPr>
            <p:ph type="body" idx="1"/>
          </p:nvPr>
        </p:nvSpPr>
        <p:spPr/>
        <p:txBody>
          <a:bodyPr/>
          <a:lstStyle/>
          <a:p>
            <a:pPr marL="457200" indent="-457200" eaLnBrk="1" hangingPunct="1">
              <a:buFont typeface="Wingdings" pitchFamily="2" charset="2"/>
              <a:buNone/>
              <a:tabLst>
                <a:tab pos="407988" algn="l"/>
              </a:tabLst>
            </a:pPr>
            <a:r>
              <a:rPr lang="en-US" smtClean="0"/>
              <a:t>A</a:t>
            </a:r>
            <a:r>
              <a:rPr lang="en-US" sz="2800" smtClean="0"/>
              <a:t>: There is good research-based evidence to support the recommendation.</a:t>
            </a:r>
          </a:p>
          <a:p>
            <a:pPr marL="457200" indent="-457200" eaLnBrk="1" hangingPunct="1">
              <a:buFont typeface="Wingdings" pitchFamily="2" charset="2"/>
              <a:buNone/>
              <a:tabLst>
                <a:tab pos="407988" algn="l"/>
              </a:tabLst>
            </a:pPr>
            <a:r>
              <a:rPr lang="en-US" sz="2800" smtClean="0"/>
              <a:t>B: There is fair research-based evidence to support the recommendation.</a:t>
            </a:r>
          </a:p>
          <a:p>
            <a:pPr marL="457200" indent="-457200" eaLnBrk="1" hangingPunct="1">
              <a:buFont typeface="Wingdings" pitchFamily="2" charset="2"/>
              <a:buNone/>
              <a:tabLst>
                <a:tab pos="407988" algn="l"/>
              </a:tabLst>
            </a:pPr>
            <a:r>
              <a:rPr lang="en-US" sz="2800" smtClean="0"/>
              <a:t>C: The recommendation is based on expert opinion and panel consensus.</a:t>
            </a:r>
          </a:p>
          <a:p>
            <a:pPr marL="457200" indent="-457200" eaLnBrk="1" hangingPunct="1">
              <a:buFont typeface="Wingdings" pitchFamily="2" charset="2"/>
              <a:buNone/>
              <a:tabLst>
                <a:tab pos="407988" algn="l"/>
              </a:tabLst>
            </a:pPr>
            <a:r>
              <a:rPr lang="en-US" sz="2800" smtClean="0"/>
              <a:t>X: There is evidence of harm from this intervention. </a:t>
            </a:r>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extLst>
      <p:ext uri="{BB962C8B-B14F-4D97-AF65-F5344CB8AC3E}">
        <p14:creationId xmlns:p14="http://schemas.microsoft.com/office/powerpoint/2010/main" val="2666198280"/>
      </p:ext>
    </p:extLst>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3EE6B45-44D6-47EC-B28D-7966A91F6DB1}" type="slidenum">
              <a:rPr lang="en-US" smtClean="0"/>
              <a:pPr/>
              <a:t>53</a:t>
            </a:fld>
            <a:endParaRPr lang="en-US" smtClean="0"/>
          </a:p>
        </p:txBody>
      </p:sp>
      <p:sp>
        <p:nvSpPr>
          <p:cNvPr id="22532" name="Rectangle 2"/>
          <p:cNvSpPr>
            <a:spLocks noGrp="1" noChangeArrowheads="1"/>
          </p:cNvSpPr>
          <p:nvPr>
            <p:ph type="title"/>
          </p:nvPr>
        </p:nvSpPr>
        <p:spPr/>
        <p:txBody>
          <a:bodyPr/>
          <a:lstStyle/>
          <a:p>
            <a:pPr eaLnBrk="1" hangingPunct="1"/>
            <a:r>
              <a:rPr lang="en-US" smtClean="0"/>
              <a:t>Bottom Line on LOE or SOR</a:t>
            </a:r>
          </a:p>
        </p:txBody>
      </p:sp>
      <p:sp>
        <p:nvSpPr>
          <p:cNvPr id="22533" name="Rectangle 3"/>
          <p:cNvSpPr>
            <a:spLocks noGrp="1" noChangeArrowheads="1"/>
          </p:cNvSpPr>
          <p:nvPr>
            <p:ph type="body" idx="1"/>
          </p:nvPr>
        </p:nvSpPr>
        <p:spPr/>
        <p:txBody>
          <a:bodyPr/>
          <a:lstStyle/>
          <a:p>
            <a:pPr eaLnBrk="1" hangingPunct="1"/>
            <a:r>
              <a:rPr lang="en-US" smtClean="0"/>
              <a:t>Level 1		A		Highest level</a:t>
            </a:r>
          </a:p>
          <a:p>
            <a:pPr eaLnBrk="1" hangingPunct="1"/>
            <a:r>
              <a:rPr lang="en-US" smtClean="0"/>
              <a:t>Level 2</a:t>
            </a:r>
          </a:p>
          <a:p>
            <a:pPr eaLnBrk="1" hangingPunct="1"/>
            <a:r>
              <a:rPr lang="en-US" smtClean="0"/>
              <a:t>Level 3		B		</a:t>
            </a:r>
          </a:p>
          <a:p>
            <a:pPr eaLnBrk="1" hangingPunct="1"/>
            <a:r>
              <a:rPr lang="en-US" smtClean="0"/>
              <a:t>Level 4</a:t>
            </a:r>
          </a:p>
          <a:p>
            <a:pPr eaLnBrk="1" hangingPunct="1"/>
            <a:r>
              <a:rPr lang="en-US" smtClean="0"/>
              <a:t>Level 5		C		Lowest Level</a:t>
            </a:r>
          </a:p>
          <a:p>
            <a:pPr eaLnBrk="1" hangingPunct="1">
              <a:buFont typeface="Wingdings" pitchFamily="2" charset="2"/>
              <a:buNone/>
            </a:pPr>
            <a:r>
              <a:rPr lang="en-US" smtClean="0"/>
              <a:t>						But still evidence</a:t>
            </a:r>
          </a:p>
        </p:txBody>
      </p:sp>
      <p:sp>
        <p:nvSpPr>
          <p:cNvPr id="22534" name="AutoShape 4"/>
          <p:cNvSpPr>
            <a:spLocks noChangeArrowheads="1"/>
          </p:cNvSpPr>
          <p:nvPr/>
        </p:nvSpPr>
        <p:spPr bwMode="auto">
          <a:xfrm>
            <a:off x="5932488" y="2601913"/>
            <a:ext cx="392112" cy="1458912"/>
          </a:xfrm>
          <a:prstGeom prst="upDownArrow">
            <a:avLst>
              <a:gd name="adj1" fmla="val 50000"/>
              <a:gd name="adj2" fmla="val 74413"/>
            </a:avLst>
          </a:prstGeom>
          <a:solidFill>
            <a:schemeClr val="accent1">
              <a:alpha val="50195"/>
            </a:schemeClr>
          </a:solidFill>
          <a:ln w="12700">
            <a:solidFill>
              <a:schemeClr val="tx1"/>
            </a:solidFill>
            <a:miter lim="800000"/>
            <a:headEnd type="none" w="sm" len="sm"/>
            <a:tailEnd type="none" w="sm" len="sm"/>
          </a:ln>
        </p:spPr>
        <p:txBody>
          <a:bodyPr wrap="none" lIns="45720" rIns="45720" anchor="ctr"/>
          <a:lstStyle/>
          <a:p>
            <a:endParaRPr lang="en-US"/>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extLst>
      <p:ext uri="{BB962C8B-B14F-4D97-AF65-F5344CB8AC3E}">
        <p14:creationId xmlns:p14="http://schemas.microsoft.com/office/powerpoint/2010/main" val="2465022874"/>
      </p:ext>
    </p:extLst>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eaLnBrk="1" hangingPunct="1"/>
            <a:r>
              <a:rPr lang="en-US" dirty="0"/>
              <a:t>The </a:t>
            </a:r>
            <a:r>
              <a:rPr lang="en-US" dirty="0" smtClean="0"/>
              <a:t>Patient</a:t>
            </a:r>
            <a:endParaRPr lang="en-US" dirty="0"/>
          </a:p>
        </p:txBody>
      </p:sp>
      <p:sp>
        <p:nvSpPr>
          <p:cNvPr id="7" name="Subtitle 6"/>
          <p:cNvSpPr>
            <a:spLocks noGrp="1"/>
          </p:cNvSpPr>
          <p:nvPr>
            <p:ph type="subTitle" idx="1"/>
          </p:nvPr>
        </p:nvSpPr>
        <p:spPr/>
        <p:txBody>
          <a:bodyPr/>
          <a:lstStyle/>
          <a:p>
            <a:r>
              <a:rPr lang="en-US" dirty="0" smtClean="0"/>
              <a:t>4. </a:t>
            </a:r>
            <a:r>
              <a:rPr lang="en-US" dirty="0"/>
              <a:t>Return to the patient -- integrate that evidence with clinical expertise, patient preferences and apply it to practice</a:t>
            </a:r>
            <a:br>
              <a:rPr lang="en-US" dirty="0"/>
            </a:br>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2015-2016</a:t>
            </a:r>
            <a:endParaRPr lang="en-US" dirty="0"/>
          </a:p>
        </p:txBody>
      </p:sp>
      <p:sp>
        <p:nvSpPr>
          <p:cNvPr id="5" name="Slide Number Placeholder 4"/>
          <p:cNvSpPr>
            <a:spLocks noGrp="1"/>
          </p:cNvSpPr>
          <p:nvPr>
            <p:ph type="sldNum" sz="quarter" idx="12"/>
          </p:nvPr>
        </p:nvSpPr>
        <p:spPr/>
        <p:txBody>
          <a:bodyPr/>
          <a:lstStyle/>
          <a:p>
            <a:pPr>
              <a:defRPr/>
            </a:pPr>
            <a:fld id="{822EE0E2-E2BC-42D0-8892-0259831F5BCE}" type="slidenum">
              <a:rPr lang="en-US" smtClean="0"/>
              <a:pPr>
                <a:defRPr/>
              </a:pPr>
              <a:t>54</a:t>
            </a:fld>
            <a:endParaRPr lang="en-US"/>
          </a:p>
        </p:txBody>
      </p:sp>
    </p:spTree>
    <p:extLst>
      <p:ext uri="{BB962C8B-B14F-4D97-AF65-F5344CB8AC3E}">
        <p14:creationId xmlns:p14="http://schemas.microsoft.com/office/powerpoint/2010/main" val="4200498467"/>
      </p:ext>
    </p:extLst>
  </p:cSld>
  <p:clrMapOvr>
    <a:masterClrMapping/>
  </p:clrMapOvr>
  <p:transition>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EBM as Patient-Centered Care</a:t>
            </a:r>
            <a:endParaRPr lang="en-US" dirty="0"/>
          </a:p>
        </p:txBody>
      </p:sp>
      <p:sp>
        <p:nvSpPr>
          <p:cNvPr id="3" name="Content Placeholder 2"/>
          <p:cNvSpPr>
            <a:spLocks noGrp="1"/>
          </p:cNvSpPr>
          <p:nvPr>
            <p:ph idx="1"/>
          </p:nvPr>
        </p:nvSpPr>
        <p:spPr/>
        <p:txBody>
          <a:bodyPr/>
          <a:lstStyle/>
          <a:p>
            <a:r>
              <a:rPr lang="en-US" sz="2400" b="1" i="1" dirty="0" smtClean="0"/>
              <a:t>To employ </a:t>
            </a:r>
            <a:r>
              <a:rPr lang="en-US" sz="2400" b="1" i="1" dirty="0"/>
              <a:t>evidence-based practice</a:t>
            </a:r>
            <a:r>
              <a:rPr lang="en-US" sz="2400" dirty="0"/>
              <a:t>—integrate best research with clinical expertise and </a:t>
            </a:r>
            <a:r>
              <a:rPr lang="en-US" sz="2400" u="sng" dirty="0"/>
              <a:t>patient values </a:t>
            </a:r>
            <a:r>
              <a:rPr lang="en-US" sz="2400" dirty="0"/>
              <a:t>for optimum </a:t>
            </a:r>
            <a:r>
              <a:rPr lang="en-US" sz="2400" dirty="0" smtClean="0"/>
              <a:t>care</a:t>
            </a:r>
          </a:p>
          <a:p>
            <a:pPr>
              <a:spcBef>
                <a:spcPts val="0"/>
              </a:spcBef>
            </a:pPr>
            <a:r>
              <a:rPr lang="en-US" sz="2400" b="1" i="1" dirty="0" smtClean="0"/>
              <a:t>To provide </a:t>
            </a:r>
            <a:r>
              <a:rPr lang="en-US" sz="2400" b="1" i="1" dirty="0"/>
              <a:t>patient-centered </a:t>
            </a:r>
            <a:r>
              <a:rPr lang="en-US" sz="2400" b="1" i="1" dirty="0" smtClean="0"/>
              <a:t>care  </a:t>
            </a:r>
            <a:r>
              <a:rPr lang="en-US" sz="2400" dirty="0" smtClean="0">
                <a:effectLst>
                  <a:glow rad="127000">
                    <a:srgbClr val="FFFF99"/>
                  </a:glow>
                </a:effectLst>
              </a:rPr>
              <a:t>- identify, respect, and care about patients’ differences, values, preferences, and expressed needs; </a:t>
            </a:r>
            <a:r>
              <a:rPr lang="en-US" sz="2400" dirty="0" smtClean="0"/>
              <a:t>relieve pain and suffering; coordinate continuous care; </a:t>
            </a:r>
            <a:r>
              <a:rPr lang="en-US" sz="2400" dirty="0" smtClean="0">
                <a:effectLst>
                  <a:glow rad="127000">
                    <a:srgbClr val="FFFF99"/>
                  </a:glow>
                </a:effectLst>
              </a:rPr>
              <a:t>listen to, clearly inform, communicate with, and educate patients; share decision making and management; </a:t>
            </a:r>
            <a:r>
              <a:rPr lang="en-US" sz="2400" dirty="0" smtClean="0"/>
              <a:t>and continuously advocate disease prevention, wellness, and promotion of healthy lifestyles, including a focus on population health.</a:t>
            </a:r>
            <a:r>
              <a:rPr lang="en-US" dirty="0" smtClean="0"/>
              <a:t> </a:t>
            </a:r>
          </a:p>
          <a:p>
            <a:endParaRPr lang="en-US" dirty="0"/>
          </a:p>
        </p:txBody>
      </p:sp>
      <p:sp>
        <p:nvSpPr>
          <p:cNvPr id="4" name="Date Placeholder 3"/>
          <p:cNvSpPr>
            <a:spLocks noGrp="1"/>
          </p:cNvSpPr>
          <p:nvPr>
            <p:ph type="dt" sz="half" idx="10"/>
          </p:nvPr>
        </p:nvSpPr>
        <p:spPr/>
        <p:txBody>
          <a:bodyPr/>
          <a:lstStyle/>
          <a:p>
            <a:pPr>
              <a:defRPr/>
            </a:pPr>
            <a:r>
              <a:rPr lang="en-US" smtClean="0"/>
              <a:t>2015-2016</a:t>
            </a:r>
            <a:endParaRPr lang="en-US"/>
          </a:p>
        </p:txBody>
      </p:sp>
      <p:sp>
        <p:nvSpPr>
          <p:cNvPr id="6" name="Slide Number Placeholder 5"/>
          <p:cNvSpPr>
            <a:spLocks noGrp="1"/>
          </p:cNvSpPr>
          <p:nvPr>
            <p:ph type="sldNum" sz="quarter" idx="12"/>
          </p:nvPr>
        </p:nvSpPr>
        <p:spPr/>
        <p:txBody>
          <a:bodyPr/>
          <a:lstStyle/>
          <a:p>
            <a:pPr>
              <a:defRPr/>
            </a:pPr>
            <a:fld id="{822EE0E2-E2BC-42D0-8892-0259831F5BCE}" type="slidenum">
              <a:rPr lang="en-US" smtClean="0"/>
              <a:pPr>
                <a:defRPr/>
              </a:pPr>
              <a:t>55</a:t>
            </a:fld>
            <a:endParaRPr lang="en-US" dirty="0"/>
          </a:p>
        </p:txBody>
      </p:sp>
      <p:sp>
        <p:nvSpPr>
          <p:cNvPr id="7" name="TextBox 6"/>
          <p:cNvSpPr txBox="1"/>
          <p:nvPr/>
        </p:nvSpPr>
        <p:spPr>
          <a:xfrm>
            <a:off x="680130" y="5659220"/>
            <a:ext cx="7805966" cy="646331"/>
          </a:xfrm>
          <a:prstGeom prst="rect">
            <a:avLst/>
          </a:prstGeom>
          <a:noFill/>
        </p:spPr>
        <p:txBody>
          <a:bodyPr wrap="square" rtlCol="0">
            <a:spAutoFit/>
          </a:bodyPr>
          <a:lstStyle/>
          <a:p>
            <a:r>
              <a:rPr lang="en-US" dirty="0"/>
              <a:t>IOM Report– Core Competencies Needed for Health Care Professionals </a:t>
            </a:r>
            <a:r>
              <a:rPr lang="en-US" dirty="0" smtClean="0"/>
              <a:t> </a:t>
            </a:r>
            <a:endParaRPr lang="en-US" dirty="0">
              <a:hlinkClick r:id="rId3"/>
            </a:endParaRPr>
          </a:p>
          <a:p>
            <a:r>
              <a:rPr lang="en-US" dirty="0" smtClean="0">
                <a:hlinkClick r:id="rId3"/>
              </a:rPr>
              <a:t>http://www.ncbi.nlm.nih.gov/books/NBK221528/</a:t>
            </a:r>
            <a:r>
              <a:rPr lang="en-US" dirty="0" smtClean="0"/>
              <a:t> </a:t>
            </a:r>
            <a:endParaRPr lang="en-US" dirty="0"/>
          </a:p>
        </p:txBody>
      </p:sp>
    </p:spTree>
    <p:extLst>
      <p:ext uri="{BB962C8B-B14F-4D97-AF65-F5344CB8AC3E}">
        <p14:creationId xmlns:p14="http://schemas.microsoft.com/office/powerpoint/2010/main" val="1787819026"/>
      </p:ext>
    </p:extLst>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Patient Centered EBM Approaches</a:t>
            </a:r>
            <a:endParaRPr lang="en-US" sz="3600" dirty="0"/>
          </a:p>
        </p:txBody>
      </p:sp>
      <p:sp>
        <p:nvSpPr>
          <p:cNvPr id="3" name="Content Placeholder 2"/>
          <p:cNvSpPr>
            <a:spLocks noGrp="1"/>
          </p:cNvSpPr>
          <p:nvPr>
            <p:ph idx="1"/>
          </p:nvPr>
        </p:nvSpPr>
        <p:spPr/>
        <p:txBody>
          <a:bodyPr/>
          <a:lstStyle/>
          <a:p>
            <a:r>
              <a:rPr lang="en-US" dirty="0" smtClean="0"/>
              <a:t>“Clinician-as-perfect-agent” </a:t>
            </a:r>
            <a:r>
              <a:rPr lang="en-US" dirty="0"/>
              <a:t>approach: </a:t>
            </a:r>
            <a:r>
              <a:rPr lang="en-US" dirty="0" smtClean="0"/>
              <a:t/>
            </a:r>
            <a:br>
              <a:rPr lang="en-US" dirty="0" smtClean="0"/>
            </a:br>
            <a:r>
              <a:rPr lang="en-US" sz="2400" dirty="0" smtClean="0"/>
              <a:t>Clinician </a:t>
            </a:r>
            <a:r>
              <a:rPr lang="en-US" sz="2400" dirty="0"/>
              <a:t>ascertains patient's values and preferences, makes decision on behalf of patient</a:t>
            </a:r>
          </a:p>
          <a:p>
            <a:r>
              <a:rPr lang="en-US" dirty="0" smtClean="0"/>
              <a:t>Informed </a:t>
            </a:r>
            <a:r>
              <a:rPr lang="en-US" dirty="0"/>
              <a:t>decision making: </a:t>
            </a:r>
            <a:r>
              <a:rPr lang="en-US" dirty="0" smtClean="0"/>
              <a:t/>
            </a:r>
            <a:br>
              <a:rPr lang="en-US" dirty="0" smtClean="0"/>
            </a:br>
            <a:r>
              <a:rPr lang="en-US" sz="2400" dirty="0" smtClean="0"/>
              <a:t>Clinician </a:t>
            </a:r>
            <a:r>
              <a:rPr lang="en-US" sz="2400" dirty="0"/>
              <a:t>provides patient with the information; patient makes the </a:t>
            </a:r>
            <a:r>
              <a:rPr lang="en-US" sz="2400" dirty="0" smtClean="0"/>
              <a:t>decision</a:t>
            </a:r>
            <a:endParaRPr lang="en-US" sz="2400" dirty="0"/>
          </a:p>
          <a:p>
            <a:r>
              <a:rPr lang="en-US" dirty="0" smtClean="0"/>
              <a:t>Shared </a:t>
            </a:r>
            <a:r>
              <a:rPr lang="en-US" dirty="0"/>
              <a:t>decision making: </a:t>
            </a:r>
            <a:r>
              <a:rPr lang="en-US" dirty="0" smtClean="0"/>
              <a:t/>
            </a:r>
            <a:br>
              <a:rPr lang="en-US" dirty="0" smtClean="0"/>
            </a:br>
            <a:r>
              <a:rPr lang="en-US" sz="2400" dirty="0" smtClean="0"/>
              <a:t>Patient </a:t>
            </a:r>
            <a:r>
              <a:rPr lang="en-US" sz="2400" dirty="0"/>
              <a:t>and clinician both bring information/evidence and values and preferences to the decision</a:t>
            </a:r>
          </a:p>
          <a:p>
            <a:endParaRPr lang="en-US" dirty="0"/>
          </a:p>
        </p:txBody>
      </p:sp>
      <p:sp>
        <p:nvSpPr>
          <p:cNvPr id="4" name="Date Placeholder 3"/>
          <p:cNvSpPr>
            <a:spLocks noGrp="1"/>
          </p:cNvSpPr>
          <p:nvPr>
            <p:ph type="dt" sz="half" idx="10"/>
          </p:nvPr>
        </p:nvSpPr>
        <p:spPr/>
        <p:txBody>
          <a:bodyPr/>
          <a:lstStyle/>
          <a:p>
            <a:pPr>
              <a:defRPr/>
            </a:pPr>
            <a:r>
              <a:rPr lang="en-US" smtClean="0"/>
              <a:t>2015-2016</a:t>
            </a:r>
            <a:endParaRPr lang="en-US"/>
          </a:p>
        </p:txBody>
      </p:sp>
      <p:sp>
        <p:nvSpPr>
          <p:cNvPr id="5" name="Slide Number Placeholder 4"/>
          <p:cNvSpPr>
            <a:spLocks noGrp="1"/>
          </p:cNvSpPr>
          <p:nvPr>
            <p:ph type="sldNum" sz="quarter" idx="12"/>
          </p:nvPr>
        </p:nvSpPr>
        <p:spPr/>
        <p:txBody>
          <a:bodyPr/>
          <a:lstStyle/>
          <a:p>
            <a:pPr>
              <a:defRPr/>
            </a:pPr>
            <a:fld id="{822EE0E2-E2BC-42D0-8892-0259831F5BCE}" type="slidenum">
              <a:rPr lang="en-US" smtClean="0"/>
              <a:pPr>
                <a:defRPr/>
              </a:pPr>
              <a:t>56</a:t>
            </a:fld>
            <a:endParaRPr lang="en-US"/>
          </a:p>
        </p:txBody>
      </p:sp>
      <p:sp>
        <p:nvSpPr>
          <p:cNvPr id="6" name="TextBox 5"/>
          <p:cNvSpPr txBox="1"/>
          <p:nvPr/>
        </p:nvSpPr>
        <p:spPr>
          <a:xfrm>
            <a:off x="468314" y="5825886"/>
            <a:ext cx="8229600" cy="830997"/>
          </a:xfrm>
          <a:prstGeom prst="rect">
            <a:avLst/>
          </a:prstGeom>
          <a:solidFill>
            <a:schemeClr val="bg1"/>
          </a:solidFill>
        </p:spPr>
        <p:txBody>
          <a:bodyPr wrap="square" rtlCol="0">
            <a:spAutoFit/>
          </a:bodyPr>
          <a:lstStyle/>
          <a:p>
            <a:r>
              <a:rPr lang="en-US" sz="1600" dirty="0" err="1" smtClean="0"/>
              <a:t>Montori</a:t>
            </a:r>
            <a:r>
              <a:rPr lang="en-US" sz="1600" dirty="0" smtClean="0"/>
              <a:t>, VM, et al. Decision Making and the Patient. In: Users </a:t>
            </a:r>
            <a:r>
              <a:rPr lang="en-US" sz="1600" dirty="0"/>
              <a:t>Guide to the Medical Literature.  JAMA Evidence. </a:t>
            </a:r>
            <a:r>
              <a:rPr lang="en-US" sz="1600" dirty="0">
                <a:hlinkClick r:id="rId3"/>
              </a:rPr>
              <a:t>http://</a:t>
            </a:r>
            <a:r>
              <a:rPr lang="en-US" sz="1600" dirty="0" smtClean="0">
                <a:hlinkClick r:id="rId3"/>
              </a:rPr>
              <a:t>jamaevidence.mhmedical.com/content.aspx?bookid=847&amp;sectionid=69031507</a:t>
            </a:r>
            <a:r>
              <a:rPr lang="en-US" sz="1600" dirty="0" smtClean="0"/>
              <a:t> </a:t>
            </a:r>
            <a:endParaRPr lang="en-US" sz="1600" dirty="0"/>
          </a:p>
        </p:txBody>
      </p:sp>
    </p:spTree>
    <p:extLst>
      <p:ext uri="{BB962C8B-B14F-4D97-AF65-F5344CB8AC3E}">
        <p14:creationId xmlns:p14="http://schemas.microsoft.com/office/powerpoint/2010/main" val="1862669458"/>
      </p:ext>
    </p:extLst>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Patient Decision Aids</a:t>
            </a:r>
            <a:endParaRPr lang="en-US" sz="3600" dirty="0"/>
          </a:p>
        </p:txBody>
      </p:sp>
      <p:sp>
        <p:nvSpPr>
          <p:cNvPr id="3" name="Content Placeholder 2"/>
          <p:cNvSpPr>
            <a:spLocks noGrp="1"/>
          </p:cNvSpPr>
          <p:nvPr>
            <p:ph idx="1"/>
          </p:nvPr>
        </p:nvSpPr>
        <p:spPr>
          <a:xfrm>
            <a:off x="468313" y="1839913"/>
            <a:ext cx="5610754" cy="4302125"/>
          </a:xfrm>
        </p:spPr>
        <p:txBody>
          <a:bodyPr/>
          <a:lstStyle/>
          <a:p>
            <a:r>
              <a:rPr lang="en-US" sz="2800" dirty="0" smtClean="0"/>
              <a:t>Example: </a:t>
            </a:r>
            <a:r>
              <a:rPr lang="en-US" sz="2800" dirty="0"/>
              <a:t>The Absolute CVD Risk/Benefit Calculator</a:t>
            </a:r>
            <a:endParaRPr lang="en-US" sz="2800" dirty="0" smtClean="0"/>
          </a:p>
          <a:p>
            <a:pPr lvl="1"/>
            <a:r>
              <a:rPr lang="en-US" sz="2000" dirty="0" smtClean="0">
                <a:hlinkClick r:id="rId3"/>
              </a:rPr>
              <a:t>http://cvdcalculator.org</a:t>
            </a:r>
            <a:r>
              <a:rPr lang="en-US" sz="2000" dirty="0" smtClean="0"/>
              <a:t> </a:t>
            </a:r>
            <a:endParaRPr lang="en-US" sz="2000" dirty="0"/>
          </a:p>
          <a:p>
            <a:pPr lvl="1"/>
            <a:r>
              <a:rPr lang="en-US" sz="2400" dirty="0" smtClean="0"/>
              <a:t> Shows improved outcomes with various options like statins, exercise, smoking cessation…</a:t>
            </a:r>
          </a:p>
          <a:p>
            <a:r>
              <a:rPr lang="en-US" sz="2800" dirty="0" smtClean="0"/>
              <a:t>Cochrane review: these improve patient knowledge and reduce decisional conflict. </a:t>
            </a:r>
          </a:p>
        </p:txBody>
      </p:sp>
      <p:sp>
        <p:nvSpPr>
          <p:cNvPr id="4" name="Date Placeholder 3"/>
          <p:cNvSpPr>
            <a:spLocks noGrp="1"/>
          </p:cNvSpPr>
          <p:nvPr>
            <p:ph type="dt" sz="half" idx="10"/>
          </p:nvPr>
        </p:nvSpPr>
        <p:spPr/>
        <p:txBody>
          <a:bodyPr/>
          <a:lstStyle/>
          <a:p>
            <a:pPr>
              <a:defRPr/>
            </a:pPr>
            <a:r>
              <a:rPr lang="en-US" smtClean="0"/>
              <a:t>2015-2016</a:t>
            </a:r>
            <a:endParaRPr lang="en-US"/>
          </a:p>
        </p:txBody>
      </p:sp>
      <p:sp>
        <p:nvSpPr>
          <p:cNvPr id="5" name="Slide Number Placeholder 4"/>
          <p:cNvSpPr>
            <a:spLocks noGrp="1"/>
          </p:cNvSpPr>
          <p:nvPr>
            <p:ph type="sldNum" sz="quarter" idx="12"/>
          </p:nvPr>
        </p:nvSpPr>
        <p:spPr/>
        <p:txBody>
          <a:bodyPr/>
          <a:lstStyle/>
          <a:p>
            <a:pPr>
              <a:defRPr/>
            </a:pPr>
            <a:fld id="{822EE0E2-E2BC-42D0-8892-0259831F5BCE}" type="slidenum">
              <a:rPr lang="en-US" smtClean="0"/>
              <a:pPr>
                <a:defRPr/>
              </a:pPr>
              <a:t>57</a:t>
            </a:fld>
            <a:endParaRPr lang="en-US"/>
          </a:p>
        </p:txBody>
      </p:sp>
      <p:pic>
        <p:nvPicPr>
          <p:cNvPr id="6" name="Picture 5"/>
          <p:cNvPicPr>
            <a:picLocks noChangeAspect="1"/>
          </p:cNvPicPr>
          <p:nvPr/>
        </p:nvPicPr>
        <p:blipFill>
          <a:blip r:embed="rId4"/>
          <a:stretch>
            <a:fillRect/>
          </a:stretch>
        </p:blipFill>
        <p:spPr>
          <a:xfrm>
            <a:off x="6079067" y="1259050"/>
            <a:ext cx="2607733" cy="5406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9742708"/>
      </p:ext>
    </p:extLst>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Aids	</a:t>
            </a:r>
            <a:endParaRPr lang="en-US" dirty="0"/>
          </a:p>
        </p:txBody>
      </p:sp>
      <p:sp>
        <p:nvSpPr>
          <p:cNvPr id="3" name="Content Placeholder 2"/>
          <p:cNvSpPr>
            <a:spLocks noGrp="1"/>
          </p:cNvSpPr>
          <p:nvPr>
            <p:ph idx="1"/>
          </p:nvPr>
        </p:nvSpPr>
        <p:spPr/>
        <p:txBody>
          <a:bodyPr/>
          <a:lstStyle/>
          <a:p>
            <a:r>
              <a:rPr lang="en-US" dirty="0" smtClean="0"/>
              <a:t>Can be handouts or online.  Examples:</a:t>
            </a:r>
          </a:p>
          <a:p>
            <a:r>
              <a:rPr lang="en-US" dirty="0" smtClean="0"/>
              <a:t>Mayo Clinic Handouts</a:t>
            </a:r>
          </a:p>
          <a:p>
            <a:pPr lvl="1"/>
            <a:r>
              <a:rPr lang="en-US" dirty="0" smtClean="0">
                <a:hlinkClick r:id="rId3"/>
              </a:rPr>
              <a:t>http://shareddecisions.mayoclinic.org</a:t>
            </a:r>
            <a:r>
              <a:rPr lang="en-US" dirty="0" smtClean="0"/>
              <a:t> </a:t>
            </a:r>
          </a:p>
          <a:p>
            <a:r>
              <a:rPr lang="en-US" dirty="0" smtClean="0"/>
              <a:t>Directory of online aids from Canada</a:t>
            </a:r>
          </a:p>
          <a:p>
            <a:pPr lvl="1"/>
            <a:r>
              <a:rPr lang="en-US" dirty="0" smtClean="0">
                <a:hlinkClick r:id="rId4"/>
              </a:rPr>
              <a:t>https</a:t>
            </a:r>
            <a:r>
              <a:rPr lang="en-US" dirty="0">
                <a:hlinkClick r:id="rId4"/>
              </a:rPr>
              <a:t>://</a:t>
            </a:r>
            <a:r>
              <a:rPr lang="en-US" dirty="0" smtClean="0">
                <a:hlinkClick r:id="rId4"/>
              </a:rPr>
              <a:t>decisionaid.ohri.ca </a:t>
            </a:r>
            <a:endParaRPr lang="en-US" dirty="0" smtClean="0"/>
          </a:p>
          <a:p>
            <a:r>
              <a:rPr lang="en-US" dirty="0" smtClean="0"/>
              <a:t>Can be used with patient during the encounter or given to patient to use</a:t>
            </a:r>
            <a:endParaRPr lang="en-US" dirty="0"/>
          </a:p>
          <a:p>
            <a:pPr lvl="1"/>
            <a:endParaRPr lang="en-US" dirty="0"/>
          </a:p>
        </p:txBody>
      </p:sp>
      <p:sp>
        <p:nvSpPr>
          <p:cNvPr id="4" name="Date Placeholder 3"/>
          <p:cNvSpPr>
            <a:spLocks noGrp="1"/>
          </p:cNvSpPr>
          <p:nvPr>
            <p:ph type="dt" sz="half" idx="10"/>
          </p:nvPr>
        </p:nvSpPr>
        <p:spPr/>
        <p:txBody>
          <a:bodyPr/>
          <a:lstStyle/>
          <a:p>
            <a:pPr>
              <a:defRPr/>
            </a:pPr>
            <a:r>
              <a:rPr lang="en-US" smtClean="0"/>
              <a:t>2015-2016</a:t>
            </a:r>
            <a:endParaRPr lang="en-US" dirty="0"/>
          </a:p>
        </p:txBody>
      </p:sp>
      <p:sp>
        <p:nvSpPr>
          <p:cNvPr id="5" name="Slide Number Placeholder 4"/>
          <p:cNvSpPr>
            <a:spLocks noGrp="1"/>
          </p:cNvSpPr>
          <p:nvPr>
            <p:ph type="sldNum" sz="quarter" idx="12"/>
          </p:nvPr>
        </p:nvSpPr>
        <p:spPr/>
        <p:txBody>
          <a:bodyPr/>
          <a:lstStyle/>
          <a:p>
            <a:pPr>
              <a:defRPr/>
            </a:pPr>
            <a:fld id="{822EE0E2-E2BC-42D0-8892-0259831F5BCE}" type="slidenum">
              <a:rPr lang="en-US" smtClean="0"/>
              <a:pPr>
                <a:defRPr/>
              </a:pPr>
              <a:t>58</a:t>
            </a:fld>
            <a:endParaRPr lang="en-US"/>
          </a:p>
        </p:txBody>
      </p:sp>
    </p:spTree>
    <p:extLst>
      <p:ext uri="{BB962C8B-B14F-4D97-AF65-F5344CB8AC3E}">
        <p14:creationId xmlns:p14="http://schemas.microsoft.com/office/powerpoint/2010/main" val="2252784882"/>
      </p:ext>
    </p:extLst>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4"/>
          <p:cNvSpPr>
            <a:spLocks noGrp="1"/>
          </p:cNvSpPr>
          <p:nvPr>
            <p:ph type="ctrTitle"/>
          </p:nvPr>
        </p:nvSpPr>
        <p:spPr/>
        <p:txBody>
          <a:bodyPr/>
          <a:lstStyle/>
          <a:p>
            <a:pPr algn="ctr"/>
            <a:r>
              <a:rPr lang="en-US" dirty="0" smtClean="0"/>
              <a:t>Do </a:t>
            </a:r>
            <a:r>
              <a:rPr lang="en-US" i="1" dirty="0" smtClean="0"/>
              <a:t>Decision Aid</a:t>
            </a:r>
            <a:r>
              <a:rPr lang="en-US" dirty="0" smtClean="0"/>
              <a:t> Case</a:t>
            </a:r>
          </a:p>
        </p:txBody>
      </p:sp>
      <p:sp>
        <p:nvSpPr>
          <p:cNvPr id="53251" name="Subtitle 5"/>
          <p:cNvSpPr>
            <a:spLocks noGrp="1"/>
          </p:cNvSpPr>
          <p:nvPr>
            <p:ph type="subTitle" idx="1"/>
          </p:nvPr>
        </p:nvSpPr>
        <p:spPr/>
        <p:txBody>
          <a:bodyPr/>
          <a:lstStyle/>
          <a:p>
            <a:endParaRPr lang="en-US" dirty="0" smtClean="0"/>
          </a:p>
        </p:txBody>
      </p:sp>
      <p:sp>
        <p:nvSpPr>
          <p:cNvPr id="5325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FF8B4D6-43F2-4B2D-B340-220A79FD6FBF}" type="slidenum">
              <a:rPr lang="en-US" smtClean="0"/>
              <a:pPr/>
              <a:t>59</a:t>
            </a:fld>
            <a:endParaRPr lang="en-US" smtClean="0"/>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extLst>
      <p:ext uri="{BB962C8B-B14F-4D97-AF65-F5344CB8AC3E}">
        <p14:creationId xmlns:p14="http://schemas.microsoft.com/office/powerpoint/2010/main" val="1394550218"/>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12E5AE6-E963-421F-9E1F-8D61B913AC7A}" type="slidenum">
              <a:rPr lang="en-US" smtClean="0"/>
              <a:pPr/>
              <a:t>6</a:t>
            </a:fld>
            <a:endParaRPr lang="en-US" smtClean="0"/>
          </a:p>
        </p:txBody>
      </p:sp>
      <p:sp>
        <p:nvSpPr>
          <p:cNvPr id="8196" name="Rectangle 2"/>
          <p:cNvSpPr>
            <a:spLocks noGrp="1" noChangeArrowheads="1"/>
          </p:cNvSpPr>
          <p:nvPr>
            <p:ph type="title"/>
          </p:nvPr>
        </p:nvSpPr>
        <p:spPr/>
        <p:txBody>
          <a:bodyPr/>
          <a:lstStyle/>
          <a:p>
            <a:pPr eaLnBrk="1" hangingPunct="1"/>
            <a:r>
              <a:rPr lang="en-US" smtClean="0"/>
              <a:t>What is EBM?</a:t>
            </a:r>
          </a:p>
        </p:txBody>
      </p:sp>
      <p:sp>
        <p:nvSpPr>
          <p:cNvPr id="8197" name="Rectangle 3"/>
          <p:cNvSpPr>
            <a:spLocks noGrp="1" noChangeArrowheads="1"/>
          </p:cNvSpPr>
          <p:nvPr>
            <p:ph type="body" idx="1"/>
          </p:nvPr>
        </p:nvSpPr>
        <p:spPr>
          <a:xfrm>
            <a:off x="457200" y="1828800"/>
            <a:ext cx="8229600" cy="4519613"/>
          </a:xfrm>
        </p:spPr>
        <p:txBody>
          <a:bodyPr/>
          <a:lstStyle/>
          <a:p>
            <a:pPr eaLnBrk="1" hangingPunct="1">
              <a:lnSpc>
                <a:spcPct val="90000"/>
              </a:lnSpc>
            </a:pPr>
            <a:r>
              <a:rPr lang="en-US" sz="2800" dirty="0" smtClean="0"/>
              <a:t>The revised and improved definition of evidence-based medicine is </a:t>
            </a:r>
            <a:br>
              <a:rPr lang="en-US" sz="2800" dirty="0" smtClean="0"/>
            </a:br>
            <a:r>
              <a:rPr lang="en-US" sz="2800" dirty="0" smtClean="0"/>
              <a:t>“</a:t>
            </a:r>
            <a:r>
              <a:rPr lang="en-US" sz="3600" dirty="0" smtClean="0"/>
              <a:t>the </a:t>
            </a:r>
            <a:r>
              <a:rPr lang="en-US" sz="3600" b="1" dirty="0" smtClean="0"/>
              <a:t>integration</a:t>
            </a:r>
            <a:r>
              <a:rPr lang="en-US" sz="3600" dirty="0" smtClean="0"/>
              <a:t> of the </a:t>
            </a:r>
            <a:br>
              <a:rPr lang="en-US" sz="3600" dirty="0" smtClean="0"/>
            </a:br>
            <a:r>
              <a:rPr lang="en-US" sz="3600" b="1" dirty="0" smtClean="0"/>
              <a:t>best research evidence</a:t>
            </a:r>
            <a:r>
              <a:rPr lang="en-US" sz="3600" dirty="0" smtClean="0"/>
              <a:t> </a:t>
            </a:r>
            <a:br>
              <a:rPr lang="en-US" sz="3600" dirty="0" smtClean="0"/>
            </a:br>
            <a:r>
              <a:rPr lang="en-US" sz="3600" dirty="0" smtClean="0"/>
              <a:t>with </a:t>
            </a:r>
            <a:r>
              <a:rPr lang="en-US" sz="3600" b="1" dirty="0" smtClean="0"/>
              <a:t>clinical expertise</a:t>
            </a:r>
            <a:r>
              <a:rPr lang="en-US" sz="3600" dirty="0" smtClean="0"/>
              <a:t> </a:t>
            </a:r>
            <a:br>
              <a:rPr lang="en-US" sz="3600" dirty="0" smtClean="0"/>
            </a:br>
            <a:r>
              <a:rPr lang="en-US" sz="3600" dirty="0" smtClean="0"/>
              <a:t>and </a:t>
            </a:r>
            <a:r>
              <a:rPr lang="en-US" sz="3600" b="1" dirty="0" smtClean="0"/>
              <a:t>patient values</a:t>
            </a:r>
            <a:r>
              <a:rPr lang="en-US" sz="2800" b="1" dirty="0" smtClean="0"/>
              <a:t>”</a:t>
            </a:r>
          </a:p>
          <a:p>
            <a:pPr eaLnBrk="1" hangingPunct="1">
              <a:lnSpc>
                <a:spcPct val="90000"/>
              </a:lnSpc>
            </a:pPr>
            <a:r>
              <a:rPr lang="en-US" sz="2800" dirty="0" smtClean="0"/>
              <a:t>It reflects</a:t>
            </a:r>
            <a:r>
              <a:rPr lang="en-US" sz="2800" b="1" dirty="0" smtClean="0"/>
              <a:t> </a:t>
            </a:r>
            <a:r>
              <a:rPr lang="en-US" sz="2800" dirty="0" smtClean="0"/>
              <a:t>a systematic approach </a:t>
            </a:r>
            <a:br>
              <a:rPr lang="en-US" sz="2800" dirty="0" smtClean="0"/>
            </a:br>
            <a:r>
              <a:rPr lang="en-US" sz="2800" dirty="0" smtClean="0"/>
              <a:t>to clinical problem solving. </a:t>
            </a:r>
          </a:p>
          <a:p>
            <a:pPr eaLnBrk="1" hangingPunct="1">
              <a:lnSpc>
                <a:spcPct val="90000"/>
              </a:lnSpc>
              <a:buFont typeface="Wingdings" pitchFamily="2" charset="2"/>
              <a:buNone/>
            </a:pPr>
            <a:endParaRPr lang="en-US" sz="1800" dirty="0" smtClean="0"/>
          </a:p>
          <a:p>
            <a:pPr eaLnBrk="1" hangingPunct="1">
              <a:lnSpc>
                <a:spcPct val="90000"/>
              </a:lnSpc>
              <a:buFont typeface="Wingdings" pitchFamily="2" charset="2"/>
              <a:buNone/>
            </a:pPr>
            <a:r>
              <a:rPr lang="en-US" sz="1800" dirty="0" smtClean="0"/>
              <a:t>(</a:t>
            </a:r>
            <a:r>
              <a:rPr lang="en-US" sz="1800" dirty="0" err="1" smtClean="0"/>
              <a:t>Sackett</a:t>
            </a:r>
            <a:r>
              <a:rPr lang="en-US" sz="1800" dirty="0" smtClean="0"/>
              <a:t> DL, Strauss SE, Richardson WS, et al</a:t>
            </a:r>
            <a:r>
              <a:rPr lang="en-US" sz="1800" i="1" dirty="0" smtClean="0"/>
              <a:t>.</a:t>
            </a:r>
            <a:r>
              <a:rPr lang="en-US" sz="1800" dirty="0" smtClean="0"/>
              <a:t> </a:t>
            </a:r>
            <a:r>
              <a:rPr lang="en-US" sz="1800" i="1" dirty="0" smtClean="0"/>
              <a:t>Evidence-based medicine: how to practice and teach EBM</a:t>
            </a:r>
            <a:r>
              <a:rPr lang="en-US" sz="1800" dirty="0" smtClean="0"/>
              <a:t>. 2</a:t>
            </a:r>
            <a:r>
              <a:rPr lang="en-US" sz="1800" baseline="30000" dirty="0" smtClean="0"/>
              <a:t>nd</a:t>
            </a:r>
            <a:r>
              <a:rPr lang="en-US" sz="1800" dirty="0" smtClean="0"/>
              <a:t> Ed. London: Churchill-Livingstone,2000)</a:t>
            </a:r>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1796" y="2218765"/>
            <a:ext cx="3205004" cy="3159218"/>
          </a:xfrm>
          <a:prstGeom prst="rect">
            <a:avLst/>
          </a:prstGeom>
        </p:spPr>
      </p:pic>
      <p:sp>
        <p:nvSpPr>
          <p:cNvPr id="2" name="Date Placeholder 1"/>
          <p:cNvSpPr>
            <a:spLocks noGrp="1"/>
          </p:cNvSpPr>
          <p:nvPr>
            <p:ph type="dt" sz="half" idx="10"/>
          </p:nvPr>
        </p:nvSpPr>
        <p:spPr/>
        <p:txBody>
          <a:bodyPr/>
          <a:lstStyle/>
          <a:p>
            <a:pPr>
              <a:defRPr/>
            </a:pPr>
            <a:r>
              <a:rPr lang="en-US" smtClean="0"/>
              <a:t>2015-2016</a:t>
            </a:r>
            <a:endParaRPr lang="en-US" dirty="0"/>
          </a:p>
        </p:txBody>
      </p:sp>
    </p:spTree>
    <p:extLst>
      <p:ext uri="{BB962C8B-B14F-4D97-AF65-F5344CB8AC3E}">
        <p14:creationId xmlns:p14="http://schemas.microsoft.com/office/powerpoint/2010/main" val="1607176750"/>
      </p:ext>
    </p:extLst>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eaLnBrk="1" hangingPunct="1"/>
            <a:r>
              <a:rPr lang="en-US" dirty="0" smtClean="0"/>
              <a:t>Self-evaluation</a:t>
            </a:r>
            <a:endParaRPr lang="en-US" dirty="0"/>
          </a:p>
        </p:txBody>
      </p:sp>
      <p:sp>
        <p:nvSpPr>
          <p:cNvPr id="7" name="Subtitle 6"/>
          <p:cNvSpPr>
            <a:spLocks noGrp="1"/>
          </p:cNvSpPr>
          <p:nvPr>
            <p:ph type="subTitle" idx="1"/>
          </p:nvPr>
        </p:nvSpPr>
        <p:spPr/>
        <p:txBody>
          <a:bodyPr/>
          <a:lstStyle/>
          <a:p>
            <a:r>
              <a:rPr lang="en-US" dirty="0" smtClean="0"/>
              <a:t>5. </a:t>
            </a:r>
            <a:r>
              <a:rPr lang="en-US" dirty="0"/>
              <a:t>Evaluate your performance with patient &amp; process</a:t>
            </a:r>
          </a:p>
        </p:txBody>
      </p:sp>
      <p:sp>
        <p:nvSpPr>
          <p:cNvPr id="4" name="Date Placeholder 3"/>
          <p:cNvSpPr>
            <a:spLocks noGrp="1"/>
          </p:cNvSpPr>
          <p:nvPr>
            <p:ph type="dt" sz="half" idx="10"/>
          </p:nvPr>
        </p:nvSpPr>
        <p:spPr/>
        <p:txBody>
          <a:bodyPr/>
          <a:lstStyle/>
          <a:p>
            <a:pPr>
              <a:defRPr/>
            </a:pPr>
            <a:r>
              <a:rPr lang="en-US" smtClean="0"/>
              <a:t>2015-2016</a:t>
            </a:r>
            <a:endParaRPr lang="en-US" dirty="0"/>
          </a:p>
        </p:txBody>
      </p:sp>
      <p:sp>
        <p:nvSpPr>
          <p:cNvPr id="5" name="Slide Number Placeholder 4"/>
          <p:cNvSpPr>
            <a:spLocks noGrp="1"/>
          </p:cNvSpPr>
          <p:nvPr>
            <p:ph type="sldNum" sz="quarter" idx="12"/>
          </p:nvPr>
        </p:nvSpPr>
        <p:spPr/>
        <p:txBody>
          <a:bodyPr/>
          <a:lstStyle/>
          <a:p>
            <a:pPr>
              <a:defRPr/>
            </a:pPr>
            <a:fld id="{822EE0E2-E2BC-42D0-8892-0259831F5BCE}" type="slidenum">
              <a:rPr lang="en-US" smtClean="0"/>
              <a:pPr>
                <a:defRPr/>
              </a:pPr>
              <a:t>60</a:t>
            </a:fld>
            <a:endParaRPr lang="en-US"/>
          </a:p>
        </p:txBody>
      </p:sp>
    </p:spTree>
    <p:extLst>
      <p:ext uri="{BB962C8B-B14F-4D97-AF65-F5344CB8AC3E}">
        <p14:creationId xmlns:p14="http://schemas.microsoft.com/office/powerpoint/2010/main" val="1338528819"/>
      </p:ext>
    </p:extLst>
  </p:cSld>
  <p:clrMapOvr>
    <a:masterClrMapping/>
  </p:clrMapOvr>
  <p:transition>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sz="2800" dirty="0" smtClean="0"/>
              <a:t>Performance in asking answerable questions</a:t>
            </a:r>
          </a:p>
          <a:p>
            <a:r>
              <a:rPr lang="en-US" sz="2800" dirty="0" smtClean="0"/>
              <a:t>Performance in searching and appraising</a:t>
            </a:r>
          </a:p>
          <a:p>
            <a:r>
              <a:rPr lang="en-US" sz="2800" dirty="0" smtClean="0"/>
              <a:t>Performance in integrating evidence and patients’ values</a:t>
            </a:r>
          </a:p>
          <a:p>
            <a:r>
              <a:rPr lang="en-US" sz="2800" dirty="0" smtClean="0"/>
              <a:t>Efficiency of your efforts</a:t>
            </a:r>
          </a:p>
          <a:p>
            <a:r>
              <a:rPr lang="en-US" sz="2800" dirty="0" smtClean="0"/>
              <a:t>Ask yourself</a:t>
            </a:r>
          </a:p>
          <a:p>
            <a:pPr lvl="1"/>
            <a:r>
              <a:rPr lang="en-US" dirty="0" smtClean="0"/>
              <a:t>Is practice improving?</a:t>
            </a:r>
          </a:p>
          <a:p>
            <a:pPr lvl="1"/>
            <a:r>
              <a:rPr lang="en-US" dirty="0" smtClean="0"/>
              <a:t>Is practice evidence-based?</a:t>
            </a:r>
          </a:p>
          <a:p>
            <a:endParaRPr lang="en-US" sz="2800" dirty="0" smtClean="0"/>
          </a:p>
          <a:p>
            <a:endParaRPr lang="en-US" sz="2800" dirty="0"/>
          </a:p>
        </p:txBody>
      </p:sp>
      <p:sp>
        <p:nvSpPr>
          <p:cNvPr id="4" name="Date Placeholder 3"/>
          <p:cNvSpPr>
            <a:spLocks noGrp="1"/>
          </p:cNvSpPr>
          <p:nvPr>
            <p:ph type="dt" sz="half" idx="10"/>
          </p:nvPr>
        </p:nvSpPr>
        <p:spPr/>
        <p:txBody>
          <a:bodyPr/>
          <a:lstStyle/>
          <a:p>
            <a:pPr>
              <a:defRPr/>
            </a:pPr>
            <a:r>
              <a:rPr lang="en-US" smtClean="0"/>
              <a:t>2015-2016</a:t>
            </a:r>
            <a:endParaRPr lang="en-US" dirty="0"/>
          </a:p>
        </p:txBody>
      </p:sp>
      <p:sp>
        <p:nvSpPr>
          <p:cNvPr id="5" name="Slide Number Placeholder 4"/>
          <p:cNvSpPr>
            <a:spLocks noGrp="1"/>
          </p:cNvSpPr>
          <p:nvPr>
            <p:ph type="sldNum" sz="quarter" idx="12"/>
          </p:nvPr>
        </p:nvSpPr>
        <p:spPr/>
        <p:txBody>
          <a:bodyPr/>
          <a:lstStyle/>
          <a:p>
            <a:pPr>
              <a:defRPr/>
            </a:pPr>
            <a:fld id="{822EE0E2-E2BC-42D0-8892-0259831F5BCE}" type="slidenum">
              <a:rPr lang="en-US" smtClean="0"/>
              <a:pPr>
                <a:defRPr/>
              </a:pPr>
              <a:t>61</a:t>
            </a:fld>
            <a:endParaRPr lang="en-US"/>
          </a:p>
        </p:txBody>
      </p:sp>
      <p:sp>
        <p:nvSpPr>
          <p:cNvPr id="6" name="TextBox 5"/>
          <p:cNvSpPr txBox="1"/>
          <p:nvPr/>
        </p:nvSpPr>
        <p:spPr>
          <a:xfrm>
            <a:off x="457200" y="5927235"/>
            <a:ext cx="7624916" cy="584775"/>
          </a:xfrm>
          <a:prstGeom prst="rect">
            <a:avLst/>
          </a:prstGeom>
          <a:noFill/>
        </p:spPr>
        <p:txBody>
          <a:bodyPr wrap="square" rtlCol="0">
            <a:spAutoFit/>
          </a:bodyPr>
          <a:lstStyle/>
          <a:p>
            <a:r>
              <a:rPr lang="en-US" sz="1600" dirty="0" smtClean="0"/>
              <a:t>Straus, SE, et al.  Evidence-based Medicine: How to practice and teach it. (4</a:t>
            </a:r>
            <a:r>
              <a:rPr lang="en-US" sz="1600" baseline="30000" dirty="0" smtClean="0"/>
              <a:t>th</a:t>
            </a:r>
            <a:r>
              <a:rPr lang="en-US" sz="1600" dirty="0" smtClean="0"/>
              <a:t> Edition)  2011.  Churchill Livingstone. Edinburgh.</a:t>
            </a:r>
            <a:endParaRPr lang="en-US" sz="1600" dirty="0"/>
          </a:p>
        </p:txBody>
      </p:sp>
    </p:spTree>
    <p:extLst>
      <p:ext uri="{BB962C8B-B14F-4D97-AF65-F5344CB8AC3E}">
        <p14:creationId xmlns:p14="http://schemas.microsoft.com/office/powerpoint/2010/main" val="401826824"/>
      </p:ext>
    </p:extLst>
  </p:cSld>
  <p:clrMapOvr>
    <a:masterClrMapping/>
  </p:clrMapOvr>
  <p:transition>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Teach Evidence Based Medicine</a:t>
            </a:r>
            <a:endParaRPr lang="en-US" dirty="0"/>
          </a:p>
        </p:txBody>
      </p:sp>
      <p:sp>
        <p:nvSpPr>
          <p:cNvPr id="7" name="Subtitle 6"/>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2015-2016</a:t>
            </a:r>
            <a:endParaRPr lang="en-US" dirty="0"/>
          </a:p>
        </p:txBody>
      </p:sp>
      <p:sp>
        <p:nvSpPr>
          <p:cNvPr id="5" name="Slide Number Placeholder 4"/>
          <p:cNvSpPr>
            <a:spLocks noGrp="1"/>
          </p:cNvSpPr>
          <p:nvPr>
            <p:ph type="sldNum" sz="quarter" idx="12"/>
          </p:nvPr>
        </p:nvSpPr>
        <p:spPr/>
        <p:txBody>
          <a:bodyPr/>
          <a:lstStyle/>
          <a:p>
            <a:pPr>
              <a:defRPr/>
            </a:pPr>
            <a:fld id="{822EE0E2-E2BC-42D0-8892-0259831F5BCE}" type="slidenum">
              <a:rPr lang="en-US" smtClean="0"/>
              <a:pPr>
                <a:defRPr/>
              </a:pPr>
              <a:t>62</a:t>
            </a:fld>
            <a:endParaRPr lang="en-US"/>
          </a:p>
        </p:txBody>
      </p:sp>
    </p:spTree>
    <p:extLst>
      <p:ext uri="{BB962C8B-B14F-4D97-AF65-F5344CB8AC3E}">
        <p14:creationId xmlns:p14="http://schemas.microsoft.com/office/powerpoint/2010/main" val="4010839251"/>
      </p:ext>
    </p:extLst>
  </p:cSld>
  <p:clrMapOvr>
    <a:masterClrMapping/>
  </p:clrMapOvr>
  <p:transition>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Modes of Teaching EBM</a:t>
            </a:r>
            <a:endParaRPr lang="en-US" dirty="0"/>
          </a:p>
        </p:txBody>
      </p:sp>
      <p:sp>
        <p:nvSpPr>
          <p:cNvPr id="3" name="Content Placeholder 2"/>
          <p:cNvSpPr>
            <a:spLocks noGrp="1"/>
          </p:cNvSpPr>
          <p:nvPr>
            <p:ph idx="1"/>
          </p:nvPr>
        </p:nvSpPr>
        <p:spPr>
          <a:xfrm>
            <a:off x="457200" y="1692729"/>
            <a:ext cx="8229600" cy="4302125"/>
          </a:xfrm>
        </p:spPr>
        <p:txBody>
          <a:bodyPr/>
          <a:lstStyle/>
          <a:p>
            <a:pPr marL="0" indent="0">
              <a:spcBef>
                <a:spcPts val="300"/>
              </a:spcBef>
              <a:buNone/>
            </a:pPr>
            <a:r>
              <a:rPr lang="en-US" sz="2400" dirty="0"/>
              <a:t>1. Role modeling evidence-based practice:</a:t>
            </a:r>
          </a:p>
          <a:p>
            <a:pPr marL="438150" lvl="1" indent="0">
              <a:spcBef>
                <a:spcPts val="300"/>
              </a:spcBef>
              <a:buNone/>
            </a:pPr>
            <a:r>
              <a:rPr lang="en-US" sz="2000" dirty="0"/>
              <a:t>a. Learners see evidence as part of good patient care</a:t>
            </a:r>
          </a:p>
          <a:p>
            <a:pPr marL="438150" lvl="1" indent="0">
              <a:spcBef>
                <a:spcPts val="300"/>
              </a:spcBef>
              <a:buNone/>
            </a:pPr>
            <a:r>
              <a:rPr lang="en-US" sz="2000" dirty="0"/>
              <a:t>b. Teaching by example: “actions speak louder than words”</a:t>
            </a:r>
          </a:p>
          <a:p>
            <a:pPr marL="438150" lvl="1" indent="0">
              <a:spcBef>
                <a:spcPts val="300"/>
              </a:spcBef>
              <a:buNone/>
            </a:pPr>
            <a:r>
              <a:rPr lang="en-US" sz="2000" dirty="0"/>
              <a:t>c. Learners see us use judgment in integrating evidence into decisions</a:t>
            </a:r>
          </a:p>
          <a:p>
            <a:pPr marL="0" indent="0">
              <a:spcBef>
                <a:spcPts val="300"/>
              </a:spcBef>
              <a:buNone/>
            </a:pPr>
            <a:r>
              <a:rPr lang="en-US" sz="2400" dirty="0"/>
              <a:t>2. Weaving evidence into clinical teaching:</a:t>
            </a:r>
          </a:p>
          <a:p>
            <a:pPr marL="438150" lvl="1" indent="0">
              <a:spcBef>
                <a:spcPts val="300"/>
              </a:spcBef>
              <a:buNone/>
            </a:pPr>
            <a:r>
              <a:rPr lang="en-US" sz="2000" dirty="0"/>
              <a:t>a. Learners see evidence as part of good clinical learning</a:t>
            </a:r>
          </a:p>
          <a:p>
            <a:pPr marL="438150" lvl="1" indent="0">
              <a:spcBef>
                <a:spcPts val="300"/>
              </a:spcBef>
              <a:buNone/>
            </a:pPr>
            <a:r>
              <a:rPr lang="en-US" sz="2000" dirty="0"/>
              <a:t>b. Teaching by weaving: evidence is taught along with other knowledge</a:t>
            </a:r>
          </a:p>
          <a:p>
            <a:pPr marL="438150" lvl="1" indent="0">
              <a:spcBef>
                <a:spcPts val="300"/>
              </a:spcBef>
              <a:buNone/>
            </a:pPr>
            <a:r>
              <a:rPr lang="en-US" sz="2000" dirty="0"/>
              <a:t>c. Learners see us use judgment in integrating evidence with other knowledge</a:t>
            </a:r>
          </a:p>
          <a:p>
            <a:pPr marL="0" indent="0">
              <a:spcBef>
                <a:spcPts val="300"/>
              </a:spcBef>
              <a:buNone/>
            </a:pPr>
            <a:r>
              <a:rPr lang="en-US" sz="2400" dirty="0"/>
              <a:t>3. Targeting </a:t>
            </a:r>
            <a:r>
              <a:rPr lang="en-US" sz="2400" dirty="0" smtClean="0"/>
              <a:t>specific </a:t>
            </a:r>
            <a:r>
              <a:rPr lang="en-US" sz="2400" dirty="0"/>
              <a:t>skills of evidence-based practice:</a:t>
            </a:r>
          </a:p>
          <a:p>
            <a:pPr marL="438150" lvl="1" indent="0">
              <a:spcBef>
                <a:spcPts val="300"/>
              </a:spcBef>
              <a:buNone/>
            </a:pPr>
            <a:r>
              <a:rPr lang="en-US" sz="1800" dirty="0"/>
              <a:t>a. </a:t>
            </a:r>
            <a:r>
              <a:rPr lang="en-US" sz="1800" dirty="0" smtClean="0"/>
              <a:t>Learners </a:t>
            </a:r>
            <a:r>
              <a:rPr lang="en-US" sz="1800" dirty="0"/>
              <a:t>learn how to understand evidence and use it wisely</a:t>
            </a:r>
          </a:p>
          <a:p>
            <a:pPr marL="438150" lvl="1" indent="0">
              <a:spcBef>
                <a:spcPts val="300"/>
              </a:spcBef>
              <a:buNone/>
            </a:pPr>
            <a:r>
              <a:rPr lang="en-US" sz="1800" dirty="0"/>
              <a:t>b. Teaching by coaching: learners get explicitly coached as they develop</a:t>
            </a:r>
          </a:p>
          <a:p>
            <a:pPr marL="438150" lvl="1" indent="0">
              <a:spcBef>
                <a:spcPts val="300"/>
              </a:spcBef>
              <a:buNone/>
            </a:pPr>
            <a:r>
              <a:rPr lang="en-US" sz="1800" dirty="0"/>
              <a:t>c. Learners see us use judgment as we carry out the </a:t>
            </a:r>
            <a:r>
              <a:rPr lang="en-US" sz="1800" dirty="0" smtClean="0"/>
              <a:t>five </a:t>
            </a:r>
            <a:r>
              <a:rPr lang="en-US" sz="1800" dirty="0"/>
              <a:t>EBM steps with them.</a:t>
            </a:r>
          </a:p>
        </p:txBody>
      </p:sp>
      <p:sp>
        <p:nvSpPr>
          <p:cNvPr id="4" name="Date Placeholder 3"/>
          <p:cNvSpPr>
            <a:spLocks noGrp="1"/>
          </p:cNvSpPr>
          <p:nvPr>
            <p:ph type="dt" sz="half" idx="10"/>
          </p:nvPr>
        </p:nvSpPr>
        <p:spPr/>
        <p:txBody>
          <a:bodyPr/>
          <a:lstStyle/>
          <a:p>
            <a:pPr>
              <a:defRPr/>
            </a:pPr>
            <a:r>
              <a:rPr lang="en-US" smtClean="0"/>
              <a:t>2015-2016</a:t>
            </a:r>
            <a:endParaRPr lang="en-US" dirty="0"/>
          </a:p>
        </p:txBody>
      </p:sp>
      <p:sp>
        <p:nvSpPr>
          <p:cNvPr id="5" name="Slide Number Placeholder 4"/>
          <p:cNvSpPr>
            <a:spLocks noGrp="1"/>
          </p:cNvSpPr>
          <p:nvPr>
            <p:ph type="sldNum" sz="quarter" idx="12"/>
          </p:nvPr>
        </p:nvSpPr>
        <p:spPr/>
        <p:txBody>
          <a:bodyPr/>
          <a:lstStyle/>
          <a:p>
            <a:pPr>
              <a:defRPr/>
            </a:pPr>
            <a:fld id="{822EE0E2-E2BC-42D0-8892-0259831F5BCE}" type="slidenum">
              <a:rPr lang="en-US" smtClean="0"/>
              <a:pPr>
                <a:defRPr/>
              </a:pPr>
              <a:t>63</a:t>
            </a:fld>
            <a:endParaRPr lang="en-US"/>
          </a:p>
        </p:txBody>
      </p:sp>
      <p:sp>
        <p:nvSpPr>
          <p:cNvPr id="7" name="TextBox 6"/>
          <p:cNvSpPr txBox="1"/>
          <p:nvPr/>
        </p:nvSpPr>
        <p:spPr>
          <a:xfrm>
            <a:off x="1295400" y="6358121"/>
            <a:ext cx="6609502" cy="307777"/>
          </a:xfrm>
          <a:prstGeom prst="rect">
            <a:avLst/>
          </a:prstGeom>
          <a:noFill/>
        </p:spPr>
        <p:txBody>
          <a:bodyPr wrap="none" rtlCol="0">
            <a:spAutoFit/>
          </a:bodyPr>
          <a:lstStyle/>
          <a:p>
            <a:r>
              <a:rPr lang="en-US" sz="1400" dirty="0"/>
              <a:t>© Straus, </a:t>
            </a:r>
            <a:r>
              <a:rPr lang="en-US" sz="1400" dirty="0" err="1"/>
              <a:t>Glasziou</a:t>
            </a:r>
            <a:r>
              <a:rPr lang="en-US" sz="1400" dirty="0"/>
              <a:t>, Richardson, Haynes: Evidence-Based Medicine, 4 </a:t>
            </a:r>
            <a:r>
              <a:rPr lang="en-US" sz="1400" dirty="0" err="1"/>
              <a:t>th</a:t>
            </a:r>
            <a:r>
              <a:rPr lang="en-US" sz="1400" dirty="0"/>
              <a:t> Edition.</a:t>
            </a:r>
          </a:p>
        </p:txBody>
      </p:sp>
    </p:spTree>
    <p:extLst>
      <p:ext uri="{BB962C8B-B14F-4D97-AF65-F5344CB8AC3E}">
        <p14:creationId xmlns:p14="http://schemas.microsoft.com/office/powerpoint/2010/main" val="558861063"/>
      </p:ext>
    </p:extLst>
  </p:cSld>
  <p:clrMapOvr>
    <a:masterClrMapping/>
  </p:clrMapOvr>
  <p:transition>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371599"/>
            <a:ext cx="7696200" cy="2857501"/>
          </a:xfrm>
        </p:spPr>
        <p:txBody>
          <a:bodyPr/>
          <a:lstStyle/>
          <a:p>
            <a:r>
              <a:rPr lang="en-US" dirty="0" smtClean="0"/>
              <a:t>Questions</a:t>
            </a:r>
            <a:br>
              <a:rPr lang="en-US" dirty="0" smtClean="0"/>
            </a:br>
            <a:endParaRPr lang="en-US" dirty="0"/>
          </a:p>
        </p:txBody>
      </p:sp>
      <p:sp>
        <p:nvSpPr>
          <p:cNvPr id="2" name="Date Placeholder 1"/>
          <p:cNvSpPr>
            <a:spLocks noGrp="1"/>
          </p:cNvSpPr>
          <p:nvPr>
            <p:ph type="dt" sz="half" idx="10"/>
          </p:nvPr>
        </p:nvSpPr>
        <p:spPr/>
        <p:txBody>
          <a:bodyPr/>
          <a:lstStyle/>
          <a:p>
            <a:pPr>
              <a:defRPr/>
            </a:pPr>
            <a:r>
              <a:rPr lang="en-US" smtClean="0"/>
              <a:t>2015-2016</a:t>
            </a:r>
            <a:endParaRPr lang="en-US"/>
          </a:p>
        </p:txBody>
      </p:sp>
      <p:sp>
        <p:nvSpPr>
          <p:cNvPr id="6453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B1DFA07-10D4-4A88-AD2C-1BDB09EFDBC2}" type="slidenum">
              <a:rPr lang="en-US" smtClean="0"/>
              <a:pPr/>
              <a:t>64</a:t>
            </a:fld>
            <a:endParaRPr lang="en-US" smtClean="0"/>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788" y="1133475"/>
            <a:ext cx="3387012" cy="5002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smtClean="0"/>
              <a:t>So what is Evidence based PRACTICE?</a:t>
            </a:r>
            <a:endParaRPr lang="en-CA" sz="3600" dirty="0"/>
          </a:p>
        </p:txBody>
      </p:sp>
      <p:sp>
        <p:nvSpPr>
          <p:cNvPr id="3" name="Content Placeholder 2"/>
          <p:cNvSpPr>
            <a:spLocks noGrp="1"/>
          </p:cNvSpPr>
          <p:nvPr>
            <p:ph idx="1"/>
          </p:nvPr>
        </p:nvSpPr>
        <p:spPr/>
        <p:txBody>
          <a:bodyPr/>
          <a:lstStyle/>
          <a:p>
            <a:r>
              <a:rPr lang="en-CA" dirty="0" smtClean="0"/>
              <a:t>EBM is a process</a:t>
            </a:r>
          </a:p>
          <a:p>
            <a:r>
              <a:rPr lang="en-CA" dirty="0" smtClean="0"/>
              <a:t>Evidence-based </a:t>
            </a:r>
            <a:r>
              <a:rPr lang="en-CA" u="sng" dirty="0" smtClean="0"/>
              <a:t>practice</a:t>
            </a:r>
            <a:r>
              <a:rPr lang="en-CA" dirty="0" smtClean="0"/>
              <a:t> is how it is applied</a:t>
            </a:r>
          </a:p>
          <a:p>
            <a:pPr lvl="1"/>
            <a:r>
              <a:rPr lang="en-CA" dirty="0" smtClean="0"/>
              <a:t>Most would agree with the concepts of EBM, but putting it into real world practice, day-in and day-out, can be a real challenge. </a:t>
            </a:r>
          </a:p>
          <a:p>
            <a:r>
              <a:rPr lang="en-CA" dirty="0" smtClean="0"/>
              <a:t>We need practical tools to apply EBM regularly</a:t>
            </a:r>
            <a:endParaRPr lang="en-CA" dirty="0"/>
          </a:p>
        </p:txBody>
      </p:sp>
      <p:sp>
        <p:nvSpPr>
          <p:cNvPr id="6" name="Slide Number Placeholder 5"/>
          <p:cNvSpPr>
            <a:spLocks noGrp="1"/>
          </p:cNvSpPr>
          <p:nvPr>
            <p:ph type="sldNum" sz="quarter" idx="12"/>
          </p:nvPr>
        </p:nvSpPr>
        <p:spPr/>
        <p:txBody>
          <a:bodyPr/>
          <a:lstStyle/>
          <a:p>
            <a:pPr>
              <a:defRPr/>
            </a:pPr>
            <a:fld id="{822EE0E2-E2BC-42D0-8892-0259831F5BCE}" type="slidenum">
              <a:rPr lang="en-US" smtClean="0"/>
              <a:pPr>
                <a:defRPr/>
              </a:pPr>
              <a:t>7</a:t>
            </a:fld>
            <a:endParaRPr lang="en-US"/>
          </a:p>
        </p:txBody>
      </p:sp>
      <p:sp>
        <p:nvSpPr>
          <p:cNvPr id="4" name="Date Placeholder 3"/>
          <p:cNvSpPr>
            <a:spLocks noGrp="1"/>
          </p:cNvSpPr>
          <p:nvPr>
            <p:ph type="dt" sz="half" idx="10"/>
          </p:nvPr>
        </p:nvSpPr>
        <p:spPr/>
        <p:txBody>
          <a:bodyPr/>
          <a:lstStyle/>
          <a:p>
            <a:pPr>
              <a:defRPr/>
            </a:pPr>
            <a:r>
              <a:rPr lang="en-US" smtClean="0"/>
              <a:t>2015-2016</a:t>
            </a:r>
            <a:endParaRPr lang="en-US" dirty="0"/>
          </a:p>
        </p:txBody>
      </p:sp>
    </p:spTree>
    <p:extLst>
      <p:ext uri="{BB962C8B-B14F-4D97-AF65-F5344CB8AC3E}">
        <p14:creationId xmlns:p14="http://schemas.microsoft.com/office/powerpoint/2010/main" val="957470380"/>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60309D2-54E2-4E47-9514-24B29E275218}" type="slidenum">
              <a:rPr lang="en-US" smtClean="0"/>
              <a:pPr/>
              <a:t>8</a:t>
            </a:fld>
            <a:endParaRPr lang="en-US" smtClean="0"/>
          </a:p>
        </p:txBody>
      </p:sp>
      <p:sp>
        <p:nvSpPr>
          <p:cNvPr id="13316" name="Rectangle 2"/>
          <p:cNvSpPr>
            <a:spLocks noGrp="1" noChangeArrowheads="1"/>
          </p:cNvSpPr>
          <p:nvPr>
            <p:ph type="title"/>
          </p:nvPr>
        </p:nvSpPr>
        <p:spPr/>
        <p:txBody>
          <a:bodyPr/>
          <a:lstStyle/>
          <a:p>
            <a:pPr eaLnBrk="1" hangingPunct="1"/>
            <a:r>
              <a:rPr lang="en-US" dirty="0" smtClean="0"/>
              <a:t>EBM as Lifelong Learning</a:t>
            </a:r>
          </a:p>
        </p:txBody>
      </p:sp>
      <p:sp>
        <p:nvSpPr>
          <p:cNvPr id="13318" name="Text Box 4"/>
          <p:cNvSpPr txBox="1">
            <a:spLocks noChangeArrowheads="1"/>
          </p:cNvSpPr>
          <p:nvPr/>
        </p:nvSpPr>
        <p:spPr bwMode="auto">
          <a:xfrm>
            <a:off x="765314" y="1676400"/>
            <a:ext cx="7772400" cy="497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45720" rIns="4572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50000"/>
              </a:lnSpc>
              <a:spcBef>
                <a:spcPct val="30000"/>
              </a:spcBef>
              <a:tabLst>
                <a:tab pos="633413" algn="l"/>
              </a:tabLst>
            </a:pPr>
            <a:r>
              <a:rPr lang="en-US" sz="2000" dirty="0" smtClean="0">
                <a:latin typeface="+mn-lt"/>
              </a:rPr>
              <a:t>	</a:t>
            </a:r>
            <a:r>
              <a:rPr lang="en-US" sz="2400" i="1" dirty="0" smtClean="0">
                <a:latin typeface="+mn-lt"/>
              </a:rPr>
              <a:t>“</a:t>
            </a:r>
            <a:r>
              <a:rPr lang="en-US" sz="2800" i="1" dirty="0">
                <a:latin typeface="+mn-lt"/>
              </a:rPr>
              <a:t>The practice of evidence-based medicine is a process of lifelong, self-directed, problem-based learning in which caring for one's own patients creates the need for clinically important information about diagnosis, prognosis, therapy and other clinical and health care issues.”</a:t>
            </a:r>
          </a:p>
          <a:p>
            <a:pPr eaLnBrk="1" hangingPunct="1">
              <a:spcBef>
                <a:spcPct val="30000"/>
              </a:spcBef>
            </a:pPr>
            <a:r>
              <a:rPr lang="en-US" dirty="0">
                <a:latin typeface="+mn-lt"/>
              </a:rPr>
              <a:t>(</a:t>
            </a:r>
            <a:r>
              <a:rPr lang="en-US" dirty="0" err="1">
                <a:latin typeface="+mn-lt"/>
                <a:hlinkClick r:id="rId3"/>
              </a:rPr>
              <a:t>Bordley</a:t>
            </a:r>
            <a:r>
              <a:rPr lang="en-US" dirty="0">
                <a:latin typeface="+mn-lt"/>
                <a:hlinkClick r:id="rId3"/>
              </a:rPr>
              <a:t>, D.R. Fagan M, </a:t>
            </a:r>
            <a:r>
              <a:rPr lang="en-US" dirty="0" err="1">
                <a:latin typeface="+mn-lt"/>
                <a:hlinkClick r:id="rId3"/>
              </a:rPr>
              <a:t>Theige</a:t>
            </a:r>
            <a:r>
              <a:rPr lang="en-US" dirty="0">
                <a:latin typeface="+mn-lt"/>
                <a:hlinkClick r:id="rId3"/>
              </a:rPr>
              <a:t> D.  Evidence-based medicine: a powerful educational tool for clerkship education. Am J Med. 1997 May;102(5):427-32.)</a:t>
            </a:r>
            <a:r>
              <a:rPr lang="en-US" sz="2400" dirty="0">
                <a:latin typeface="+mn-lt"/>
              </a:rPr>
              <a:t>  </a:t>
            </a:r>
          </a:p>
          <a:p>
            <a:endParaRPr lang="en-US" dirty="0"/>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extLst>
      <p:ext uri="{BB962C8B-B14F-4D97-AF65-F5344CB8AC3E}">
        <p14:creationId xmlns:p14="http://schemas.microsoft.com/office/powerpoint/2010/main" val="2831267316"/>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3200" smtClean="0"/>
              <a:t>Lifelong Learning from Day to Day Encounters</a:t>
            </a:r>
          </a:p>
        </p:txBody>
      </p:sp>
      <p:sp>
        <p:nvSpPr>
          <p:cNvPr id="12291" name="Rectangle 3"/>
          <p:cNvSpPr>
            <a:spLocks noGrp="1" noChangeArrowheads="1"/>
          </p:cNvSpPr>
          <p:nvPr>
            <p:ph idx="1"/>
          </p:nvPr>
        </p:nvSpPr>
        <p:spPr/>
        <p:txBody>
          <a:bodyPr/>
          <a:lstStyle/>
          <a:p>
            <a:r>
              <a:rPr lang="en-US" smtClean="0"/>
              <a:t>Reading the articles that happen to cross the desk does not help MY PATIENTS TODAY</a:t>
            </a:r>
          </a:p>
          <a:p>
            <a:r>
              <a:rPr lang="en-US" smtClean="0"/>
              <a:t>Finding evidence based optimal care for my patients today helps them AND helps me to stay current in my field and be an efficient and effective lifelong learner</a:t>
            </a:r>
          </a:p>
        </p:txBody>
      </p:sp>
      <p:sp>
        <p:nvSpPr>
          <p:cNvPr id="122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31F51CF-EAF3-42FA-A1F2-1903426DA143}" type="slidenum">
              <a:rPr lang="en-US" smtClean="0"/>
              <a:pPr/>
              <a:t>9</a:t>
            </a:fld>
            <a:endParaRPr lang="en-US" smtClean="0"/>
          </a:p>
        </p:txBody>
      </p:sp>
      <p:sp>
        <p:nvSpPr>
          <p:cNvPr id="2" name="Date Placeholder 1"/>
          <p:cNvSpPr>
            <a:spLocks noGrp="1"/>
          </p:cNvSpPr>
          <p:nvPr>
            <p:ph type="dt" sz="half" idx="10"/>
          </p:nvPr>
        </p:nvSpPr>
        <p:spPr/>
        <p:txBody>
          <a:bodyPr/>
          <a:lstStyle/>
          <a:p>
            <a:pPr>
              <a:defRPr/>
            </a:pPr>
            <a:r>
              <a:rPr lang="en-US" smtClean="0"/>
              <a:t>2015-2016</a:t>
            </a:r>
            <a:endParaRPr lang="en-US"/>
          </a:p>
        </p:txBody>
      </p:sp>
    </p:spTree>
    <p:extLst>
      <p:ext uri="{BB962C8B-B14F-4D97-AF65-F5344CB8AC3E}">
        <p14:creationId xmlns:p14="http://schemas.microsoft.com/office/powerpoint/2010/main" val="1334743855"/>
      </p:ext>
    </p:extLst>
  </p:cSld>
  <p:clrMapOvr>
    <a:masterClrMapping/>
  </p:clrMapOvr>
  <p:transition>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12700" cap="flat" cmpd="sng" algn="ctr">
          <a:solidFill>
            <a:schemeClr val="tx1"/>
          </a:solidFill>
          <a:prstDash val="solid"/>
          <a:round/>
          <a:headEnd type="none" w="sm" len="sm"/>
          <a:tailEnd type="none" w="sm" len="sm"/>
        </a:ln>
        <a:effectLst/>
      </a:spPr>
      <a:bodyPr vert="horz" wrap="none" lIns="45720" tIns="45720" rIns="4572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12700" cap="flat" cmpd="sng" algn="ctr">
          <a:solidFill>
            <a:schemeClr val="tx1"/>
          </a:solidFill>
          <a:prstDash val="solid"/>
          <a:round/>
          <a:headEnd type="none" w="sm" len="sm"/>
          <a:tailEnd type="none" w="sm" len="sm"/>
        </a:ln>
        <a:effectLst/>
      </a:spPr>
      <a:bodyPr vert="horz" wrap="none" lIns="45720" tIns="45720" rIns="4572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Comments xmlns="08802470-5273-464d-a1dc-9195f0599ca8" xsi:nil="true"/>
    <Handout_x003f_ xmlns="08802470-5273-464D-A1DC-9195F0599CA8">true</Handout_x003f_>
    <TemplateUrl xmlns="http://schemas.microsoft.com/sharepoint/v3" xsi:nil="true"/>
    <_SourceUrl xmlns="http://schemas.microsoft.com/sharepoint/v3" xsi:nil="true"/>
    <xd_ProgID xmlns="http://schemas.microsoft.com/sharepoint/v3" xsi:nil="true"/>
    <Order xmlns="http://schemas.microsoft.com/sharepoint/v3" xsi:nil="true"/>
    <_SharedFileIndex xmlns="http://schemas.microsoft.com/sharepoint/v3" xsi:nil="true"/>
    <MetaInfo xmlns="http://schemas.microsoft.com/sharepoint/v3" xsi:nil="true"/>
    <ContentTypeId xmlns="http://schemas.microsoft.com/sharepoint/v3">0x0101007024800873524D46A1DC9195F0599CA8</ContentTypeId>
    <_dlc_DocId xmlns="f3584b01-14e7-4882-bd14-b9d4fdd97bcc">EZSW73QHDVCH-517-726</_dlc_DocId>
    <_dlc_DocIdUrl xmlns="f3584b01-14e7-4882-bd14-b9d4fdd97bcc">
      <Url>https://intranet.med.fsu.edu/sites/academicaffairs/ome/Informatics/seminar/_layouts/DocIdRedir.aspx?ID=EZSW73QHDVCH-517-726</Url>
      <Description>EZSW73QHDVCH-517-726</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024800873524D46A1DC9195F0599CA8" ma:contentTypeVersion="1" ma:contentTypeDescription="Create a new document." ma:contentTypeScope="" ma:versionID="f28224aa94483a5313aef3d5db9f4a6b">
  <xsd:schema xmlns:xsd="http://www.w3.org/2001/XMLSchema" xmlns:xs="http://www.w3.org/2001/XMLSchema" xmlns:p="http://schemas.microsoft.com/office/2006/metadata/properties" xmlns:ns1="http://schemas.microsoft.com/sharepoint/v3" xmlns:ns2="08802470-5273-464D-A1DC-9195F0599CA8" xmlns:ns3="08802470-5273-464d-a1dc-9195f0599ca8" xmlns:ns4="f3584b01-14e7-4882-bd14-b9d4fdd97bcc" targetNamespace="http://schemas.microsoft.com/office/2006/metadata/properties" ma:root="true" ma:fieldsID="ca80f2b201bb9a75563e84bf9c66942c" ns1:_="" ns2:_="" ns3:_="" ns4:_="">
    <xsd:import namespace="http://schemas.microsoft.com/sharepoint/v3"/>
    <xsd:import namespace="08802470-5273-464D-A1DC-9195F0599CA8"/>
    <xsd:import namespace="08802470-5273-464d-a1dc-9195f0599ca8"/>
    <xsd:import namespace="f3584b01-14e7-4882-bd14-b9d4fdd97bcc"/>
    <xsd:element name="properties">
      <xsd:complexType>
        <xsd:sequence>
          <xsd:element name="documentManagement">
            <xsd:complexType>
              <xsd:all>
                <xsd:element ref="ns1:_ModerationComments" minOccurs="0"/>
                <xsd:element ref="ns1:File_x0020_Type" minOccurs="0"/>
                <xsd:element ref="ns1:HTML_x0020_File_x0020_Type" minOccurs="0"/>
                <xsd:element ref="ns1:_SourceUrl" minOccurs="0"/>
                <xsd:element ref="ns1:_SharedFileIndex" minOccurs="0"/>
                <xsd:element ref="ns2:Handout_x003f_" minOccurs="0"/>
                <xsd:element ref="ns1:ContentTypeId" minOccurs="0"/>
                <xsd:element ref="ns1:TemplateUrl" minOccurs="0"/>
                <xsd:element ref="ns1:xd_ProgID" minOccurs="0"/>
                <xsd:element ref="ns1:xd_Signature" minOccurs="0"/>
                <xsd:element ref="ns3:Comments" minOccurs="0"/>
                <xsd:element ref="ns1:ID" minOccurs="0"/>
                <xsd:element ref="ns1:Author" minOccurs="0"/>
                <xsd:element ref="ns1:Editor" minOccurs="0"/>
                <xsd:element ref="ns1:_HasCopyDestinations" minOccurs="0"/>
                <xsd:element ref="ns1:_CopySource" minOccurs="0"/>
                <xsd:element ref="ns1:_ModerationStatu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SortBehavior" minOccurs="0"/>
                <xsd:element ref="ns1:CheckedOutUserId" minOccurs="0"/>
                <xsd:element ref="ns1:IsCheckedoutToLocal" minOccurs="0"/>
                <xsd:element ref="ns1:CheckoutUser" minOccurs="0"/>
                <xsd:element ref="ns1:UniqueId" minOccurs="0"/>
                <xsd:element ref="ns1:SyncClientId" minOccurs="0"/>
                <xsd:element ref="ns1:ProgId" minOccurs="0"/>
                <xsd:element ref="ns1:ScopeId" minOccurs="0"/>
                <xsd:element ref="ns1:VirusStatus" minOccurs="0"/>
                <xsd:element ref="ns1:CheckedOutTitle" minOccurs="0"/>
                <xsd:element ref="ns1:_CheckinComment" minOccurs="0"/>
                <xsd:element ref="ns1:MetaInfo" minOccurs="0"/>
                <xsd:element ref="ns1:_Level" minOccurs="0"/>
                <xsd:element ref="ns1:_IsCurrentVersion" minOccurs="0"/>
                <xsd:element ref="ns1:ItemChildCount" minOccurs="0"/>
                <xsd:element ref="ns1:FolderChildCount"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element ref="ns1:DocConcurrencyNumber"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ModerationComments" ma:index="0" nillable="true" ma:displayName="Approver Comments" ma:hidden="true" ma:internalName="_ModerationComments" ma:readOnly="true">
      <xsd:simpleType>
        <xsd:restriction base="dms:Note"/>
      </xsd:simpleType>
    </xsd:element>
    <xsd:element name="File_x0020_Type" ma:index="4" nillable="true" ma:displayName="File Type" ma:hidden="true" ma:internalName="File_x0020_Type" ma:readOnly="true">
      <xsd:simpleType>
        <xsd:restriction base="dms:Text"/>
      </xsd:simpleType>
    </xsd:element>
    <xsd:element name="HTML_x0020_File_x0020_Type" ma:index="5" nillable="true" ma:displayName="HTML File Type" ma:hidden="true" ma:internalName="HTML_x0020_File_x0020_Type" ma:readOnly="true">
      <xsd:simpleType>
        <xsd:restriction base="dms:Text"/>
      </xsd:simpleType>
    </xsd:element>
    <xsd:element name="_SourceUrl" ma:index="6" nillable="true" ma:displayName="Source URL" ma:hidden="true" ma:internalName="_SourceUrl">
      <xsd:simpleType>
        <xsd:restriction base="dms:Text"/>
      </xsd:simpleType>
    </xsd:element>
    <xsd:element name="_SharedFileIndex" ma:index="7" nillable="true" ma:displayName="Shared File Index" ma:hidden="true" ma:internalName="_SharedFileIndex">
      <xsd:simpleType>
        <xsd:restriction base="dms:Text"/>
      </xsd:simpleType>
    </xsd:element>
    <xsd:element name="ContentTypeId" ma:index="10" nillable="true" ma:displayName="Content Type ID" ma:hidden="true" ma:internalName="ContentTypeId" ma:readOnly="true">
      <xsd:simpleType>
        <xsd:restriction base="dms:Unknown"/>
      </xsd:simpleType>
    </xsd:element>
    <xsd:element name="TemplateUrl" ma:index="11" nillable="true" ma:displayName="Template Link" ma:hidden="true" ma:internalName="TemplateUrl">
      <xsd:simpleType>
        <xsd:restriction base="dms:Text"/>
      </xsd:simpleType>
    </xsd:element>
    <xsd:element name="xd_ProgID" ma:index="12" nillable="true" ma:displayName="HTML File Link" ma:hidden="true" ma:internalName="xd_ProgID">
      <xsd:simpleType>
        <xsd:restriction base="dms:Text"/>
      </xsd:simpleType>
    </xsd:element>
    <xsd:element name="xd_Signature" ma:index="13" nillable="true" ma:displayName="Is Signed" ma:hidden="true" ma:internalName="xd_Signature" ma:readOnly="true">
      <xsd:simpleType>
        <xsd:restriction base="dms:Boolean"/>
      </xsd:simpleType>
    </xsd:element>
    <xsd:element name="ID" ma:index="15" nillable="true" ma:displayName="ID" ma:internalName="ID" ma:readOnly="true">
      <xsd:simpleType>
        <xsd:restriction base="dms:Unknown"/>
      </xsd:simpleType>
    </xsd:element>
    <xsd:element name="Author" ma:index="18"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20"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21" nillable="true" ma:displayName="Has Copy Destinations" ma:hidden="true" ma:internalName="_HasCopyDestinations" ma:readOnly="true">
      <xsd:simpleType>
        <xsd:restriction base="dms:Boolean"/>
      </xsd:simpleType>
    </xsd:element>
    <xsd:element name="_CopySource" ma:index="22" nillable="true" ma:displayName="Copy Source" ma:internalName="_CopySource" ma:readOnly="true">
      <xsd:simpleType>
        <xsd:restriction base="dms:Text"/>
      </xsd:simpleType>
    </xsd:element>
    <xsd:element name="_ModerationStatus" ma:index="23" nillable="true" ma:displayName="Approval Status" ma:default="0" ma:hidden="true" ma:internalName="_ModerationStatus" ma:readOnly="true">
      <xsd:simpleType>
        <xsd:restriction base="dms:Unknown"/>
      </xsd:simpleType>
    </xsd:element>
    <xsd:element name="FileRef" ma:index="24" nillable="true" ma:displayName="URL Path" ma:hidden="true" ma:list="Docs" ma:internalName="FileRef" ma:readOnly="true" ma:showField="FullUrl">
      <xsd:simpleType>
        <xsd:restriction base="dms:Lookup"/>
      </xsd:simpleType>
    </xsd:element>
    <xsd:element name="FileDirRef" ma:index="25" nillable="true" ma:displayName="Path" ma:hidden="true" ma:list="Docs" ma:internalName="FileDirRef" ma:readOnly="true" ma:showField="DirName">
      <xsd:simpleType>
        <xsd:restriction base="dms:Lookup"/>
      </xsd:simpleType>
    </xsd:element>
    <xsd:element name="Last_x0020_Modified" ma:index="26" nillable="true" ma:displayName="Modified" ma:format="TRUE" ma:hidden="true" ma:list="Docs" ma:internalName="Last_x0020_Modified" ma:readOnly="true" ma:showField="TimeLastModified">
      <xsd:simpleType>
        <xsd:restriction base="dms:Lookup"/>
      </xsd:simpleType>
    </xsd:element>
    <xsd:element name="Created_x0020_Date" ma:index="27" nillable="true" ma:displayName="Created" ma:format="TRUE" ma:hidden="true" ma:list="Docs" ma:internalName="Created_x0020_Date" ma:readOnly="true" ma:showField="TimeCreated">
      <xsd:simpleType>
        <xsd:restriction base="dms:Lookup"/>
      </xsd:simpleType>
    </xsd:element>
    <xsd:element name="File_x0020_Size" ma:index="28" nillable="true" ma:displayName="File Size" ma:format="TRUE" ma:hidden="true" ma:list="Docs" ma:internalName="File_x0020_Size" ma:readOnly="true" ma:showField="SizeInKB">
      <xsd:simpleType>
        <xsd:restriction base="dms:Lookup"/>
      </xsd:simpleType>
    </xsd:element>
    <xsd:element name="FSObjType" ma:index="29" nillable="true" ma:displayName="Item Type" ma:hidden="true" ma:list="Docs" ma:internalName="FSObjType" ma:readOnly="true" ma:showField="FSType">
      <xsd:simpleType>
        <xsd:restriction base="dms:Lookup"/>
      </xsd:simpleType>
    </xsd:element>
    <xsd:element name="SortBehavior" ma:index="30" nillable="true" ma:displayName="Sort Type" ma:hidden="true" ma:list="Docs" ma:internalName="SortBehavior" ma:readOnly="true" ma:showField="SortBehavior">
      <xsd:simpleType>
        <xsd:restriction base="dms:Lookup"/>
      </xsd:simpleType>
    </xsd:element>
    <xsd:element name="CheckedOutUserId" ma:index="32" nillable="true" ma:displayName="ID of the User who has the item Checked Out" ma:hidden="true" ma:list="Docs" ma:internalName="CheckedOutUserId" ma:readOnly="true" ma:showField="CheckoutUserId">
      <xsd:simpleType>
        <xsd:restriction base="dms:Lookup"/>
      </xsd:simpleType>
    </xsd:element>
    <xsd:element name="IsCheckedoutToLocal" ma:index="33" nillable="true" ma:displayName="Is Checked out to local" ma:hidden="true" ma:list="Docs" ma:internalName="IsCheckedoutToLocal" ma:readOnly="true" ma:showField="IsCheckoutToLocal">
      <xsd:simpleType>
        <xsd:restriction base="dms:Lookup"/>
      </xsd:simpleType>
    </xsd:element>
    <xsd:element name="CheckoutUser" ma:index="34"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35" nillable="true" ma:displayName="Unique Id" ma:hidden="true" ma:list="Docs" ma:internalName="UniqueId" ma:readOnly="true" ma:showField="UniqueId">
      <xsd:simpleType>
        <xsd:restriction base="dms:Lookup"/>
      </xsd:simpleType>
    </xsd:element>
    <xsd:element name="SyncClientId" ma:index="36" nillable="true" ma:displayName="Client Id" ma:hidden="true" ma:list="Docs" ma:internalName="SyncClientId" ma:readOnly="true" ma:showField="SyncClientId">
      <xsd:simpleType>
        <xsd:restriction base="dms:Lookup"/>
      </xsd:simpleType>
    </xsd:element>
    <xsd:element name="ProgId" ma:index="37" nillable="true" ma:displayName="ProgId" ma:hidden="true" ma:list="Docs" ma:internalName="ProgId" ma:readOnly="true" ma:showField="ProgId">
      <xsd:simpleType>
        <xsd:restriction base="dms:Lookup"/>
      </xsd:simpleType>
    </xsd:element>
    <xsd:element name="ScopeId" ma:index="38" nillable="true" ma:displayName="ScopeId" ma:hidden="true" ma:list="Docs" ma:internalName="ScopeId" ma:readOnly="true" ma:showField="ScopeId">
      <xsd:simpleType>
        <xsd:restriction base="dms:Lookup"/>
      </xsd:simpleType>
    </xsd:element>
    <xsd:element name="VirusStatus" ma:index="39" nillable="true" ma:displayName="Virus Status" ma:format="TRUE" ma:hidden="true" ma:list="Docs" ma:internalName="VirusStatus" ma:readOnly="true" ma:showField="Size">
      <xsd:simpleType>
        <xsd:restriction base="dms:Lookup"/>
      </xsd:simpleType>
    </xsd:element>
    <xsd:element name="CheckedOutTitle" ma:index="40" nillable="true" ma:displayName="Checked Out To" ma:format="TRUE" ma:hidden="true" ma:list="Docs" ma:internalName="CheckedOutTitle" ma:readOnly="true" ma:showField="CheckedOutTitle">
      <xsd:simpleType>
        <xsd:restriction base="dms:Lookup"/>
      </xsd:simpleType>
    </xsd:element>
    <xsd:element name="_CheckinComment" ma:index="41" nillable="true" ma:displayName="Check In Comment" ma:format="TRUE" ma:list="Docs" ma:internalName="_CheckinComment" ma:readOnly="true" ma:showField="CheckinComment">
      <xsd:simpleType>
        <xsd:restriction base="dms:Lookup"/>
      </xsd:simpleType>
    </xsd:element>
    <xsd:element name="MetaInfo" ma:index="54" nillable="true" ma:displayName="Property Bag" ma:hidden="true" ma:list="Docs" ma:internalName="MetaInfo" ma:showField="MetaInfo">
      <xsd:simpleType>
        <xsd:restriction base="dms:Lookup"/>
      </xsd:simpleType>
    </xsd:element>
    <xsd:element name="_Level" ma:index="55" nillable="true" ma:displayName="Level" ma:hidden="true" ma:internalName="_Level" ma:readOnly="true">
      <xsd:simpleType>
        <xsd:restriction base="dms:Unknown"/>
      </xsd:simpleType>
    </xsd:element>
    <xsd:element name="_IsCurrentVersion" ma:index="56" nillable="true" ma:displayName="Is Current Version" ma:hidden="true" ma:internalName="_IsCurrentVersion" ma:readOnly="true">
      <xsd:simpleType>
        <xsd:restriction base="dms:Boolean"/>
      </xsd:simpleType>
    </xsd:element>
    <xsd:element name="ItemChildCount" ma:index="57" nillable="true" ma:displayName="Item Child Count" ma:hidden="true" ma:list="Docs" ma:internalName="ItemChildCount" ma:readOnly="true" ma:showField="ItemChildCount">
      <xsd:simpleType>
        <xsd:restriction base="dms:Lookup"/>
      </xsd:simpleType>
    </xsd:element>
    <xsd:element name="FolderChildCount" ma:index="58" nillable="true" ma:displayName="Folder Child Count" ma:hidden="true" ma:list="Docs" ma:internalName="FolderChildCount" ma:readOnly="true" ma:showField="FolderChildCount">
      <xsd:simpleType>
        <xsd:restriction base="dms:Lookup"/>
      </xsd:simpleType>
    </xsd:element>
    <xsd:element name="owshiddenversion" ma:index="62" nillable="true" ma:displayName="owshiddenversion" ma:hidden="true" ma:internalName="owshiddenversion" ma:readOnly="true">
      <xsd:simpleType>
        <xsd:restriction base="dms:Unknown"/>
      </xsd:simpleType>
    </xsd:element>
    <xsd:element name="_UIVersion" ma:index="63" nillable="true" ma:displayName="UI Version" ma:hidden="true" ma:internalName="_UIVersion" ma:readOnly="true">
      <xsd:simpleType>
        <xsd:restriction base="dms:Unknown"/>
      </xsd:simpleType>
    </xsd:element>
    <xsd:element name="_UIVersionString" ma:index="64" nillable="true" ma:displayName="Version" ma:internalName="_UIVersionString" ma:readOnly="true">
      <xsd:simpleType>
        <xsd:restriction base="dms:Text"/>
      </xsd:simpleType>
    </xsd:element>
    <xsd:element name="InstanceID" ma:index="65" nillable="true" ma:displayName="Instance ID" ma:hidden="true" ma:internalName="InstanceID" ma:readOnly="true">
      <xsd:simpleType>
        <xsd:restriction base="dms:Unknown"/>
      </xsd:simpleType>
    </xsd:element>
    <xsd:element name="Order" ma:index="66" nillable="true" ma:displayName="Order" ma:hidden="true" ma:internalName="Order">
      <xsd:simpleType>
        <xsd:restriction base="dms:Number"/>
      </xsd:simpleType>
    </xsd:element>
    <xsd:element name="GUID" ma:index="67" nillable="true" ma:displayName="GUID" ma:hidden="true" ma:internalName="GUID" ma:readOnly="true">
      <xsd:simpleType>
        <xsd:restriction base="dms:Unknown"/>
      </xsd:simpleType>
    </xsd:element>
    <xsd:element name="WorkflowVersion" ma:index="68" nillable="true" ma:displayName="Workflow Version" ma:hidden="true" ma:internalName="WorkflowVersion" ma:readOnly="true">
      <xsd:simpleType>
        <xsd:restriction base="dms:Unknown"/>
      </xsd:simpleType>
    </xsd:element>
    <xsd:element name="WorkflowInstanceID" ma:index="69" nillable="true" ma:displayName="Workflow Instance ID" ma:hidden="true" ma:internalName="WorkflowInstanceID" ma:readOnly="true">
      <xsd:simpleType>
        <xsd:restriction base="dms:Unknown"/>
      </xsd:simpleType>
    </xsd:element>
    <xsd:element name="ParentVersionString" ma:index="70" nillable="true" ma:displayName="Source Version (Converted Document)" ma:hidden="true" ma:list="Docs" ma:internalName="ParentVersionString" ma:readOnly="true" ma:showField="ParentVersionString">
      <xsd:simpleType>
        <xsd:restriction base="dms:Lookup"/>
      </xsd:simpleType>
    </xsd:element>
    <xsd:element name="ParentLeafName" ma:index="71" nillable="true" ma:displayName="Source Name (Converted Document)" ma:hidden="true" ma:list="Docs" ma:internalName="ParentLeafName" ma:readOnly="true" ma:showField="ParentLeafName">
      <xsd:simpleType>
        <xsd:restriction base="dms:Lookup"/>
      </xsd:simpleType>
    </xsd:element>
    <xsd:element name="DocConcurrencyNumber" ma:index="72" nillable="true" ma:displayName="Document Concurrency Number" ma:hidden="true" ma:list="Docs" ma:internalName="DocConcurrencyNumber" ma:readOnly="true" ma:showField="DocConcurrencyNumber">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8802470-5273-464D-A1DC-9195F0599CA8" elementFormDefault="qualified">
    <xsd:import namespace="http://schemas.microsoft.com/office/2006/documentManagement/types"/>
    <xsd:import namespace="http://schemas.microsoft.com/office/infopath/2007/PartnerControls"/>
    <xsd:element name="Handout_x003f_" ma:index="9" nillable="true" ma:displayName="Handout?" ma:default="0" ma:description="Should this file be printed as a handout?" ma:internalName="Handout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8802470-5273-464d-a1dc-9195f0599ca8" elementFormDefault="qualified">
    <xsd:import namespace="http://schemas.microsoft.com/office/2006/documentManagement/types"/>
    <xsd:import namespace="http://schemas.microsoft.com/office/infopath/2007/PartnerControls"/>
    <xsd:element name="Comments" ma:index="14"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584b01-14e7-4882-bd14-b9d4fdd97bcc" elementFormDefault="qualified">
    <xsd:import namespace="http://schemas.microsoft.com/office/2006/documentManagement/types"/>
    <xsd:import namespace="http://schemas.microsoft.com/office/infopath/2007/PartnerControls"/>
    <xsd:element name="_dlc_DocId" ma:index="75" nillable="true" ma:displayName="Document ID Value" ma:description="The value of the document ID assigned to this item." ma:internalName="_dlc_DocId" ma:readOnly="true">
      <xsd:simpleType>
        <xsd:restriction base="dms:Text"/>
      </xsd:simpleType>
    </xsd:element>
    <xsd:element name="_dlc_DocIdUrl" ma:index="7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3C9864D3-7645-4418-84BE-2D57648DBE2B}">
  <ds:schemaRefs>
    <ds:schemaRef ds:uri="http://schemas.openxmlformats.org/package/2006/metadata/core-properties"/>
    <ds:schemaRef ds:uri="http://schemas.microsoft.com/office/2006/metadata/properties"/>
    <ds:schemaRef ds:uri="http://schemas.microsoft.com/office/infopath/2007/PartnerControls"/>
    <ds:schemaRef ds:uri="http://purl.org/dc/terms/"/>
    <ds:schemaRef ds:uri="http://www.w3.org/XML/1998/namespace"/>
    <ds:schemaRef ds:uri="http://schemas.microsoft.com/office/2006/documentManagement/types"/>
    <ds:schemaRef ds:uri="http://purl.org/dc/elements/1.1/"/>
    <ds:schemaRef ds:uri="f3584b01-14e7-4882-bd14-b9d4fdd97bcc"/>
    <ds:schemaRef ds:uri="http://purl.org/dc/dcmitype/"/>
    <ds:schemaRef ds:uri="08802470-5273-464d-a1dc-9195f0599ca8"/>
    <ds:schemaRef ds:uri="08802470-5273-464D-A1DC-9195F0599CA8"/>
    <ds:schemaRef ds:uri="http://schemas.microsoft.com/sharepoint/v3"/>
  </ds:schemaRefs>
</ds:datastoreItem>
</file>

<file path=customXml/itemProps2.xml><?xml version="1.0" encoding="utf-8"?>
<ds:datastoreItem xmlns:ds="http://schemas.openxmlformats.org/officeDocument/2006/customXml" ds:itemID="{613B2B0E-A6D9-4990-A5A4-4F31A2B84BDA}">
  <ds:schemaRefs>
    <ds:schemaRef ds:uri="http://schemas.microsoft.com/sharepoint/events"/>
  </ds:schemaRefs>
</ds:datastoreItem>
</file>

<file path=customXml/itemProps3.xml><?xml version="1.0" encoding="utf-8"?>
<ds:datastoreItem xmlns:ds="http://schemas.openxmlformats.org/officeDocument/2006/customXml" ds:itemID="{4A57A933-1B86-4260-A54D-4654447221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802470-5273-464D-A1DC-9195F0599CA8"/>
    <ds:schemaRef ds:uri="08802470-5273-464d-a1dc-9195f0599ca8"/>
    <ds:schemaRef ds:uri="f3584b01-14e7-4882-bd14-b9d4fdd97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CFD789D-BC47-4FB7-BBFF-15D57DA0C2A3}">
  <ds:schemaRefs>
    <ds:schemaRef ds:uri="http://schemas.microsoft.com/sharepoint/v3/contenttype/forms"/>
  </ds:schemaRefs>
</ds:datastoreItem>
</file>

<file path=customXml/itemProps5.xml><?xml version="1.0" encoding="utf-8"?>
<ds:datastoreItem xmlns:ds="http://schemas.openxmlformats.org/officeDocument/2006/customXml" ds:itemID="{A555F624-955C-4D86-A395-772A7933CC51}">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5588</TotalTime>
  <Words>6489</Words>
  <Application>Microsoft Office PowerPoint</Application>
  <PresentationFormat>On-screen Show (4:3)</PresentationFormat>
  <Paragraphs>717</Paragraphs>
  <Slides>64</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Courier New</vt:lpstr>
      <vt:lpstr>Garamond</vt:lpstr>
      <vt:lpstr>Times New Roman</vt:lpstr>
      <vt:lpstr>Wingdings</vt:lpstr>
      <vt:lpstr>Wingdings 2</vt:lpstr>
      <vt:lpstr>Quadrant</vt:lpstr>
      <vt:lpstr>Selecting the Best Evidence-Based Medicine Resources</vt:lpstr>
      <vt:lpstr>Objectives</vt:lpstr>
      <vt:lpstr>Handouts and Resources</vt:lpstr>
      <vt:lpstr>EBM Tools at FSUCOM Library</vt:lpstr>
      <vt:lpstr>What is EBM?</vt:lpstr>
      <vt:lpstr>What is EBM?</vt:lpstr>
      <vt:lpstr>So what is Evidence based PRACTICE?</vt:lpstr>
      <vt:lpstr>EBM as Lifelong Learning</vt:lpstr>
      <vt:lpstr>Lifelong Learning from Day to Day Encounters</vt:lpstr>
      <vt:lpstr>EBM – A Multi-Step Process </vt:lpstr>
      <vt:lpstr>The Question</vt:lpstr>
      <vt:lpstr>Constructing A Clinical Question</vt:lpstr>
      <vt:lpstr>Examples</vt:lpstr>
      <vt:lpstr>Types of Questions Best Answered by EBM Resource</vt:lpstr>
      <vt:lpstr>Question Worksheet</vt:lpstr>
      <vt:lpstr>Acquire the Evidence</vt:lpstr>
      <vt:lpstr>What EBM skills do all practicing clinicians really need? </vt:lpstr>
      <vt:lpstr>EBM Foraging Tools</vt:lpstr>
      <vt:lpstr>Major EBM Databases (Foraging Tools)</vt:lpstr>
      <vt:lpstr>Cochrane Library</vt:lpstr>
      <vt:lpstr>Cochrane Library</vt:lpstr>
      <vt:lpstr>ACP Journal Club</vt:lpstr>
      <vt:lpstr>ACP Journal Club</vt:lpstr>
      <vt:lpstr>InfoPOEMS</vt:lpstr>
      <vt:lpstr>Evidence Based Practice</vt:lpstr>
      <vt:lpstr>Guidelines.gov</vt:lpstr>
      <vt:lpstr>US Preventive Services Task Force</vt:lpstr>
      <vt:lpstr>USPSTF Tool</vt:lpstr>
      <vt:lpstr>EBM Hunting Tools</vt:lpstr>
      <vt:lpstr>EBM Pyramid</vt:lpstr>
      <vt:lpstr>Major EBM Hunting Tools</vt:lpstr>
      <vt:lpstr>Essential Evidence Plus (EE+)</vt:lpstr>
      <vt:lpstr>EE+ Features</vt:lpstr>
      <vt:lpstr>Essential Evidence Plus</vt:lpstr>
      <vt:lpstr>Do EE+ Case</vt:lpstr>
      <vt:lpstr>DynaMed Plus</vt:lpstr>
      <vt:lpstr>Dynamed Plus </vt:lpstr>
      <vt:lpstr>DynaMed Sources</vt:lpstr>
      <vt:lpstr>DynaMed Plus</vt:lpstr>
      <vt:lpstr>Do DynaMed Case</vt:lpstr>
      <vt:lpstr>PEPID</vt:lpstr>
      <vt:lpstr>Links to Evidence Based Summaries</vt:lpstr>
      <vt:lpstr>Links to Evidence Based Summaries</vt:lpstr>
      <vt:lpstr>Example Clinical Inquiry</vt:lpstr>
      <vt:lpstr>Do PEPID Case</vt:lpstr>
      <vt:lpstr>Summary</vt:lpstr>
      <vt:lpstr>Find the Answer to Your Question</vt:lpstr>
      <vt:lpstr>Appraise</vt:lpstr>
      <vt:lpstr>Advanced EBM Skills</vt:lpstr>
      <vt:lpstr>Assessing Validity</vt:lpstr>
      <vt:lpstr>Levels of Evidence </vt:lpstr>
      <vt:lpstr>Strength of Recommendation</vt:lpstr>
      <vt:lpstr>Bottom Line on LOE or SOR</vt:lpstr>
      <vt:lpstr>The Patient</vt:lpstr>
      <vt:lpstr>EBM as Patient-Centered Care</vt:lpstr>
      <vt:lpstr>Patient Centered EBM Approaches</vt:lpstr>
      <vt:lpstr>Patient Decision Aids</vt:lpstr>
      <vt:lpstr>Decision Aids </vt:lpstr>
      <vt:lpstr>Do Decision Aid Case</vt:lpstr>
      <vt:lpstr>Self-evaluation</vt:lpstr>
      <vt:lpstr>Evaluation</vt:lpstr>
      <vt:lpstr>Teach Evidence Based Medicine</vt:lpstr>
      <vt:lpstr>Three Modes of Teaching EBM</vt:lpstr>
      <vt:lpstr>Questions </vt:lpstr>
    </vt:vector>
  </TitlesOfParts>
  <Company>FSU 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Applications of EBM Principles</dc:title>
  <dc:subject/>
  <dc:creator>Nancy Clark</dc:creator>
  <cp:keywords/>
  <dc:description/>
  <cp:lastModifiedBy>Clark, Nancy</cp:lastModifiedBy>
  <cp:revision>330</cp:revision>
  <cp:lastPrinted>2015-11-17T15:07:39Z</cp:lastPrinted>
  <dcterms:created xsi:type="dcterms:W3CDTF">2003-12-01T16:03:18Z</dcterms:created>
  <dcterms:modified xsi:type="dcterms:W3CDTF">2016-04-11T21:00:19Z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ubject">
    <vt:lpwstr/>
  </property>
  <property fmtid="{D5CDD505-2E9C-101B-9397-08002B2CF9AE}" pid="3" name="Keywords">
    <vt:lpwstr/>
  </property>
  <property fmtid="{D5CDD505-2E9C-101B-9397-08002B2CF9AE}" pid="4" name="_Author">
    <vt:lpwstr>Nancy Clark</vt:lpwstr>
  </property>
  <property fmtid="{D5CDD505-2E9C-101B-9397-08002B2CF9AE}" pid="5" name="_Category">
    <vt:lpwstr/>
  </property>
  <property fmtid="{D5CDD505-2E9C-101B-9397-08002B2CF9AE}" pid="6" name="Slides">
    <vt:lpwstr>56</vt:lpwstr>
  </property>
  <property fmtid="{D5CDD505-2E9C-101B-9397-08002B2CF9AE}" pid="7" name="Categories">
    <vt:lpwstr/>
  </property>
  <property fmtid="{D5CDD505-2E9C-101B-9397-08002B2CF9AE}" pid="8" name="Approval Level">
    <vt:lpwstr/>
  </property>
  <property fmtid="{D5CDD505-2E9C-101B-9397-08002B2CF9AE}" pid="9" name="_Comments">
    <vt:lpwstr/>
  </property>
  <property fmtid="{D5CDD505-2E9C-101B-9397-08002B2CF9AE}" pid="10" name="Assigned To">
    <vt:lpwstr/>
  </property>
  <property fmtid="{D5CDD505-2E9C-101B-9397-08002B2CF9AE}" pid="11" name="ContentType">
    <vt:lpwstr>Document</vt:lpwstr>
  </property>
  <property fmtid="{D5CDD505-2E9C-101B-9397-08002B2CF9AE}" pid="12" name="ContentTypeId">
    <vt:lpwstr>0x0101007024800873524D46A1DC9195F0599CA8</vt:lpwstr>
  </property>
  <property fmtid="{D5CDD505-2E9C-101B-9397-08002B2CF9AE}" pid="13" name="_dlc_DocIdItemGuid">
    <vt:lpwstr>38313beb-0144-4b03-a50e-21d87e2d3ce7</vt:lpwstr>
  </property>
</Properties>
</file>