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76" r:id="rId2"/>
    <p:sldId id="277" r:id="rId3"/>
    <p:sldId id="279" r:id="rId4"/>
    <p:sldId id="280" r:id="rId5"/>
    <p:sldId id="281" r:id="rId6"/>
    <p:sldId id="282" r:id="rId7"/>
    <p:sldId id="284" r:id="rId8"/>
    <p:sldId id="286" r:id="rId9"/>
    <p:sldId id="285" r:id="rId10"/>
    <p:sldId id="343" r:id="rId11"/>
    <p:sldId id="344" r:id="rId12"/>
    <p:sldId id="348" r:id="rId13"/>
    <p:sldId id="347" r:id="rId14"/>
    <p:sldId id="293" r:id="rId15"/>
    <p:sldId id="294" r:id="rId16"/>
    <p:sldId id="296" r:id="rId17"/>
    <p:sldId id="297" r:id="rId18"/>
    <p:sldId id="338" r:id="rId19"/>
    <p:sldId id="299" r:id="rId20"/>
    <p:sldId id="300" r:id="rId21"/>
    <p:sldId id="304" r:id="rId22"/>
    <p:sldId id="305" r:id="rId23"/>
    <p:sldId id="306" r:id="rId24"/>
    <p:sldId id="307" r:id="rId25"/>
    <p:sldId id="308" r:id="rId26"/>
    <p:sldId id="317" r:id="rId27"/>
    <p:sldId id="318" r:id="rId28"/>
    <p:sldId id="316" r:id="rId29"/>
    <p:sldId id="320" r:id="rId30"/>
    <p:sldId id="339" r:id="rId31"/>
    <p:sldId id="328" r:id="rId32"/>
    <p:sldId id="325" r:id="rId33"/>
    <p:sldId id="326" r:id="rId34"/>
    <p:sldId id="327" r:id="rId35"/>
    <p:sldId id="329" r:id="rId36"/>
    <p:sldId id="332" r:id="rId37"/>
    <p:sldId id="330" r:id="rId38"/>
    <p:sldId id="333" r:id="rId39"/>
    <p:sldId id="335" r:id="rId40"/>
    <p:sldId id="334" r:id="rId41"/>
    <p:sldId id="336" r:id="rId42"/>
    <p:sldId id="311" r:id="rId43"/>
    <p:sldId id="310" r:id="rId44"/>
    <p:sldId id="312" r:id="rId45"/>
    <p:sldId id="341" r:id="rId46"/>
    <p:sldId id="349" r:id="rId47"/>
    <p:sldId id="340" r:id="rId48"/>
    <p:sldId id="342" r:id="rId49"/>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kern="1200">
        <a:solidFill>
          <a:schemeClr val="tx1"/>
        </a:solidFill>
        <a:latin typeface="Times New Roman" charset="0"/>
        <a:ea typeface="ＭＳ Ｐゴシック" charset="0"/>
        <a:cs typeface="Arial" charset="0"/>
      </a:defRPr>
    </a:lvl5pPr>
    <a:lvl6pPr marL="2286000" algn="l" defTabSz="457200" rtl="0" eaLnBrk="1" latinLnBrk="0" hangingPunct="1">
      <a:defRPr kern="1200">
        <a:solidFill>
          <a:schemeClr val="tx1"/>
        </a:solidFill>
        <a:latin typeface="Times New Roman" charset="0"/>
        <a:ea typeface="ＭＳ Ｐゴシック" charset="0"/>
        <a:cs typeface="Arial" charset="0"/>
      </a:defRPr>
    </a:lvl6pPr>
    <a:lvl7pPr marL="2743200" algn="l" defTabSz="457200" rtl="0" eaLnBrk="1" latinLnBrk="0" hangingPunct="1">
      <a:defRPr kern="1200">
        <a:solidFill>
          <a:schemeClr val="tx1"/>
        </a:solidFill>
        <a:latin typeface="Times New Roman" charset="0"/>
        <a:ea typeface="ＭＳ Ｐゴシック" charset="0"/>
        <a:cs typeface="Arial" charset="0"/>
      </a:defRPr>
    </a:lvl7pPr>
    <a:lvl8pPr marL="3200400" algn="l" defTabSz="457200" rtl="0" eaLnBrk="1" latinLnBrk="0" hangingPunct="1">
      <a:defRPr kern="1200">
        <a:solidFill>
          <a:schemeClr val="tx1"/>
        </a:solidFill>
        <a:latin typeface="Times New Roman" charset="0"/>
        <a:ea typeface="ＭＳ Ｐゴシック" charset="0"/>
        <a:cs typeface="Arial" charset="0"/>
      </a:defRPr>
    </a:lvl8pPr>
    <a:lvl9pPr marL="3657600" algn="l" defTabSz="457200" rtl="0" eaLnBrk="1" latinLnBrk="0" hangingPunct="1">
      <a:defRPr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8" autoAdjust="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charset="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defRPr>
            </a:lvl1pPr>
          </a:lstStyle>
          <a:p>
            <a:fld id="{9B9173E3-54EC-D544-8181-0BFBDA6DA178}" type="slidenum">
              <a:rPr lang="en-US"/>
              <a:pPr/>
              <a:t>‹#›</a:t>
            </a:fld>
            <a:endParaRPr lang="en-US"/>
          </a:p>
        </p:txBody>
      </p:sp>
    </p:spTree>
    <p:extLst>
      <p:ext uri="{BB962C8B-B14F-4D97-AF65-F5344CB8AC3E}">
        <p14:creationId xmlns:p14="http://schemas.microsoft.com/office/powerpoint/2010/main" val="82204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charset="0"/>
                <a:ea typeface="+mn-ea"/>
                <a:cs typeface="+mn-cs"/>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7"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defRPr>
            </a:lvl1pPr>
          </a:lstStyle>
          <a:p>
            <a:fld id="{3477067C-B47D-2147-88EE-508AA410DA4E}" type="slidenum">
              <a:rPr lang="en-US"/>
              <a:pPr/>
              <a:t>‹#›</a:t>
            </a:fld>
            <a:endParaRPr lang="en-US"/>
          </a:p>
        </p:txBody>
      </p:sp>
    </p:spTree>
    <p:extLst>
      <p:ext uri="{BB962C8B-B14F-4D97-AF65-F5344CB8AC3E}">
        <p14:creationId xmlns:p14="http://schemas.microsoft.com/office/powerpoint/2010/main" val="68082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7477E435-66F5-2049-863F-16332F7C1053}" type="slidenum">
              <a:rPr lang="en-US">
                <a:latin typeface="Arial" charset="0"/>
              </a:rPr>
              <a:pPr eaLnBrk="1" hangingPunct="1"/>
              <a:t>1</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A2C02E8E-A64E-7C4A-A561-8EF9F5DCCB91}" type="slidenum">
              <a:rPr lang="en-US">
                <a:latin typeface="Arial" charset="0"/>
              </a:rPr>
              <a:pPr eaLnBrk="1" hangingPunct="1"/>
              <a:t>15</a:t>
            </a:fld>
            <a:endParaRPr 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232E5AFC-F9B2-A74A-BD55-F7B6D892FACD}" type="slidenum">
              <a:rPr lang="en-US">
                <a:latin typeface="Arial" charset="0"/>
              </a:rPr>
              <a:pPr eaLnBrk="1" hangingPunct="1"/>
              <a:t>16</a:t>
            </a:fld>
            <a:endParaRPr lang="en-US">
              <a:latin typeface="Arial" charset="0"/>
            </a:endParaRPr>
          </a:p>
        </p:txBody>
      </p:sp>
      <p:sp>
        <p:nvSpPr>
          <p:cNvPr id="76803" name="Rectangle 2"/>
          <p:cNvSpPr>
            <a:spLocks noGrp="1" noRot="1" noChangeAspect="1" noChangeArrowheads="1" noTextEdit="1"/>
          </p:cNvSpPr>
          <p:nvPr>
            <p:ph type="sldImg"/>
          </p:nvPr>
        </p:nvSpPr>
        <p:spPr>
          <a:xfrm>
            <a:off x="1168400" y="692150"/>
            <a:ext cx="4618038" cy="346551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6B982449-F977-E14C-852D-52A3D829B8A1}" type="slidenum">
              <a:rPr lang="en-US">
                <a:latin typeface="Arial" charset="0"/>
              </a:rPr>
              <a:pPr eaLnBrk="1" hangingPunct="1"/>
              <a:t>17</a:t>
            </a:fld>
            <a:endParaRPr lang="en-US">
              <a:latin typeface="Arial" charset="0"/>
            </a:endParaRPr>
          </a:p>
        </p:txBody>
      </p:sp>
      <p:sp>
        <p:nvSpPr>
          <p:cNvPr id="78851" name="Rectangle 2"/>
          <p:cNvSpPr>
            <a:spLocks noGrp="1" noRot="1" noChangeAspect="1" noChangeArrowheads="1" noTextEdit="1"/>
          </p:cNvSpPr>
          <p:nvPr>
            <p:ph type="sldImg"/>
          </p:nvPr>
        </p:nvSpPr>
        <p:spPr>
          <a:xfrm>
            <a:off x="1168400" y="692150"/>
            <a:ext cx="4618038" cy="3465513"/>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EA26E56E-02D3-6845-8E44-8C035108C20C}" type="slidenum">
              <a:rPr lang="en-US">
                <a:latin typeface="Arial" charset="0"/>
              </a:rPr>
              <a:pPr eaLnBrk="1" hangingPunct="1"/>
              <a:t>18</a:t>
            </a:fld>
            <a:endParaRPr lang="en-US">
              <a:latin typeface="Arial" charset="0"/>
            </a:endParaRPr>
          </a:p>
        </p:txBody>
      </p:sp>
      <p:sp>
        <p:nvSpPr>
          <p:cNvPr id="79875" name="Rectangle 2"/>
          <p:cNvSpPr>
            <a:spLocks noGrp="1" noRot="1" noChangeAspect="1" noChangeArrowheads="1" noTextEdit="1"/>
          </p:cNvSpPr>
          <p:nvPr>
            <p:ph type="sldImg"/>
          </p:nvPr>
        </p:nvSpPr>
        <p:spPr>
          <a:xfrm>
            <a:off x="1168400" y="692150"/>
            <a:ext cx="4618038" cy="3465513"/>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POSCH: Ileal bypass surgery for secondary prevention. CARE, LIPID, 4S, PLAC1, and CCAIT are all secondary prevention.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10CD7F1F-2CCF-C649-B400-39D073158527}" type="slidenum">
              <a:rPr lang="en-US">
                <a:latin typeface="Arial" charset="0"/>
              </a:rPr>
              <a:pPr eaLnBrk="1" hangingPunct="1"/>
              <a:t>19</a:t>
            </a:fld>
            <a:endParaRPr lang="en-US">
              <a:latin typeface="Arial" charset="0"/>
            </a:endParaRPr>
          </a:p>
        </p:txBody>
      </p:sp>
      <p:sp>
        <p:nvSpPr>
          <p:cNvPr id="81923" name="Rectangle 2"/>
          <p:cNvSpPr>
            <a:spLocks noGrp="1" noRot="1" noChangeAspect="1" noChangeArrowheads="1" noTextEdit="1"/>
          </p:cNvSpPr>
          <p:nvPr>
            <p:ph type="sldImg"/>
          </p:nvPr>
        </p:nvSpPr>
        <p:spPr>
          <a:xfrm>
            <a:off x="1168400" y="692150"/>
            <a:ext cx="4618038" cy="3465513"/>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5DAE8B58-D22A-4947-988F-50964891555B}" type="slidenum">
              <a:rPr lang="en-US">
                <a:latin typeface="Arial" charset="0"/>
              </a:rPr>
              <a:pPr eaLnBrk="1" hangingPunct="1"/>
              <a:t>20</a:t>
            </a:fld>
            <a:endParaRPr lang="en-US">
              <a:latin typeface="Arial" charset="0"/>
            </a:endParaRPr>
          </a:p>
        </p:txBody>
      </p:sp>
      <p:sp>
        <p:nvSpPr>
          <p:cNvPr id="82947" name="Rectangle 2"/>
          <p:cNvSpPr>
            <a:spLocks noGrp="1" noRot="1" noChangeAspect="1" noChangeArrowheads="1" noTextEdit="1"/>
          </p:cNvSpPr>
          <p:nvPr>
            <p:ph type="sldImg"/>
          </p:nvPr>
        </p:nvSpPr>
        <p:spPr>
          <a:xfrm>
            <a:off x="1168400" y="692150"/>
            <a:ext cx="4618038" cy="3465513"/>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6B452067-F47A-4C4A-8C03-70CFE30A48FC}" type="slidenum">
              <a:rPr lang="en-US">
                <a:latin typeface="Arial" charset="0"/>
              </a:rPr>
              <a:pPr eaLnBrk="1" hangingPunct="1"/>
              <a:t>21</a:t>
            </a:fld>
            <a:endParaRPr lang="en-US">
              <a:latin typeface="Arial" charset="0"/>
            </a:endParaRPr>
          </a:p>
        </p:txBody>
      </p:sp>
      <p:sp>
        <p:nvSpPr>
          <p:cNvPr id="83971" name="Rectangle 2"/>
          <p:cNvSpPr>
            <a:spLocks noGrp="1" noRot="1" noChangeAspect="1" noChangeArrowheads="1" noTextEdit="1"/>
          </p:cNvSpPr>
          <p:nvPr>
            <p:ph type="sldImg"/>
          </p:nvPr>
        </p:nvSpPr>
        <p:spPr>
          <a:xfrm>
            <a:off x="1168400" y="692150"/>
            <a:ext cx="4618038" cy="346551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80ABA054-EA38-BF40-BC2C-AB5CBF4DB94D}" type="slidenum">
              <a:rPr lang="en-US">
                <a:latin typeface="Arial" charset="0"/>
              </a:rPr>
              <a:pPr eaLnBrk="1" hangingPunct="1"/>
              <a:t>22</a:t>
            </a:fld>
            <a:endParaRPr lang="en-US">
              <a:latin typeface="Arial" charset="0"/>
            </a:endParaRPr>
          </a:p>
        </p:txBody>
      </p:sp>
      <p:sp>
        <p:nvSpPr>
          <p:cNvPr id="84995" name="Rectangle 2"/>
          <p:cNvSpPr>
            <a:spLocks noGrp="1" noRot="1" noChangeAspect="1" noChangeArrowheads="1" noTextEdit="1"/>
          </p:cNvSpPr>
          <p:nvPr>
            <p:ph type="sldImg"/>
          </p:nvPr>
        </p:nvSpPr>
        <p:spPr>
          <a:xfrm>
            <a:off x="1168400" y="692150"/>
            <a:ext cx="4618038" cy="3465513"/>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CAAE41F0-2037-E946-8431-CE8B508186FD}" type="slidenum">
              <a:rPr lang="en-US">
                <a:latin typeface="Arial" charset="0"/>
              </a:rPr>
              <a:pPr eaLnBrk="1" hangingPunct="1"/>
              <a:t>23</a:t>
            </a:fld>
            <a:endParaRPr lang="en-US">
              <a:latin typeface="Arial" charset="0"/>
            </a:endParaRPr>
          </a:p>
        </p:txBody>
      </p:sp>
      <p:sp>
        <p:nvSpPr>
          <p:cNvPr id="86019" name="Rectangle 2"/>
          <p:cNvSpPr>
            <a:spLocks noGrp="1" noRot="1" noChangeAspect="1" noChangeArrowheads="1" noTextEdit="1"/>
          </p:cNvSpPr>
          <p:nvPr>
            <p:ph type="sldImg"/>
          </p:nvPr>
        </p:nvSpPr>
        <p:spPr>
          <a:xfrm>
            <a:off x="1168400" y="692150"/>
            <a:ext cx="4618038" cy="3465513"/>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0.7% over 3.2 years = 0.2% , or 450 people would have to be treated for one year to prevent a single cardiovascular event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C9E3F6A9-052D-6B44-BB73-4A6EE593DDE0}" type="slidenum">
              <a:rPr lang="en-US">
                <a:latin typeface="Arial" charset="0"/>
              </a:rPr>
              <a:pPr eaLnBrk="1" hangingPunct="1"/>
              <a:t>24</a:t>
            </a:fld>
            <a:endParaRPr lang="en-US">
              <a:latin typeface="Arial" charset="0"/>
            </a:endParaRPr>
          </a:p>
        </p:txBody>
      </p:sp>
      <p:sp>
        <p:nvSpPr>
          <p:cNvPr id="87043" name="Rectangle 2"/>
          <p:cNvSpPr>
            <a:spLocks noGrp="1" noRot="1" noChangeAspect="1" noChangeArrowheads="1" noTextEdit="1"/>
          </p:cNvSpPr>
          <p:nvPr>
            <p:ph type="sldImg"/>
          </p:nvPr>
        </p:nvSpPr>
        <p:spPr>
          <a:xfrm>
            <a:off x="1168400" y="692150"/>
            <a:ext cx="4618038" cy="3465513"/>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4EC3EF71-64A2-D448-8C30-95F44B4F3016}" type="slidenum">
              <a:rPr lang="en-US">
                <a:latin typeface="Arial" charset="0"/>
              </a:rPr>
              <a:pPr eaLnBrk="1" hangingPunct="1"/>
              <a:t>3</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B3107775-A6AC-4844-860C-C1CD1C76833E}" type="slidenum">
              <a:rPr lang="en-US">
                <a:latin typeface="Arial" charset="0"/>
              </a:rPr>
              <a:pPr eaLnBrk="1" hangingPunct="1"/>
              <a:t>25</a:t>
            </a:fld>
            <a:endParaRPr lang="en-US">
              <a:latin typeface="Arial" charset="0"/>
            </a:endParaRPr>
          </a:p>
        </p:txBody>
      </p:sp>
      <p:sp>
        <p:nvSpPr>
          <p:cNvPr id="88067" name="Rectangle 2"/>
          <p:cNvSpPr>
            <a:spLocks noGrp="1" noRot="1" noChangeAspect="1" noChangeArrowheads="1" noTextEdit="1"/>
          </p:cNvSpPr>
          <p:nvPr>
            <p:ph type="sldImg"/>
          </p:nvPr>
        </p:nvSpPr>
        <p:spPr>
          <a:xfrm>
            <a:off x="1168400" y="692150"/>
            <a:ext cx="4618038" cy="346551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016E79B9-0ABA-5944-8B36-46C778FE3A30}" type="slidenum">
              <a:rPr lang="en-US">
                <a:latin typeface="Arial" charset="0"/>
              </a:rPr>
              <a:pPr eaLnBrk="1" hangingPunct="1"/>
              <a:t>26</a:t>
            </a:fld>
            <a:endParaRPr lang="en-US">
              <a:latin typeface="Arial" charset="0"/>
            </a:endParaRPr>
          </a:p>
        </p:txBody>
      </p:sp>
      <p:sp>
        <p:nvSpPr>
          <p:cNvPr id="91139" name="Rectangle 2"/>
          <p:cNvSpPr>
            <a:spLocks noGrp="1" noRot="1" noChangeAspect="1" noChangeArrowheads="1" noTextEdit="1"/>
          </p:cNvSpPr>
          <p:nvPr>
            <p:ph type="sldImg"/>
          </p:nvPr>
        </p:nvSpPr>
        <p:spPr>
          <a:xfrm>
            <a:off x="1168400" y="692150"/>
            <a:ext cx="4618038" cy="346551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08F9F1AB-7BBB-8E41-BA91-072F2E494663}" type="slidenum">
              <a:rPr lang="en-US">
                <a:latin typeface="Arial" charset="0"/>
              </a:rPr>
              <a:pPr eaLnBrk="1" hangingPunct="1"/>
              <a:t>27</a:t>
            </a:fld>
            <a:endParaRPr lang="en-US">
              <a:latin typeface="Arial" charset="0"/>
            </a:endParaRPr>
          </a:p>
        </p:txBody>
      </p:sp>
      <p:sp>
        <p:nvSpPr>
          <p:cNvPr id="92163" name="Rectangle 2"/>
          <p:cNvSpPr>
            <a:spLocks noGrp="1" noRot="1" noChangeAspect="1" noChangeArrowheads="1" noTextEdit="1"/>
          </p:cNvSpPr>
          <p:nvPr>
            <p:ph type="sldImg"/>
          </p:nvPr>
        </p:nvSpPr>
        <p:spPr>
          <a:xfrm>
            <a:off x="1168400" y="692150"/>
            <a:ext cx="4618038" cy="346551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F93B99C2-0853-CF4E-A1E5-0C61CEBD6666}" type="slidenum">
              <a:rPr lang="en-US">
                <a:latin typeface="Arial" charset="0"/>
              </a:rPr>
              <a:pPr eaLnBrk="1" hangingPunct="1"/>
              <a:t>28</a:t>
            </a:fld>
            <a:endParaRPr lang="en-US">
              <a:latin typeface="Arial" charset="0"/>
            </a:endParaRPr>
          </a:p>
        </p:txBody>
      </p:sp>
      <p:sp>
        <p:nvSpPr>
          <p:cNvPr id="89091" name="Rectangle 2"/>
          <p:cNvSpPr>
            <a:spLocks noGrp="1" noRot="1" noChangeAspect="1" noChangeArrowheads="1" noTextEdit="1"/>
          </p:cNvSpPr>
          <p:nvPr>
            <p:ph type="sldImg"/>
          </p:nvPr>
        </p:nvSpPr>
        <p:spPr>
          <a:xfrm>
            <a:off x="1168400" y="692150"/>
            <a:ext cx="4618038" cy="346551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E7FFF3D6-C3A6-8D4A-A9F5-2F64E9615A1A}" type="slidenum">
              <a:rPr lang="en-US">
                <a:latin typeface="Arial" charset="0"/>
              </a:rPr>
              <a:pPr eaLnBrk="1" hangingPunct="1"/>
              <a:t>29</a:t>
            </a:fld>
            <a:endParaRPr lang="en-US">
              <a:latin typeface="Arial" charset="0"/>
            </a:endParaRPr>
          </a:p>
        </p:txBody>
      </p:sp>
      <p:sp>
        <p:nvSpPr>
          <p:cNvPr id="93187" name="Rectangle 2"/>
          <p:cNvSpPr>
            <a:spLocks noGrp="1" noRot="1" noChangeAspect="1" noChangeArrowheads="1" noTextEdit="1"/>
          </p:cNvSpPr>
          <p:nvPr>
            <p:ph type="sldImg"/>
          </p:nvPr>
        </p:nvSpPr>
        <p:spPr>
          <a:xfrm>
            <a:off x="1168400" y="692150"/>
            <a:ext cx="4618038" cy="3465513"/>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 from 2000, </a:t>
            </a:r>
            <a:r>
              <a:rPr lang="ja-JP" altLang="en-US"/>
              <a:t>“</a:t>
            </a:r>
            <a:r>
              <a:rPr lang="en-US"/>
              <a:t>eligibility</a:t>
            </a:r>
            <a:r>
              <a:rPr lang="ja-JP" altLang="en-US"/>
              <a:t>”</a:t>
            </a:r>
            <a:r>
              <a:rPr lang="en-US"/>
              <a:t> defined by criteria in 1993 guidelines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2F7AA788-7F77-BA40-8717-6A88C1C98560}" type="slidenum">
              <a:rPr lang="en-US">
                <a:solidFill>
                  <a:srgbClr val="FFFF66"/>
                </a:solidFill>
              </a:rPr>
              <a:pPr eaLnBrk="1" hangingPunct="1"/>
              <a:t>31</a:t>
            </a:fld>
            <a:endParaRPr lang="en-US">
              <a:solidFill>
                <a:srgbClr val="FFFF66"/>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Ads use relative risk reductions almost exclusively (Can Fam Phys.1999; 45;</a:t>
            </a:r>
          </a:p>
          <a:p>
            <a:r>
              <a:rPr lang="en-US"/>
              <a:t>1213-16), as do media reports.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349C9707-5D96-A64E-BC01-8F9F4ACD05BA}" type="slidenum">
              <a:rPr lang="en-US">
                <a:solidFill>
                  <a:srgbClr val="FFFF66"/>
                </a:solidFill>
              </a:rPr>
              <a:pPr eaLnBrk="1" hangingPunct="1"/>
              <a:t>32</a:t>
            </a:fld>
            <a:endParaRPr lang="en-US">
              <a:solidFill>
                <a:srgbClr val="FFFF66"/>
              </a:solidFill>
            </a:endParaRPr>
          </a:p>
        </p:txBody>
      </p:sp>
      <p:sp>
        <p:nvSpPr>
          <p:cNvPr id="95235" name="Rectangle 1026"/>
          <p:cNvSpPr>
            <a:spLocks noGrp="1" noRot="1" noChangeAspect="1" noChangeArrowheads="1" noTextEdit="1"/>
          </p:cNvSpPr>
          <p:nvPr>
            <p:ph type="sldImg"/>
          </p:nvPr>
        </p:nvSpPr>
        <p:spPr>
          <a:ln/>
        </p:spPr>
      </p:sp>
      <p:sp>
        <p:nvSpPr>
          <p:cNvPr id="952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D91F39FA-30F8-8C44-8E1F-B783FE2FCFDB}" type="slidenum">
              <a:rPr lang="en-US">
                <a:solidFill>
                  <a:srgbClr val="FFFF66"/>
                </a:solidFill>
              </a:rPr>
              <a:pPr eaLnBrk="1" hangingPunct="1"/>
              <a:t>33</a:t>
            </a:fld>
            <a:endParaRPr lang="en-US">
              <a:solidFill>
                <a:srgbClr val="FFFF66"/>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758F313D-E5A9-FE42-B28E-82D73C9C3DF1}" type="slidenum">
              <a:rPr lang="en-US">
                <a:solidFill>
                  <a:srgbClr val="FFFF66"/>
                </a:solidFill>
              </a:rPr>
              <a:pPr eaLnBrk="1" hangingPunct="1"/>
              <a:t>34</a:t>
            </a:fld>
            <a:endParaRPr lang="en-US">
              <a:solidFill>
                <a:srgbClr val="FFFF66"/>
              </a:solidFill>
            </a:endParaRPr>
          </a:p>
        </p:txBody>
      </p:sp>
      <p:sp>
        <p:nvSpPr>
          <p:cNvPr id="97283" name="Rectangle 1026"/>
          <p:cNvSpPr>
            <a:spLocks noGrp="1" noRot="1" noChangeAspect="1" noChangeArrowheads="1" noTextEdit="1"/>
          </p:cNvSpPr>
          <p:nvPr>
            <p:ph type="sldImg"/>
          </p:nvPr>
        </p:nvSpPr>
        <p:spPr>
          <a:ln/>
        </p:spPr>
      </p:sp>
      <p:sp>
        <p:nvSpPr>
          <p:cNvPr id="972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FBC1ABE0-16FE-1C4E-A382-2D27F8529DC2}" type="slidenum">
              <a:rPr lang="en-US">
                <a:solidFill>
                  <a:srgbClr val="FFFF66"/>
                </a:solidFill>
              </a:rPr>
              <a:pPr eaLnBrk="1" hangingPunct="1"/>
              <a:t>35</a:t>
            </a:fld>
            <a:endParaRPr lang="en-US">
              <a:solidFill>
                <a:srgbClr val="FFFF66"/>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absolute risk reduction in total mortality in the 4S study (Lancet 1994;344:1383-89) was 3.3%. (bottom row)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70E145B5-2FCD-684E-B1B3-65D397317FEE}" type="slidenum">
              <a:rPr lang="en-US">
                <a:latin typeface="Arial" charset="0"/>
              </a:rPr>
              <a:pPr eaLnBrk="1" hangingPunct="1"/>
              <a:t>4</a:t>
            </a:fld>
            <a:endParaRPr 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FE6EC2FE-E554-3A4D-A335-BDD4EA29BC53}" type="slidenum">
              <a:rPr lang="en-US">
                <a:solidFill>
                  <a:srgbClr val="FFFF66"/>
                </a:solidFill>
              </a:rPr>
              <a:pPr eaLnBrk="1" hangingPunct="1"/>
              <a:t>36</a:t>
            </a:fld>
            <a:endParaRPr lang="en-US">
              <a:solidFill>
                <a:srgbClr val="FFFF66"/>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Note that very few patients were followed longer than 5 years in the 4S study. This is apparent in the report of the study, but not in the ad.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177264D1-1530-6443-AB2A-AB92582A6CBF}" type="slidenum">
              <a:rPr lang="en-US">
                <a:solidFill>
                  <a:srgbClr val="FFFF66"/>
                </a:solidFill>
              </a:rPr>
              <a:pPr eaLnBrk="1" hangingPunct="1"/>
              <a:t>37</a:t>
            </a:fld>
            <a:endParaRPr lang="en-US">
              <a:solidFill>
                <a:srgbClr val="FFFF66"/>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 might appear to be a large difference between treatment and control group becomes quite small if one takes a look at the y-axis. Note the phrase </a:t>
            </a:r>
            <a:r>
              <a:rPr lang="ja-JP" altLang="en-US"/>
              <a:t>“</a:t>
            </a:r>
            <a:r>
              <a:rPr lang="en-US"/>
              <a:t>significant reduction as soon as 6 months;</a:t>
            </a:r>
            <a:r>
              <a:rPr lang="ja-JP" altLang="en-US"/>
              <a:t>”</a:t>
            </a:r>
            <a:r>
              <a:rPr lang="en-US"/>
              <a:t> this would seem to be an example of statistical but not clinical significance. Also an example of a large RRR (69%) but very small (1.1%) ARRR,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23AB3064-EBB6-EC4B-B846-5205053D01CC}" type="slidenum">
              <a:rPr lang="en-US">
                <a:solidFill>
                  <a:srgbClr val="FFFF66"/>
                </a:solidFill>
              </a:rPr>
              <a:pPr eaLnBrk="1" hangingPunct="1"/>
              <a:t>38</a:t>
            </a:fld>
            <a:endParaRPr lang="en-US">
              <a:solidFill>
                <a:srgbClr val="FFFF66"/>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4073DCD3-8912-5E4C-A6D2-C7701794D960}" type="slidenum">
              <a:rPr lang="en-US">
                <a:solidFill>
                  <a:srgbClr val="FFFF66"/>
                </a:solidFill>
              </a:rPr>
              <a:pPr eaLnBrk="1" hangingPunct="1"/>
              <a:t>39</a:t>
            </a:fld>
            <a:endParaRPr lang="en-US">
              <a:solidFill>
                <a:srgbClr val="FFFF66"/>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ABAF6F49-E042-E541-AB73-DCDE6BD11861}" type="slidenum">
              <a:rPr lang="en-US">
                <a:solidFill>
                  <a:srgbClr val="FFFF66"/>
                </a:solidFill>
              </a:rPr>
              <a:pPr eaLnBrk="1" hangingPunct="1"/>
              <a:t>40</a:t>
            </a:fld>
            <a:endParaRPr lang="en-US">
              <a:solidFill>
                <a:srgbClr val="FFFF66"/>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FE444B5B-9C7C-734D-B1C1-97AEF666BDEB}" type="slidenum">
              <a:rPr lang="en-US">
                <a:solidFill>
                  <a:srgbClr val="FFFF66"/>
                </a:solidFill>
              </a:rPr>
              <a:pPr eaLnBrk="1" hangingPunct="1"/>
              <a:t>41</a:t>
            </a:fld>
            <a:endParaRPr lang="en-US">
              <a:solidFill>
                <a:srgbClr val="FFFF66"/>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8EE4912E-9AC0-A743-AF1C-800BF710C5F5}" type="slidenum">
              <a:rPr lang="en-US">
                <a:latin typeface="Arial" charset="0"/>
              </a:rPr>
              <a:pPr eaLnBrk="1" hangingPunct="1"/>
              <a:t>42</a:t>
            </a:fld>
            <a:endParaRPr 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PARADIGM OF BIOMEDICINE IS TRANSMITTED IN MEDICAL SCHOOL</a:t>
            </a:r>
          </a:p>
          <a:p>
            <a:r>
              <a:rPr lang="en-US"/>
              <a:t>KUHN DID NOT MENTION ECONOMIC PRESSURE IN HIS ANALYSIS OF THE EFFECT OF PARADIGMS, BUT CAN</a:t>
            </a:r>
            <a:r>
              <a:rPr lang="ja-JP" altLang="en-US"/>
              <a:t>’</a:t>
            </a:r>
            <a:r>
              <a:rPr lang="en-US"/>
              <a:t>T BE NAÏVE ABOUT ECONOMIC PRESSURES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557EDCC4-22F1-4A46-83A8-2E8988B5CA19}" type="slidenum">
              <a:rPr lang="en-US">
                <a:latin typeface="Arial" charset="0"/>
              </a:rPr>
              <a:pPr eaLnBrk="1" hangingPunct="1"/>
              <a:t>43</a:t>
            </a:fld>
            <a:endParaRPr lang="en-US">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Where does all the money go?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AC459F1D-5AC0-5E4F-94F7-E9B672AD9499}" type="slidenum">
              <a:rPr lang="en-US">
                <a:latin typeface="Arial" charset="0"/>
              </a:rPr>
              <a:pPr eaLnBrk="1" hangingPunct="1"/>
              <a:t>44</a:t>
            </a:fld>
            <a:endParaRPr lang="en-US">
              <a:latin typeface="Arial" charset="0"/>
            </a:endParaRPr>
          </a:p>
        </p:txBody>
      </p:sp>
      <p:sp>
        <p:nvSpPr>
          <p:cNvPr id="108547" name="Rectangle 2"/>
          <p:cNvSpPr>
            <a:spLocks noGrp="1" noRot="1" noChangeAspect="1" noChangeArrowheads="1" noTextEdit="1"/>
          </p:cNvSpPr>
          <p:nvPr>
            <p:ph type="sldImg"/>
          </p:nvPr>
        </p:nvSpPr>
        <p:spPr>
          <a:xfrm>
            <a:off x="1168400" y="692150"/>
            <a:ext cx="4618038" cy="346551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41B5CBF0-AA7B-6940-8E2B-B40F2EEC0106}" type="slidenum">
              <a:rPr lang="en-US">
                <a:latin typeface="Arial" charset="0"/>
              </a:rPr>
              <a:pPr eaLnBrk="1" hangingPunct="1"/>
              <a:t>45</a:t>
            </a:fld>
            <a:endParaRPr lang="en-US">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911C948A-EA13-2A4A-9680-12C8D538C637}" type="slidenum">
              <a:rPr lang="en-US">
                <a:latin typeface="Arial" charset="0"/>
              </a:rPr>
              <a:pPr eaLnBrk="1" hangingPunct="1"/>
              <a:t>5</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One problem facing doctors is the number of new drugs introduced each year. The problem is compounded by direct-to-consumer advertising (DTC) which has been shown to increase patients asking for medications for which there is no indication. Physicians often worry that they will lose the patient if they don</a:t>
            </a:r>
            <a:r>
              <a:rPr lang="ja-JP" altLang="en-US"/>
              <a:t>’</a:t>
            </a:r>
            <a:r>
              <a:rPr lang="en-US"/>
              <a:t>t meet their requests.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3CA443E7-E569-164E-BA44-AB6353CF1D12}" type="slidenum">
              <a:rPr lang="en-US">
                <a:latin typeface="Arial" charset="0"/>
              </a:rPr>
              <a:pPr eaLnBrk="1" hangingPunct="1"/>
              <a:t>48</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391FAC47-827E-8840-8A8B-4E60734019B8}" type="slidenum">
              <a:rPr lang="en-US">
                <a:latin typeface="Arial" charset="0"/>
              </a:rPr>
              <a:pPr eaLnBrk="1" hangingPunct="1"/>
              <a:t>6</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graph shows the  number of drugs withdrawn in each decade since the 1950s. Although part of the reason there were so many in the 2000s was simply the increase in the number released, the rate of withdrawal was still higher than in the previous two decades. Tis also reflects a loosening of the approval process by the FDA (under pressure from the pharmaceuticals) leading to quicker release of new drugs. For example, rofecoxib was released after RCTs involving less than 2000 patients. Over 23,000,000 patients were using it 2 years later when it was taken off the market. It was a </a:t>
            </a:r>
            <a:r>
              <a:rPr lang="ja-JP" altLang="en-US"/>
              <a:t>“</a:t>
            </a:r>
            <a:r>
              <a:rPr lang="en-US"/>
              <a:t>me-too</a:t>
            </a:r>
            <a:r>
              <a:rPr lang="ja-JP" altLang="en-US"/>
              <a:t>”</a:t>
            </a:r>
            <a:r>
              <a:rPr lang="en-US"/>
              <a:t> drug.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2EB5ABC0-97D2-7048-BBED-A15BC3005FBC}" type="slidenum">
              <a:rPr lang="en-US">
                <a:latin typeface="Arial" charset="0"/>
                <a:ea typeface="MS PGothic" charset="0"/>
                <a:cs typeface="MS PGothic" charset="0"/>
              </a:rPr>
              <a:pPr eaLnBrk="1" hangingPunct="1"/>
              <a:t>7</a:t>
            </a:fld>
            <a:endParaRPr lang="en-US">
              <a:latin typeface="Arial" charset="0"/>
              <a:ea typeface="MS PGothic" charset="0"/>
              <a:cs typeface="MS PGothic"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
                <a:schemeClr val="hlink"/>
              </a:buClr>
            </a:pPr>
            <a:r>
              <a:rPr lang="en-US" b="1">
                <a:solidFill>
                  <a:srgbClr val="FFFF00"/>
                </a:solidFill>
              </a:rPr>
              <a:t>*Pfizer, Johnson&amp;Johnson, Abbott, Merck, Bristol-Myers Squibb, Wyeth, Lilly, Amgen, Schering-Plough   </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97F44F66-EFE0-5D48-85FE-086D0F9996BE}" type="slidenum">
              <a:rPr lang="en-US">
                <a:latin typeface="Arial" charset="0"/>
                <a:ea typeface="MS PGothic" charset="0"/>
                <a:cs typeface="MS PGothic" charset="0"/>
              </a:rPr>
              <a:pPr eaLnBrk="1" hangingPunct="1"/>
              <a:t>8</a:t>
            </a:fld>
            <a:endParaRPr lang="en-US">
              <a:latin typeface="Arial" charset="0"/>
              <a:ea typeface="MS PGothic" charset="0"/>
              <a:cs typeface="MS PGothic"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B28A059A-09E8-2A41-A7FC-EC03CE4229D9}" type="slidenum">
              <a:rPr lang="en-US">
                <a:latin typeface="Arial" charset="0"/>
                <a:ea typeface="MS PGothic" charset="0"/>
                <a:cs typeface="MS PGothic" charset="0"/>
              </a:rPr>
              <a:pPr eaLnBrk="1" hangingPunct="1"/>
              <a:t>9</a:t>
            </a:fld>
            <a:endParaRPr lang="en-US">
              <a:latin typeface="Arial" charset="0"/>
              <a:ea typeface="MS PGothic" charset="0"/>
              <a:cs typeface="MS PGothic"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26276908-E4C6-CF45-9574-C443FFAEF7F6}" type="slidenum">
              <a:rPr lang="en-US">
                <a:latin typeface="Arial" charset="0"/>
              </a:rPr>
              <a:pPr eaLnBrk="1" hangingPunct="1"/>
              <a:t>14</a:t>
            </a:fld>
            <a:endParaRPr lang="en-US">
              <a:latin typeface="Arial" charset="0"/>
            </a:endParaRPr>
          </a:p>
        </p:txBody>
      </p:sp>
      <p:sp>
        <p:nvSpPr>
          <p:cNvPr id="74755" name="Rectangle 2"/>
          <p:cNvSpPr>
            <a:spLocks noGrp="1" noRot="1" noChangeAspect="1" noChangeArrowheads="1" noTextEdit="1"/>
          </p:cNvSpPr>
          <p:nvPr>
            <p:ph type="sldImg"/>
          </p:nvPr>
        </p:nvSpPr>
        <p:spPr>
          <a:xfrm>
            <a:off x="1168400" y="692150"/>
            <a:ext cx="4618038" cy="3465513"/>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p>
          </p:txBody>
        </p:sp>
      </p:gr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BB29D042-CB1C-D145-9C94-36EC77B83DA5}" type="slidenum">
              <a:rPr lang="en-US"/>
              <a:pPr/>
              <a:t>‹#›</a:t>
            </a:fld>
            <a:endParaRPr lang="en-US"/>
          </a:p>
        </p:txBody>
      </p:sp>
    </p:spTree>
    <p:extLst>
      <p:ext uri="{BB962C8B-B14F-4D97-AF65-F5344CB8AC3E}">
        <p14:creationId xmlns:p14="http://schemas.microsoft.com/office/powerpoint/2010/main" val="359733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D07C03-9636-1546-803F-93DBF3E05F1E}" type="slidenum">
              <a:rPr lang="en-US"/>
              <a:pPr/>
              <a:t>‹#›</a:t>
            </a:fld>
            <a:endParaRPr lang="en-US"/>
          </a:p>
        </p:txBody>
      </p:sp>
    </p:spTree>
    <p:extLst>
      <p:ext uri="{BB962C8B-B14F-4D97-AF65-F5344CB8AC3E}">
        <p14:creationId xmlns:p14="http://schemas.microsoft.com/office/powerpoint/2010/main" val="230582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C0D057-3B0D-224C-8486-D1DE0681E755}" type="slidenum">
              <a:rPr lang="en-US"/>
              <a:pPr/>
              <a:t>‹#›</a:t>
            </a:fld>
            <a:endParaRPr lang="en-US"/>
          </a:p>
        </p:txBody>
      </p:sp>
    </p:spTree>
    <p:extLst>
      <p:ext uri="{BB962C8B-B14F-4D97-AF65-F5344CB8AC3E}">
        <p14:creationId xmlns:p14="http://schemas.microsoft.com/office/powerpoint/2010/main" val="231333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4295D5-DF4D-244A-9D7D-0B068619F080}" type="slidenum">
              <a:rPr lang="en-US"/>
              <a:pPr/>
              <a:t>‹#›</a:t>
            </a:fld>
            <a:endParaRPr lang="en-US"/>
          </a:p>
        </p:txBody>
      </p:sp>
    </p:spTree>
    <p:extLst>
      <p:ext uri="{BB962C8B-B14F-4D97-AF65-F5344CB8AC3E}">
        <p14:creationId xmlns:p14="http://schemas.microsoft.com/office/powerpoint/2010/main" val="354573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2D40D9-221F-7C44-96F6-F8AAA7CBDB01}" type="slidenum">
              <a:rPr lang="en-US"/>
              <a:pPr/>
              <a:t>‹#›</a:t>
            </a:fld>
            <a:endParaRPr lang="en-US"/>
          </a:p>
        </p:txBody>
      </p:sp>
    </p:spTree>
    <p:extLst>
      <p:ext uri="{BB962C8B-B14F-4D97-AF65-F5344CB8AC3E}">
        <p14:creationId xmlns:p14="http://schemas.microsoft.com/office/powerpoint/2010/main" val="126974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A02BF2-2D8E-7448-8F58-A28A8CC1743D}" type="slidenum">
              <a:rPr lang="en-US"/>
              <a:pPr/>
              <a:t>‹#›</a:t>
            </a:fld>
            <a:endParaRPr lang="en-US"/>
          </a:p>
        </p:txBody>
      </p:sp>
    </p:spTree>
    <p:extLst>
      <p:ext uri="{BB962C8B-B14F-4D97-AF65-F5344CB8AC3E}">
        <p14:creationId xmlns:p14="http://schemas.microsoft.com/office/powerpoint/2010/main" val="52003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F989F2-9747-854A-B358-339183490F9E}" type="slidenum">
              <a:rPr lang="en-US"/>
              <a:pPr/>
              <a:t>‹#›</a:t>
            </a:fld>
            <a:endParaRPr lang="en-US"/>
          </a:p>
        </p:txBody>
      </p:sp>
    </p:spTree>
    <p:extLst>
      <p:ext uri="{BB962C8B-B14F-4D97-AF65-F5344CB8AC3E}">
        <p14:creationId xmlns:p14="http://schemas.microsoft.com/office/powerpoint/2010/main" val="414336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5E76592-8ACE-5548-A1C3-6117C37E3B6B}" type="slidenum">
              <a:rPr lang="en-US"/>
              <a:pPr/>
              <a:t>‹#›</a:t>
            </a:fld>
            <a:endParaRPr lang="en-US"/>
          </a:p>
        </p:txBody>
      </p:sp>
    </p:spTree>
    <p:extLst>
      <p:ext uri="{BB962C8B-B14F-4D97-AF65-F5344CB8AC3E}">
        <p14:creationId xmlns:p14="http://schemas.microsoft.com/office/powerpoint/2010/main" val="412163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D786069-4D25-3248-88F4-3967E2642C24}" type="slidenum">
              <a:rPr lang="en-US"/>
              <a:pPr/>
              <a:t>‹#›</a:t>
            </a:fld>
            <a:endParaRPr lang="en-US"/>
          </a:p>
        </p:txBody>
      </p:sp>
    </p:spTree>
    <p:extLst>
      <p:ext uri="{BB962C8B-B14F-4D97-AF65-F5344CB8AC3E}">
        <p14:creationId xmlns:p14="http://schemas.microsoft.com/office/powerpoint/2010/main" val="218904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91E134B-6152-A043-86F3-D45233D8206A}" type="slidenum">
              <a:rPr lang="en-US"/>
              <a:pPr/>
              <a:t>‹#›</a:t>
            </a:fld>
            <a:endParaRPr lang="en-US"/>
          </a:p>
        </p:txBody>
      </p:sp>
    </p:spTree>
    <p:extLst>
      <p:ext uri="{BB962C8B-B14F-4D97-AF65-F5344CB8AC3E}">
        <p14:creationId xmlns:p14="http://schemas.microsoft.com/office/powerpoint/2010/main" val="167364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604805-2D74-1E48-9499-8B68F6C0595E}" type="slidenum">
              <a:rPr lang="en-US"/>
              <a:pPr/>
              <a:t>‹#›</a:t>
            </a:fld>
            <a:endParaRPr lang="en-US"/>
          </a:p>
        </p:txBody>
      </p:sp>
    </p:spTree>
    <p:extLst>
      <p:ext uri="{BB962C8B-B14F-4D97-AF65-F5344CB8AC3E}">
        <p14:creationId xmlns:p14="http://schemas.microsoft.com/office/powerpoint/2010/main" val="164788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4083FB-1D22-EE45-AF10-2B4D97487796}" type="slidenum">
              <a:rPr lang="en-US"/>
              <a:pPr/>
              <a:t>‹#›</a:t>
            </a:fld>
            <a:endParaRPr lang="en-US"/>
          </a:p>
        </p:txBody>
      </p:sp>
    </p:spTree>
    <p:extLst>
      <p:ext uri="{BB962C8B-B14F-4D97-AF65-F5344CB8AC3E}">
        <p14:creationId xmlns:p14="http://schemas.microsoft.com/office/powerpoint/2010/main" val="365344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a:defRPr/>
            </a:pPr>
            <a:endParaRPr lang="en-US"/>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6F4AA8CD-A880-5F41-BFEB-D9BA369F438D}" type="slidenum">
              <a:rPr lang="en-US"/>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p>
              <a:pPr algn="ctr"/>
              <a:endParaRPr lang="en-US" sz="2400"/>
            </a:p>
          </p:txBody>
        </p:sp>
        <p:sp>
          <p:nvSpPr>
            <p:cNvPr id="10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p>
              <a:pPr algn="ctr"/>
              <a:endParaRPr lang="en-US" sz="2400"/>
            </a:p>
          </p:txBody>
        </p:sp>
        <p:sp>
          <p:nvSpPr>
            <p:cNvPr id="10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p>
              <a:pPr algn="ctr"/>
              <a:endParaRPr lang="en-US" sz="2400"/>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a:endParaRPr lang="en-US" sz="2400"/>
            </a:p>
          </p:txBody>
        </p:sp>
      </p:grpSp>
    </p:spTree>
  </p:cSld>
  <p:clrMap bg1="lt1" tx1="dk1" bg2="lt2" tx2="dk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69900" indent="-469900" algn="l" rtl="0" eaLnBrk="0" fontAlgn="base" hangingPunct="0">
        <a:spcBef>
          <a:spcPct val="20000"/>
        </a:spcBef>
        <a:spcAft>
          <a:spcPct val="0"/>
        </a:spcAft>
        <a:buClr>
          <a:schemeClr val="bg2"/>
        </a:buClr>
        <a:buSzPct val="70000"/>
        <a:buFont typeface="Wingdings" charset="0"/>
        <a:buChar char="o"/>
        <a:defRPr sz="32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ＭＳ Ｐゴシック" charset="0"/>
        </a:defRPr>
      </a:lvl2pPr>
      <a:lvl3pPr marL="1377950" indent="-468313" algn="l" rtl="0" eaLnBrk="0" fontAlgn="base" hangingPunct="0">
        <a:spcBef>
          <a:spcPct val="20000"/>
        </a:spcBef>
        <a:spcAft>
          <a:spcPct val="0"/>
        </a:spcAft>
        <a:buClr>
          <a:schemeClr val="bg2"/>
        </a:buClr>
        <a:buSzPct val="65000"/>
        <a:buFont typeface="Wingdings" charset="0"/>
        <a:buChar char="o"/>
        <a:defRPr sz="2400">
          <a:solidFill>
            <a:schemeClr val="tx1"/>
          </a:solidFill>
          <a:latin typeface="+mn-lt"/>
          <a:ea typeface="ＭＳ Ｐゴシック" charset="0"/>
        </a:defRPr>
      </a:lvl3pPr>
      <a:lvl4pPr marL="1827213" indent="-438150" algn="l" rtl="0" eaLnBrk="0" fontAlgn="base" hangingPunct="0">
        <a:spcBef>
          <a:spcPct val="20000"/>
        </a:spcBef>
        <a:spcAft>
          <a:spcPct val="0"/>
        </a:spcAft>
        <a:buClr>
          <a:schemeClr val="accent2"/>
        </a:buClr>
        <a:buSzPct val="75000"/>
        <a:buFont typeface="Wingdings" charset="0"/>
        <a:buChar char="n"/>
        <a:defRPr sz="2000">
          <a:solidFill>
            <a:schemeClr val="tx1"/>
          </a:solidFill>
          <a:latin typeface="+mn-lt"/>
          <a:ea typeface="ＭＳ Ｐゴシック" charset="0"/>
        </a:defRPr>
      </a:lvl4pPr>
      <a:lvl5pPr marL="2297113" indent="-468313" algn="l" rtl="0" eaLnBrk="0" fontAlgn="base" hangingPunct="0">
        <a:spcBef>
          <a:spcPct val="20000"/>
        </a:spcBef>
        <a:spcAft>
          <a:spcPct val="0"/>
        </a:spcAft>
        <a:buClr>
          <a:schemeClr val="accent1"/>
        </a:buClr>
        <a:buSzPct val="50000"/>
        <a:buFont typeface="Wingdings" charset="0"/>
        <a:buChar char="o"/>
        <a:defRPr sz="2000">
          <a:solidFill>
            <a:schemeClr val="tx1"/>
          </a:solidFill>
          <a:latin typeface="+mn-lt"/>
          <a:ea typeface="ＭＳ Ｐゴシック" charset="0"/>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oleObject7.bin"/><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oleObject" Target="../embeddings/oleObject12.bin"/><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7.bin"/><Relationship Id="rId5" Type="http://schemas.openxmlformats.org/officeDocument/2006/relationships/image" Target="../media/image20.png"/><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6.png"/><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23.emf"/><Relationship Id="rId5" Type="http://schemas.openxmlformats.org/officeDocument/2006/relationships/oleObject" Target="../embeddings/Microsoft_Word_97_-_2003_Document4.doc"/><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oleObject" Target="../embeddings/Microsoft_Word_97_-_2003_Document5.doc"/><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Microsoft_Word_97_-_2003_Document6.doc"/><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3.bin"/><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worstpills.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ti.ubc.ca" TargetMode="External"/><Relationship Id="rId5" Type="http://schemas.openxmlformats.org/officeDocument/2006/relationships/hyperlink" Target="http://www.ohsu.edu/drugeffectiveness" TargetMode="External"/><Relationship Id="rId4" Type="http://schemas.openxmlformats.org/officeDocument/2006/relationships/hyperlink" Target="http://therapeuticseducatio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US" sz="4800">
                <a:latin typeface="Times New Roman" charset="0"/>
              </a:rPr>
              <a:t>Big Pharma and Evidence-Based Medicine: An Oxymoron?</a:t>
            </a:r>
          </a:p>
        </p:txBody>
      </p:sp>
      <p:sp>
        <p:nvSpPr>
          <p:cNvPr id="3075" name="Rectangle 5"/>
          <p:cNvSpPr>
            <a:spLocks noGrp="1" noChangeArrowheads="1"/>
          </p:cNvSpPr>
          <p:nvPr>
            <p:ph type="subTitle" idx="1"/>
          </p:nvPr>
        </p:nvSpPr>
        <p:spPr>
          <a:xfrm>
            <a:off x="457200" y="3733800"/>
            <a:ext cx="8229600" cy="2057400"/>
          </a:xfrm>
        </p:spPr>
        <p:txBody>
          <a:bodyPr/>
          <a:lstStyle/>
          <a:p>
            <a:pPr algn="ctr" eaLnBrk="1" hangingPunct="1">
              <a:buFont typeface="Wingdings" charset="0"/>
              <a:buNone/>
            </a:pPr>
            <a:r>
              <a:rPr lang="en-US"/>
              <a:t>Kenneth Brummel-Smith, MD</a:t>
            </a:r>
          </a:p>
          <a:p>
            <a:pPr algn="ctr" eaLnBrk="1" hangingPunct="1">
              <a:buFont typeface="Wingdings" charset="0"/>
              <a:buNone/>
            </a:pPr>
            <a:r>
              <a:rPr lang="en-US"/>
              <a:t>Charlotte Edwards Maguire Professor of Geriatrics</a:t>
            </a:r>
          </a:p>
          <a:p>
            <a:pPr algn="ctr" eaLnBrk="1" hangingPunct="1">
              <a:buFont typeface="Wingdings" charset="0"/>
              <a:buNone/>
            </a:pPr>
            <a:r>
              <a:rPr lang="en-US"/>
              <a:t>Florida State University College of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Times New Roman" charset="0"/>
              </a:rPr>
              <a:t>Tricking Us With </a:t>
            </a:r>
            <a:r>
              <a:rPr lang="ja-JP" altLang="en-US">
                <a:latin typeface="Times New Roman" charset="0"/>
              </a:rPr>
              <a:t>“</a:t>
            </a:r>
            <a:r>
              <a:rPr lang="en-US">
                <a:latin typeface="Times New Roman" charset="0"/>
              </a:rPr>
              <a:t>New Drugs</a:t>
            </a:r>
            <a:r>
              <a:rPr lang="ja-JP" altLang="en-US">
                <a:latin typeface="Times New Roman" charset="0"/>
              </a:rPr>
              <a:t>”</a:t>
            </a:r>
            <a:endParaRPr lang="en-US">
              <a:latin typeface="Times New Roman" charset="0"/>
            </a:endParaRPr>
          </a:p>
        </p:txBody>
      </p:sp>
      <p:sp>
        <p:nvSpPr>
          <p:cNvPr id="13315" name="Content Placeholder 3"/>
          <p:cNvSpPr>
            <a:spLocks noGrp="1"/>
          </p:cNvSpPr>
          <p:nvPr>
            <p:ph idx="1"/>
          </p:nvPr>
        </p:nvSpPr>
        <p:spPr/>
        <p:txBody>
          <a:bodyPr/>
          <a:lstStyle/>
          <a:p>
            <a:r>
              <a:rPr lang="en-US">
                <a:latin typeface="Times New Roman" charset="0"/>
              </a:rPr>
              <a:t>Nexium (AstraZenica) – esomeprazole, for heartburn (GERD) – the </a:t>
            </a:r>
            <a:r>
              <a:rPr lang="ja-JP" altLang="en-US">
                <a:latin typeface="Times New Roman" charset="0"/>
              </a:rPr>
              <a:t>“</a:t>
            </a:r>
            <a:r>
              <a:rPr lang="en-US">
                <a:latin typeface="Times New Roman" charset="0"/>
              </a:rPr>
              <a:t>purple pill</a:t>
            </a:r>
            <a:r>
              <a:rPr lang="ja-JP" altLang="en-US">
                <a:latin typeface="Times New Roman" charset="0"/>
              </a:rPr>
              <a:t>”</a:t>
            </a:r>
            <a:endParaRPr lang="en-US">
              <a:latin typeface="Times New Roman" charset="0"/>
            </a:endParaRPr>
          </a:p>
          <a:p>
            <a:pPr lvl="1"/>
            <a:r>
              <a:rPr lang="en-US">
                <a:latin typeface="Times New Roman" charset="0"/>
              </a:rPr>
              <a:t>2001 – came on market</a:t>
            </a:r>
          </a:p>
          <a:p>
            <a:pPr lvl="1"/>
            <a:r>
              <a:rPr lang="en-US">
                <a:latin typeface="Times New Roman" charset="0"/>
              </a:rPr>
              <a:t>Same time Prilosec (omeprazole) was going off patent</a:t>
            </a:r>
          </a:p>
          <a:p>
            <a:pPr lvl="1"/>
            <a:r>
              <a:rPr lang="en-US">
                <a:latin typeface="Times New Roman" charset="0"/>
              </a:rPr>
              <a:t>Not chemically different than omeprazole</a:t>
            </a:r>
          </a:p>
          <a:p>
            <a:pPr lvl="1"/>
            <a:r>
              <a:rPr lang="en-US">
                <a:latin typeface="Times New Roman" charset="0"/>
              </a:rPr>
              <a:t>Marketed it as better by comparing it to lower doses of omeprazole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Times New Roman" charset="0"/>
              </a:rPr>
              <a:t>Other Tricks</a:t>
            </a:r>
          </a:p>
        </p:txBody>
      </p:sp>
      <p:sp>
        <p:nvSpPr>
          <p:cNvPr id="14339" name="Content Placeholder 2"/>
          <p:cNvSpPr>
            <a:spLocks noGrp="1"/>
          </p:cNvSpPr>
          <p:nvPr>
            <p:ph idx="1"/>
          </p:nvPr>
        </p:nvSpPr>
        <p:spPr/>
        <p:txBody>
          <a:bodyPr/>
          <a:lstStyle/>
          <a:p>
            <a:r>
              <a:rPr lang="en-US" dirty="0" err="1">
                <a:latin typeface="Times New Roman" charset="0"/>
              </a:rPr>
              <a:t>Clarinex</a:t>
            </a:r>
            <a:r>
              <a:rPr lang="en-US" dirty="0">
                <a:latin typeface="Times New Roman" charset="0"/>
              </a:rPr>
              <a:t> and Claritin</a:t>
            </a:r>
          </a:p>
          <a:p>
            <a:pPr lvl="1"/>
            <a:r>
              <a:rPr lang="en-US" dirty="0" err="1" smtClean="0">
                <a:latin typeface="Times New Roman" charset="0"/>
              </a:rPr>
              <a:t>loratidine</a:t>
            </a:r>
            <a:r>
              <a:rPr lang="en-US" dirty="0" smtClean="0">
                <a:latin typeface="Times New Roman" charset="0"/>
              </a:rPr>
              <a:t> (</a:t>
            </a:r>
            <a:r>
              <a:rPr lang="en-US" dirty="0">
                <a:latin typeface="Times New Roman" charset="0"/>
              </a:rPr>
              <a:t>Claritin</a:t>
            </a:r>
            <a:r>
              <a:rPr lang="en-US" dirty="0" smtClean="0">
                <a:latin typeface="Times New Roman" charset="0"/>
              </a:rPr>
              <a:t>) </a:t>
            </a:r>
            <a:r>
              <a:rPr lang="en-US" dirty="0">
                <a:latin typeface="Times New Roman" charset="0"/>
              </a:rPr>
              <a:t>– (</a:t>
            </a:r>
            <a:r>
              <a:rPr lang="en-US" dirty="0" smtClean="0">
                <a:latin typeface="Times New Roman" charset="0"/>
              </a:rPr>
              <a:t>$15 </a:t>
            </a:r>
            <a:r>
              <a:rPr lang="en-US" dirty="0">
                <a:latin typeface="Times New Roman" charset="0"/>
              </a:rPr>
              <a:t>for 30 pills – OTC)</a:t>
            </a:r>
          </a:p>
          <a:p>
            <a:pPr lvl="1"/>
            <a:r>
              <a:rPr lang="en-US" dirty="0" err="1">
                <a:latin typeface="Times New Roman" charset="0"/>
              </a:rPr>
              <a:t>Clarinex</a:t>
            </a:r>
            <a:r>
              <a:rPr lang="en-US" dirty="0">
                <a:latin typeface="Times New Roman" charset="0"/>
              </a:rPr>
              <a:t> (</a:t>
            </a:r>
            <a:r>
              <a:rPr lang="en-US" dirty="0" err="1">
                <a:latin typeface="Times New Roman" charset="0"/>
              </a:rPr>
              <a:t>desloratidine</a:t>
            </a:r>
            <a:r>
              <a:rPr lang="en-US" dirty="0">
                <a:latin typeface="Times New Roman" charset="0"/>
              </a:rPr>
              <a:t>) – ($133 for 30 pills)</a:t>
            </a:r>
          </a:p>
          <a:p>
            <a:r>
              <a:rPr lang="en-US" dirty="0">
                <a:latin typeface="Times New Roman" charset="0"/>
              </a:rPr>
              <a:t>Prozac and </a:t>
            </a:r>
            <a:r>
              <a:rPr lang="en-US" dirty="0" err="1">
                <a:latin typeface="Times New Roman" charset="0"/>
              </a:rPr>
              <a:t>Serafem</a:t>
            </a:r>
            <a:endParaRPr lang="en-US" dirty="0">
              <a:latin typeface="Times New Roman" charset="0"/>
            </a:endParaRPr>
          </a:p>
          <a:p>
            <a:pPr lvl="1"/>
            <a:r>
              <a:rPr lang="en-US" dirty="0">
                <a:latin typeface="Times New Roman" charset="0"/>
              </a:rPr>
              <a:t>Prozac ($122 for 30 pills)</a:t>
            </a:r>
          </a:p>
          <a:p>
            <a:pPr lvl="1"/>
            <a:r>
              <a:rPr lang="en-US" dirty="0">
                <a:latin typeface="Times New Roman" charset="0"/>
              </a:rPr>
              <a:t>fluoxetine ($14 for 30 pills)</a:t>
            </a:r>
          </a:p>
          <a:p>
            <a:pPr lvl="1"/>
            <a:r>
              <a:rPr lang="en-US" dirty="0" err="1">
                <a:latin typeface="Times New Roman" charset="0"/>
              </a:rPr>
              <a:t>Sarafem</a:t>
            </a:r>
            <a:r>
              <a:rPr lang="en-US" dirty="0">
                <a:latin typeface="Times New Roman" charset="0"/>
              </a:rPr>
              <a:t> ($67 for 7 pills) – </a:t>
            </a:r>
            <a:r>
              <a:rPr lang="ja-JP" altLang="en-US" dirty="0">
                <a:latin typeface="Times New Roman" charset="0"/>
              </a:rPr>
              <a:t>“</a:t>
            </a:r>
            <a:r>
              <a:rPr lang="en-US" dirty="0">
                <a:latin typeface="Times New Roman" charset="0"/>
              </a:rPr>
              <a:t>premenstrual </a:t>
            </a:r>
            <a:r>
              <a:rPr lang="en-US" dirty="0" err="1">
                <a:latin typeface="Times New Roman" charset="0"/>
              </a:rPr>
              <a:t>dysphoric</a:t>
            </a:r>
            <a:r>
              <a:rPr lang="en-US" dirty="0">
                <a:latin typeface="Times New Roman" charset="0"/>
              </a:rPr>
              <a:t> disorder</a:t>
            </a:r>
            <a:r>
              <a:rPr lang="ja-JP" altLang="en-US" dirty="0">
                <a:latin typeface="Times New Roman" charset="0"/>
              </a:rPr>
              <a:t>”</a:t>
            </a:r>
            <a:endParaRPr lang="en-US" dirty="0">
              <a:latin typeface="Times New Roman" charset="0"/>
            </a:endParaRPr>
          </a:p>
        </p:txBody>
      </p:sp>
      <p:sp>
        <p:nvSpPr>
          <p:cNvPr id="14340" name="TextBox 3"/>
          <p:cNvSpPr txBox="1">
            <a:spLocks noChangeArrowheads="1"/>
          </p:cNvSpPr>
          <p:nvPr/>
        </p:nvSpPr>
        <p:spPr bwMode="auto">
          <a:xfrm>
            <a:off x="2970213" y="6138863"/>
            <a:ext cx="5508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a:t>95 of 170 contributors to DSM-IV had drug company ties</a:t>
            </a:r>
          </a:p>
          <a:p>
            <a:pPr eaLnBrk="1" hangingPunct="1"/>
            <a:r>
              <a:rPr lang="en-US"/>
              <a:t> – Cosgrove, Psychother Psychosom 2006:75:154-160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Times New Roman" charset="0"/>
              </a:rPr>
              <a:t>Study Design Tricks</a:t>
            </a:r>
          </a:p>
        </p:txBody>
      </p:sp>
      <p:sp>
        <p:nvSpPr>
          <p:cNvPr id="16387" name="Content Placeholder 2"/>
          <p:cNvSpPr>
            <a:spLocks noGrp="1"/>
          </p:cNvSpPr>
          <p:nvPr>
            <p:ph idx="1"/>
          </p:nvPr>
        </p:nvSpPr>
        <p:spPr/>
        <p:txBody>
          <a:bodyPr/>
          <a:lstStyle/>
          <a:p>
            <a:r>
              <a:rPr lang="en-US" dirty="0">
                <a:latin typeface="Times New Roman" charset="0"/>
              </a:rPr>
              <a:t>Comparing the new drug to placebo when there are good drugs for the problem</a:t>
            </a:r>
          </a:p>
          <a:p>
            <a:pPr lvl="1"/>
            <a:r>
              <a:rPr lang="en-US" dirty="0" smtClean="0">
                <a:latin typeface="Times New Roman" charset="0"/>
              </a:rPr>
              <a:t>Therefore, it is possible </a:t>
            </a:r>
            <a:r>
              <a:rPr lang="en-US" dirty="0">
                <a:latin typeface="Times New Roman" charset="0"/>
              </a:rPr>
              <a:t>to get a drug approved </a:t>
            </a:r>
            <a:r>
              <a:rPr lang="en-US" dirty="0" smtClean="0">
                <a:latin typeface="Times New Roman" charset="0"/>
              </a:rPr>
              <a:t>by the FDA that </a:t>
            </a:r>
            <a:r>
              <a:rPr lang="en-US" dirty="0">
                <a:latin typeface="Times New Roman" charset="0"/>
              </a:rPr>
              <a:t>is less effective (or more problematic) than existing drugs!</a:t>
            </a:r>
          </a:p>
          <a:p>
            <a:r>
              <a:rPr lang="en-US" dirty="0">
                <a:latin typeface="Times New Roman" charset="0"/>
              </a:rPr>
              <a:t>Comparing new drug to an ineffective dose of the other drug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Times New Roman" charset="0"/>
              </a:rPr>
              <a:t>Academic Medicine Ties</a:t>
            </a:r>
          </a:p>
        </p:txBody>
      </p:sp>
      <p:sp>
        <p:nvSpPr>
          <p:cNvPr id="19459" name="Content Placeholder 2"/>
          <p:cNvSpPr>
            <a:spLocks noGrp="1"/>
          </p:cNvSpPr>
          <p:nvPr>
            <p:ph idx="1"/>
          </p:nvPr>
        </p:nvSpPr>
        <p:spPr/>
        <p:txBody>
          <a:bodyPr/>
          <a:lstStyle/>
          <a:p>
            <a:r>
              <a:rPr lang="en-US">
                <a:latin typeface="Times New Roman" charset="0"/>
              </a:rPr>
              <a:t>2/3 hold equity interest in companies that sponsor research in their institution</a:t>
            </a:r>
          </a:p>
          <a:p>
            <a:r>
              <a:rPr lang="en-US">
                <a:latin typeface="Times New Roman" charset="0"/>
              </a:rPr>
              <a:t>Faculty (and community physicians) are often paid consultants and on speakers bureaus</a:t>
            </a:r>
          </a:p>
          <a:p>
            <a:r>
              <a:rPr lang="en-US">
                <a:latin typeface="Times New Roman" charset="0"/>
              </a:rPr>
              <a:t>Practice guidelines – 200 guidelines had more than 1/3 of the </a:t>
            </a:r>
            <a:r>
              <a:rPr lang="ja-JP" altLang="en-US">
                <a:latin typeface="Times New Roman" charset="0"/>
              </a:rPr>
              <a:t>“</a:t>
            </a:r>
            <a:r>
              <a:rPr lang="en-US">
                <a:latin typeface="Times New Roman" charset="0"/>
              </a:rPr>
              <a:t>experts</a:t>
            </a:r>
            <a:r>
              <a:rPr lang="ja-JP" altLang="en-US">
                <a:latin typeface="Times New Roman" charset="0"/>
              </a:rPr>
              <a:t>”</a:t>
            </a:r>
            <a:r>
              <a:rPr lang="en-US">
                <a:latin typeface="Times New Roman" charset="0"/>
              </a:rPr>
              <a:t> on the Pharma payroll</a:t>
            </a:r>
          </a:p>
          <a:p>
            <a:endParaRPr lang="en-US">
              <a:latin typeface="Times New Roman" charset="0"/>
            </a:endParaRPr>
          </a:p>
        </p:txBody>
      </p:sp>
      <p:sp>
        <p:nvSpPr>
          <p:cNvPr id="19460" name="TextBox 3"/>
          <p:cNvSpPr txBox="1">
            <a:spLocks noChangeArrowheads="1"/>
          </p:cNvSpPr>
          <p:nvPr/>
        </p:nvSpPr>
        <p:spPr bwMode="auto">
          <a:xfrm>
            <a:off x="4648200" y="6140450"/>
            <a:ext cx="3733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a:t>Taylor R, Nature 2005;437:1070-1071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3124200" y="609600"/>
          <a:ext cx="2819400" cy="1001713"/>
        </p:xfrm>
        <a:graphic>
          <a:graphicData uri="http://schemas.openxmlformats.org/presentationml/2006/ole">
            <mc:AlternateContent xmlns:mc="http://schemas.openxmlformats.org/markup-compatibility/2006">
              <mc:Choice xmlns:v="urn:schemas-microsoft-com:vml" Requires="v">
                <p:oleObj spid="_x0000_s21517" name="Bitmap Image" r:id="rId4" imgW="2142857" imgH="762106" progId="Paint.Picture">
                  <p:embed/>
                </p:oleObj>
              </mc:Choice>
              <mc:Fallback>
                <p:oleObj name="Bitmap Image" r:id="rId4" imgW="2142857" imgH="76210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9600"/>
                        <a:ext cx="28194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507" name="Text Box 3"/>
          <p:cNvSpPr txBox="1">
            <a:spLocks noChangeArrowheads="1"/>
          </p:cNvSpPr>
          <p:nvPr/>
        </p:nvSpPr>
        <p:spPr bwMode="auto">
          <a:xfrm>
            <a:off x="617538" y="6430963"/>
            <a:ext cx="78406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Chan A-W, Hrobjartsson A, Haahr ME, et al, </a:t>
            </a:r>
            <a:r>
              <a:rPr lang="en-US" i="1">
                <a:solidFill>
                  <a:srgbClr val="292526"/>
                </a:solidFill>
                <a:latin typeface="Syntax-Italic" charset="0"/>
              </a:rPr>
              <a:t>JAMA. 2004;291:2457-2465</a:t>
            </a:r>
            <a:endParaRPr lang="en-US">
              <a:solidFill>
                <a:srgbClr val="000000"/>
              </a:solidFill>
              <a:latin typeface="Syntax-Italic" charset="0"/>
            </a:endParaRPr>
          </a:p>
          <a:p>
            <a:pPr eaLnBrk="1" hangingPunct="1">
              <a:spcBef>
                <a:spcPct val="50000"/>
              </a:spcBef>
            </a:pPr>
            <a:endParaRPr lang="en-US" sz="1200"/>
          </a:p>
        </p:txBody>
      </p:sp>
      <p:sp>
        <p:nvSpPr>
          <p:cNvPr id="21508" name="Text Box 4"/>
          <p:cNvSpPr txBox="1">
            <a:spLocks noChangeArrowheads="1"/>
          </p:cNvSpPr>
          <p:nvPr/>
        </p:nvSpPr>
        <p:spPr bwMode="auto">
          <a:xfrm>
            <a:off x="617538" y="3476625"/>
            <a:ext cx="80772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800" b="1"/>
              <a:t>Conclusions </a:t>
            </a:r>
            <a:r>
              <a:rPr lang="en-US" sz="2800"/>
              <a:t>The reporting of trial outcomes is not only frequently incomplete but also biased and inconsistent with protocols. Published articles, as well as reviews that incorporate them, may therefore be unreliable and overestimate the benefits of an intervention.</a:t>
            </a:r>
          </a:p>
          <a:p>
            <a:pPr eaLnBrk="1" hangingPunct="1"/>
            <a:endParaRPr lang="en-US"/>
          </a:p>
        </p:txBody>
      </p:sp>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13" y="1828800"/>
            <a:ext cx="78867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3124200" y="609600"/>
          <a:ext cx="2819400" cy="1001713"/>
        </p:xfrm>
        <a:graphic>
          <a:graphicData uri="http://schemas.openxmlformats.org/presentationml/2006/ole">
            <mc:AlternateContent xmlns:mc="http://schemas.openxmlformats.org/markup-compatibility/2006">
              <mc:Choice xmlns:v="urn:schemas-microsoft-com:vml" Requires="v">
                <p:oleObj spid="_x0000_s22541" name="Bitmap Image" r:id="rId4" imgW="2142857" imgH="762106" progId="Paint.Picture">
                  <p:embed/>
                </p:oleObj>
              </mc:Choice>
              <mc:Fallback>
                <p:oleObj name="Bitmap Image" r:id="rId4" imgW="2142857" imgH="76210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9600"/>
                        <a:ext cx="28194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531" name="Text Box 3"/>
          <p:cNvSpPr txBox="1">
            <a:spLocks noChangeArrowheads="1"/>
          </p:cNvSpPr>
          <p:nvPr/>
        </p:nvSpPr>
        <p:spPr bwMode="auto">
          <a:xfrm>
            <a:off x="685800" y="18288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spcBef>
                <a:spcPct val="50000"/>
              </a:spcBef>
            </a:pPr>
            <a:r>
              <a:rPr lang="en-US" sz="3200"/>
              <a:t>Association of Funding and Conclusions            in Randomized Drug Trial </a:t>
            </a:r>
          </a:p>
        </p:txBody>
      </p:sp>
      <p:sp>
        <p:nvSpPr>
          <p:cNvPr id="22532" name="Text Box 4"/>
          <p:cNvSpPr txBox="1">
            <a:spLocks noChangeArrowheads="1"/>
          </p:cNvSpPr>
          <p:nvPr/>
        </p:nvSpPr>
        <p:spPr bwMode="auto">
          <a:xfrm>
            <a:off x="838200" y="6430963"/>
            <a:ext cx="7391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Als-Neilsen B, Chen W, Gluud C, Kiaergard LL, </a:t>
            </a:r>
            <a:r>
              <a:rPr lang="en-US" i="1"/>
              <a:t>JAMA,</a:t>
            </a:r>
            <a:r>
              <a:rPr lang="en-US"/>
              <a:t> 2003; 290:921-928</a:t>
            </a:r>
          </a:p>
        </p:txBody>
      </p:sp>
      <p:sp>
        <p:nvSpPr>
          <p:cNvPr id="22533" name="Text Box 5"/>
          <p:cNvSpPr txBox="1">
            <a:spLocks noChangeArrowheads="1"/>
          </p:cNvSpPr>
          <p:nvPr/>
        </p:nvSpPr>
        <p:spPr bwMode="auto">
          <a:xfrm>
            <a:off x="609600" y="3111500"/>
            <a:ext cx="80772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2800"/>
              <a:t>…trials funded by for-profit organizations were significantly more likely to recommend the experimental drug as treatment of choice (odds ratio, 5.3) compared with trials funded by nonprofit organizations.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646113"/>
            <a:ext cx="4572000"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5" name="TextBox 1"/>
          <p:cNvSpPr txBox="1">
            <a:spLocks noChangeArrowheads="1"/>
          </p:cNvSpPr>
          <p:nvPr/>
        </p:nvSpPr>
        <p:spPr bwMode="auto">
          <a:xfrm>
            <a:off x="5410200" y="2917825"/>
            <a:ext cx="36179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800"/>
              <a:t>8 of 9 panel members </a:t>
            </a:r>
          </a:p>
          <a:p>
            <a:pPr eaLnBrk="1" hangingPunct="1"/>
            <a:r>
              <a:rPr lang="en-US" sz="2800"/>
              <a:t>had financial ties to the </a:t>
            </a:r>
          </a:p>
          <a:p>
            <a:pPr eaLnBrk="1" hangingPunct="1"/>
            <a:r>
              <a:rPr lang="en-US" sz="2800"/>
              <a:t>makers of statins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9375" y="6407150"/>
            <a:ext cx="478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1400"/>
              <a:t>Adapted from NCEP Report, 2001</a:t>
            </a:r>
          </a:p>
        </p:txBody>
      </p:sp>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838200"/>
            <a:ext cx="53530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4" name="Rectangle 4"/>
          <p:cNvSpPr>
            <a:spLocks noChangeArrowheads="1"/>
          </p:cNvSpPr>
          <p:nvPr/>
        </p:nvSpPr>
        <p:spPr bwMode="auto">
          <a:xfrm>
            <a:off x="1219200" y="2760663"/>
            <a:ext cx="6781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600"/>
              <a:t>In recent trials, statin therapy reduced risk for CHD in…women, in those with or without heart disease…</a:t>
            </a:r>
          </a:p>
          <a:p>
            <a:r>
              <a:rPr lang="en-US" sz="3600"/>
              <a:t>(Table II.2–3)</a:t>
            </a:r>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9375" y="6407150"/>
            <a:ext cx="478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1400"/>
              <a:t>Adapted from NCEP Report, 2001</a:t>
            </a:r>
          </a:p>
        </p:txBody>
      </p:sp>
      <p:pic>
        <p:nvPicPr>
          <p:cNvPr id="266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1200" y="609600"/>
            <a:ext cx="527685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6628" name="Object 4"/>
          <p:cNvGraphicFramePr>
            <a:graphicFrameLocks noChangeAspect="1"/>
          </p:cNvGraphicFramePr>
          <p:nvPr/>
        </p:nvGraphicFramePr>
        <p:xfrm>
          <a:off x="193675" y="2446338"/>
          <a:ext cx="8950325" cy="1924050"/>
        </p:xfrm>
        <a:graphic>
          <a:graphicData uri="http://schemas.openxmlformats.org/presentationml/2006/ole">
            <mc:AlternateContent xmlns:mc="http://schemas.openxmlformats.org/markup-compatibility/2006">
              <mc:Choice xmlns:v="urn:schemas-microsoft-com:vml" Requires="v">
                <p:oleObj spid="_x0000_s26636" name="Bitmap Image" r:id="rId5" imgW="6866667" imgH="1476190" progId="Paint.Picture">
                  <p:embed/>
                </p:oleObj>
              </mc:Choice>
              <mc:Fallback>
                <p:oleObj name="Bitmap Image" r:id="rId5" imgW="6866667" imgH="147619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 y="2446338"/>
                        <a:ext cx="89503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0" y="2538413"/>
          <a:ext cx="9144000" cy="1782762"/>
        </p:xfrm>
        <a:graphic>
          <a:graphicData uri="http://schemas.openxmlformats.org/presentationml/2006/ole">
            <mc:AlternateContent xmlns:mc="http://schemas.openxmlformats.org/markup-compatibility/2006">
              <mc:Choice xmlns:v="urn:schemas-microsoft-com:vml" Requires="v">
                <p:oleObj spid="_x0000_s28684" name="Bitmap Image" r:id="rId4" imgW="9716856" imgH="1895238" progId="Paint.Picture">
                  <p:embed/>
                </p:oleObj>
              </mc:Choice>
              <mc:Fallback>
                <p:oleObj name="Bitmap Image" r:id="rId4" imgW="9716856" imgH="189523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38413"/>
                        <a:ext cx="91440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86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609600"/>
            <a:ext cx="56769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6" name="Line 4"/>
          <p:cNvSpPr>
            <a:spLocks noChangeShapeType="1"/>
          </p:cNvSpPr>
          <p:nvPr/>
        </p:nvSpPr>
        <p:spPr bwMode="auto">
          <a:xfrm>
            <a:off x="2590800" y="3581400"/>
            <a:ext cx="4876800" cy="0"/>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Times New Roman" charset="0"/>
              </a:rPr>
              <a:t>Special Thanks</a:t>
            </a:r>
          </a:p>
        </p:txBody>
      </p:sp>
      <p:sp>
        <p:nvSpPr>
          <p:cNvPr id="4099" name="Content Placeholder 2"/>
          <p:cNvSpPr>
            <a:spLocks noGrp="1"/>
          </p:cNvSpPr>
          <p:nvPr>
            <p:ph idx="1"/>
          </p:nvPr>
        </p:nvSpPr>
        <p:spPr/>
        <p:txBody>
          <a:bodyPr/>
          <a:lstStyle/>
          <a:p>
            <a:r>
              <a:rPr lang="en-US">
                <a:latin typeface="Times New Roman" charset="0"/>
              </a:rPr>
              <a:t>Marcia Angell</a:t>
            </a:r>
          </a:p>
          <a:p>
            <a:r>
              <a:rPr lang="en-US">
                <a:latin typeface="Times New Roman" charset="0"/>
              </a:rPr>
              <a:t>John Abramson</a:t>
            </a:r>
          </a:p>
          <a:p>
            <a:r>
              <a:rPr lang="en-US">
                <a:latin typeface="Times New Roman" charset="0"/>
              </a:rPr>
              <a:t>No Free Lunch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9375" y="6407150"/>
            <a:ext cx="478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1400"/>
              <a:t>Adapted from NCEP Report, 2001</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44538"/>
            <a:ext cx="56769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0" name="Rectangle 4"/>
          <p:cNvSpPr>
            <a:spLocks noChangeArrowheads="1"/>
          </p:cNvSpPr>
          <p:nvPr/>
        </p:nvSpPr>
        <p:spPr bwMode="auto">
          <a:xfrm>
            <a:off x="482600" y="2795588"/>
            <a:ext cx="7950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1"/>
              <a:t>Selection of older persons for short-term, primary</a:t>
            </a:r>
          </a:p>
          <a:p>
            <a:r>
              <a:rPr lang="en-US" sz="2800" b="1"/>
              <a:t>prevention</a:t>
            </a:r>
          </a:p>
          <a:p>
            <a:r>
              <a:rPr lang="en-US" sz="2800"/>
              <a:t>Approximately two-thirds of first major coronary events occur in persons ≥ 65 years…Recent clinical trials have revealed that aggressive LDL-lowering therapy is effective in reducing risk for CHD (see Table II.2–3).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b="46988"/>
          <a:stretch>
            <a:fillRect/>
          </a:stretch>
        </p:blipFill>
        <p:spPr bwMode="auto">
          <a:xfrm>
            <a:off x="457200" y="0"/>
            <a:ext cx="81819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3" name="Rectangle 3"/>
          <p:cNvSpPr>
            <a:spLocks noChangeArrowheads="1"/>
          </p:cNvSpPr>
          <p:nvPr/>
        </p:nvSpPr>
        <p:spPr bwMode="auto">
          <a:xfrm>
            <a:off x="1347788" y="3657600"/>
            <a:ext cx="640080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t>The results of PROSPER…support the efficacy of statin therapy in older, high-risk persons without established CVD.</a:t>
            </a:r>
          </a:p>
          <a:p>
            <a:endParaRPr lang="en-US"/>
          </a:p>
          <a:p>
            <a:endParaRPr lang="en-US" sz="2000"/>
          </a:p>
          <a:p>
            <a:endParaRPr lang="en-US" sz="2000"/>
          </a:p>
          <a:p>
            <a:endParaRPr lang="en-US" sz="2000"/>
          </a:p>
          <a:p>
            <a:endParaRPr lang="en-US" sz="2000"/>
          </a:p>
          <a:p>
            <a:endParaRPr lang="en-US" sz="2000"/>
          </a:p>
        </p:txBody>
      </p:sp>
      <p:sp>
        <p:nvSpPr>
          <p:cNvPr id="30724" name="Rectangle 4"/>
          <p:cNvSpPr>
            <a:spLocks noChangeArrowheads="1"/>
          </p:cNvSpPr>
          <p:nvPr/>
        </p:nvSpPr>
        <p:spPr bwMode="auto">
          <a:xfrm>
            <a:off x="1614488" y="2209800"/>
            <a:ext cx="5867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800" b="1"/>
              <a:t>Older Persons at High Risk Without</a:t>
            </a:r>
          </a:p>
          <a:p>
            <a:pPr algn="ctr"/>
            <a:r>
              <a:rPr lang="en-US" sz="2800" b="1"/>
              <a:t>Established CVD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l="1526" t="5194" r="4245" b="43408"/>
          <a:stretch>
            <a:fillRect/>
          </a:stretch>
        </p:blipFill>
        <p:spPr bwMode="auto">
          <a:xfrm>
            <a:off x="0" y="76200"/>
            <a:ext cx="9144000"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553200"/>
            <a:ext cx="17526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1748" name="Object 4"/>
          <p:cNvGraphicFramePr>
            <a:graphicFrameLocks noChangeAspect="1"/>
          </p:cNvGraphicFramePr>
          <p:nvPr/>
        </p:nvGraphicFramePr>
        <p:xfrm>
          <a:off x="0" y="3114675"/>
          <a:ext cx="9036050" cy="771525"/>
        </p:xfrm>
        <a:graphic>
          <a:graphicData uri="http://schemas.openxmlformats.org/presentationml/2006/ole">
            <mc:AlternateContent xmlns:mc="http://schemas.openxmlformats.org/markup-compatibility/2006">
              <mc:Choice xmlns:v="urn:schemas-microsoft-com:vml" Requires="v">
                <p:oleObj spid="_x0000_s31770" name="Bitmap Image" r:id="rId6" imgW="7706801" imgH="1438095" progId="Paint.Picture">
                  <p:embed/>
                </p:oleObj>
              </mc:Choice>
              <mc:Fallback>
                <p:oleObj name="Bitmap Image" r:id="rId6" imgW="7706801" imgH="1438095"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b="54237"/>
                      <a:stretch>
                        <a:fillRect/>
                      </a:stretch>
                    </p:blipFill>
                    <p:spPr bwMode="auto">
                      <a:xfrm>
                        <a:off x="0" y="3114675"/>
                        <a:ext cx="90360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49" name="Rectangle 5"/>
          <p:cNvSpPr>
            <a:spLocks noChangeArrowheads="1"/>
          </p:cNvSpPr>
          <p:nvPr/>
        </p:nvSpPr>
        <p:spPr bwMode="auto">
          <a:xfrm>
            <a:off x="2290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31750" name="Text Box 6"/>
          <p:cNvSpPr txBox="1">
            <a:spLocks noChangeArrowheads="1"/>
          </p:cNvSpPr>
          <p:nvPr/>
        </p:nvSpPr>
        <p:spPr bwMode="auto">
          <a:xfrm>
            <a:off x="838200" y="1966913"/>
            <a:ext cx="7391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Incidence of Coronary Death, Non-Fatal MI, </a:t>
            </a:r>
          </a:p>
          <a:p>
            <a:pPr eaLnBrk="1" hangingPunct="1">
              <a:spcBef>
                <a:spcPct val="50000"/>
              </a:spcBef>
            </a:pPr>
            <a:r>
              <a:rPr lang="en-US"/>
              <a:t>Fatal and Non-Fatal Stroke</a:t>
            </a:r>
          </a:p>
        </p:txBody>
      </p:sp>
      <p:graphicFrame>
        <p:nvGraphicFramePr>
          <p:cNvPr id="31751" name="Object 7"/>
          <p:cNvGraphicFramePr>
            <a:graphicFrameLocks noChangeAspect="1"/>
          </p:cNvGraphicFramePr>
          <p:nvPr/>
        </p:nvGraphicFramePr>
        <p:xfrm>
          <a:off x="0" y="4191000"/>
          <a:ext cx="9036050" cy="619125"/>
        </p:xfrm>
        <a:graphic>
          <a:graphicData uri="http://schemas.openxmlformats.org/presentationml/2006/ole">
            <mc:AlternateContent xmlns:mc="http://schemas.openxmlformats.org/markup-compatibility/2006">
              <mc:Choice xmlns:v="urn:schemas-microsoft-com:vml" Requires="v">
                <p:oleObj spid="_x0000_s31771" name="Bitmap Image" r:id="rId8" imgW="7706801" imgH="1438095" progId="Paint.Picture">
                  <p:embed/>
                </p:oleObj>
              </mc:Choice>
              <mc:Fallback>
                <p:oleObj name="Bitmap Image" r:id="rId8" imgW="7706801" imgH="1438095"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t="63277"/>
                      <a:stretch>
                        <a:fillRect/>
                      </a:stretch>
                    </p:blipFill>
                    <p:spPr bwMode="auto">
                      <a:xfrm>
                        <a:off x="0" y="4191000"/>
                        <a:ext cx="90360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752" name="Object 8"/>
          <p:cNvGraphicFramePr>
            <a:graphicFrameLocks noChangeAspect="1"/>
          </p:cNvGraphicFramePr>
          <p:nvPr/>
        </p:nvGraphicFramePr>
        <p:xfrm>
          <a:off x="0" y="3886200"/>
          <a:ext cx="990600" cy="381000"/>
        </p:xfrm>
        <a:graphic>
          <a:graphicData uri="http://schemas.openxmlformats.org/presentationml/2006/ole">
            <mc:AlternateContent xmlns:mc="http://schemas.openxmlformats.org/markup-compatibility/2006">
              <mc:Choice xmlns:v="urn:schemas-microsoft-com:vml" Requires="v">
                <p:oleObj spid="_x0000_s31772" name="Bitmap Image" r:id="rId9" imgW="7706801" imgH="1438095" progId="Paint.Picture">
                  <p:embed/>
                </p:oleObj>
              </mc:Choice>
              <mc:Fallback>
                <p:oleObj name="Bitmap Image" r:id="rId9" imgW="7706801" imgH="1438095"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t="45198" r="89037" b="32204"/>
                      <a:stretch>
                        <a:fillRect/>
                      </a:stretch>
                    </p:blipFill>
                    <p:spPr bwMode="auto">
                      <a:xfrm>
                        <a:off x="0" y="3886200"/>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553200"/>
            <a:ext cx="17526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2771" name="Object 3"/>
          <p:cNvGraphicFramePr>
            <a:graphicFrameLocks noChangeAspect="1"/>
          </p:cNvGraphicFramePr>
          <p:nvPr/>
        </p:nvGraphicFramePr>
        <p:xfrm>
          <a:off x="31750" y="3114675"/>
          <a:ext cx="9036050" cy="1685925"/>
        </p:xfrm>
        <a:graphic>
          <a:graphicData uri="http://schemas.openxmlformats.org/presentationml/2006/ole">
            <mc:AlternateContent xmlns:mc="http://schemas.openxmlformats.org/markup-compatibility/2006">
              <mc:Choice xmlns:v="urn:schemas-microsoft-com:vml" Requires="v">
                <p:oleObj spid="_x0000_s32783" name="Bitmap Image" r:id="rId5" imgW="7706801" imgH="1438095" progId="Paint.Picture">
                  <p:embed/>
                </p:oleObj>
              </mc:Choice>
              <mc:Fallback>
                <p:oleObj name="Bitmap Image" r:id="rId5" imgW="7706801" imgH="1438095"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 y="3114675"/>
                        <a:ext cx="90360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2" name="Rectangle 4"/>
          <p:cNvSpPr>
            <a:spLocks noChangeArrowheads="1"/>
          </p:cNvSpPr>
          <p:nvPr/>
        </p:nvSpPr>
        <p:spPr bwMode="auto">
          <a:xfrm>
            <a:off x="228600" y="3810000"/>
            <a:ext cx="457200" cy="2286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2773" name="Picture 5"/>
          <p:cNvPicPr>
            <a:picLocks noChangeAspect="1" noChangeArrowheads="1"/>
          </p:cNvPicPr>
          <p:nvPr/>
        </p:nvPicPr>
        <p:blipFill>
          <a:blip r:embed="rId7">
            <a:extLst>
              <a:ext uri="{28A0092B-C50C-407E-A947-70E740481C1C}">
                <a14:useLocalDpi xmlns:a14="http://schemas.microsoft.com/office/drawing/2010/main" val="0"/>
              </a:ext>
            </a:extLst>
          </a:blip>
          <a:srcRect l="1526" t="5194" r="4245" b="43408"/>
          <a:stretch>
            <a:fillRect/>
          </a:stretch>
        </p:blipFill>
        <p:spPr bwMode="auto">
          <a:xfrm>
            <a:off x="0" y="76200"/>
            <a:ext cx="9144000"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4" name="Rectangle 6"/>
          <p:cNvSpPr>
            <a:spLocks noChangeArrowheads="1"/>
          </p:cNvSpPr>
          <p:nvPr/>
        </p:nvSpPr>
        <p:spPr bwMode="auto">
          <a:xfrm>
            <a:off x="6781800" y="3810000"/>
            <a:ext cx="1143000" cy="228600"/>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5" name="Text Box 7"/>
          <p:cNvSpPr txBox="1">
            <a:spLocks noChangeArrowheads="1"/>
          </p:cNvSpPr>
          <p:nvPr/>
        </p:nvSpPr>
        <p:spPr bwMode="auto">
          <a:xfrm>
            <a:off x="838200" y="1981200"/>
            <a:ext cx="7391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Incidence of Coronary Death, Non-Fatal MI, </a:t>
            </a:r>
          </a:p>
          <a:p>
            <a:pPr eaLnBrk="1" hangingPunct="1">
              <a:spcBef>
                <a:spcPct val="50000"/>
              </a:spcBef>
            </a:pPr>
            <a:r>
              <a:rPr lang="en-US"/>
              <a:t>Fatal and Non-Fatal Stroke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65088" y="2813050"/>
          <a:ext cx="9078912" cy="1606550"/>
        </p:xfrm>
        <a:graphic>
          <a:graphicData uri="http://schemas.openxmlformats.org/presentationml/2006/ole">
            <mc:AlternateContent xmlns:mc="http://schemas.openxmlformats.org/markup-compatibility/2006">
              <mc:Choice xmlns:v="urn:schemas-microsoft-com:vml" Requires="v">
                <p:oleObj spid="_x0000_s33805" name="Bitmap Image" r:id="rId4" imgW="7640116" imgH="1352381" progId="Paint.Picture">
                  <p:embed/>
                </p:oleObj>
              </mc:Choice>
              <mc:Fallback>
                <p:oleObj name="Bitmap Image" r:id="rId4" imgW="7640116" imgH="135238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2813050"/>
                        <a:ext cx="9078912"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37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6553200"/>
            <a:ext cx="17526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6" name="Picture 4"/>
          <p:cNvPicPr>
            <a:picLocks noChangeAspect="1" noChangeArrowheads="1"/>
          </p:cNvPicPr>
          <p:nvPr/>
        </p:nvPicPr>
        <p:blipFill>
          <a:blip r:embed="rId7">
            <a:extLst>
              <a:ext uri="{28A0092B-C50C-407E-A947-70E740481C1C}">
                <a14:useLocalDpi xmlns:a14="http://schemas.microsoft.com/office/drawing/2010/main" val="0"/>
              </a:ext>
            </a:extLst>
          </a:blip>
          <a:srcRect l="1526" t="5194" r="4245" b="43408"/>
          <a:stretch>
            <a:fillRect/>
          </a:stretch>
        </p:blipFill>
        <p:spPr bwMode="auto">
          <a:xfrm>
            <a:off x="0" y="76200"/>
            <a:ext cx="9144000"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7" name="Text Box 5"/>
          <p:cNvSpPr txBox="1">
            <a:spLocks noChangeArrowheads="1"/>
          </p:cNvSpPr>
          <p:nvPr/>
        </p:nvSpPr>
        <p:spPr bwMode="auto">
          <a:xfrm>
            <a:off x="1371600" y="1981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First New Cancer Diagnoses by Site and Year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65088" y="2813050"/>
          <a:ext cx="9078912" cy="1606550"/>
        </p:xfrm>
        <a:graphic>
          <a:graphicData uri="http://schemas.openxmlformats.org/presentationml/2006/ole">
            <mc:AlternateContent xmlns:mc="http://schemas.openxmlformats.org/markup-compatibility/2006">
              <mc:Choice xmlns:v="urn:schemas-microsoft-com:vml" Requires="v">
                <p:oleObj spid="_x0000_s34830" name="Bitmap Image" r:id="rId4" imgW="7640116" imgH="1352381" progId="Paint.Picture">
                  <p:embed/>
                </p:oleObj>
              </mc:Choice>
              <mc:Fallback>
                <p:oleObj name="Bitmap Image" r:id="rId4" imgW="7640116" imgH="135238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2813050"/>
                        <a:ext cx="9078912"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48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6553200"/>
            <a:ext cx="17526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0" name="Rectangle 4"/>
          <p:cNvSpPr>
            <a:spLocks noChangeArrowheads="1"/>
          </p:cNvSpPr>
          <p:nvPr/>
        </p:nvSpPr>
        <p:spPr bwMode="auto">
          <a:xfrm>
            <a:off x="6858000" y="3581400"/>
            <a:ext cx="2209800" cy="3810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821" name="Picture 5"/>
          <p:cNvPicPr>
            <a:picLocks noChangeAspect="1" noChangeArrowheads="1"/>
          </p:cNvPicPr>
          <p:nvPr/>
        </p:nvPicPr>
        <p:blipFill>
          <a:blip r:embed="rId7">
            <a:extLst>
              <a:ext uri="{28A0092B-C50C-407E-A947-70E740481C1C}">
                <a14:useLocalDpi xmlns:a14="http://schemas.microsoft.com/office/drawing/2010/main" val="0"/>
              </a:ext>
            </a:extLst>
          </a:blip>
          <a:srcRect l="1526" t="5194" r="4245" b="43408"/>
          <a:stretch>
            <a:fillRect/>
          </a:stretch>
        </p:blipFill>
        <p:spPr bwMode="auto">
          <a:xfrm>
            <a:off x="0" y="76200"/>
            <a:ext cx="9144000"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2" name="Text Box 6"/>
          <p:cNvSpPr txBox="1">
            <a:spLocks noChangeArrowheads="1"/>
          </p:cNvSpPr>
          <p:nvPr/>
        </p:nvSpPr>
        <p:spPr bwMode="auto">
          <a:xfrm>
            <a:off x="1371600" y="1981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a:t>First New Cancer Diagnoses by Site and Year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085975"/>
            <a:ext cx="87249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7891" name="Object 3"/>
          <p:cNvGraphicFramePr>
            <a:graphicFrameLocks noChangeAspect="1"/>
          </p:cNvGraphicFramePr>
          <p:nvPr/>
        </p:nvGraphicFramePr>
        <p:xfrm>
          <a:off x="2819400" y="612775"/>
          <a:ext cx="2976563" cy="1058863"/>
        </p:xfrm>
        <a:graphic>
          <a:graphicData uri="http://schemas.openxmlformats.org/presentationml/2006/ole">
            <mc:AlternateContent xmlns:mc="http://schemas.openxmlformats.org/markup-compatibility/2006">
              <mc:Choice xmlns:v="urn:schemas-microsoft-com:vml" Requires="v">
                <p:oleObj spid="_x0000_s37900" name="Bitmap Image" r:id="rId5" imgW="2142857" imgH="762106" progId="Paint.Picture">
                  <p:embed/>
                </p:oleObj>
              </mc:Choice>
              <mc:Fallback>
                <p:oleObj name="Bitmap Image" r:id="rId5" imgW="2142857" imgH="762106"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12775"/>
                        <a:ext cx="2976563"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78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0"/>
            <a:ext cx="8763000"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1412875"/>
          <a:ext cx="9144000" cy="3895725"/>
        </p:xfrm>
        <a:graphic>
          <a:graphicData uri="http://schemas.openxmlformats.org/presentationml/2006/ole">
            <mc:AlternateContent xmlns:mc="http://schemas.openxmlformats.org/markup-compatibility/2006">
              <mc:Choice xmlns:v="urn:schemas-microsoft-com:vml" Requires="v">
                <p:oleObj spid="_x0000_s38929" name="Bitmap Image" r:id="rId4" imgW="6106377" imgH="2257740" progId="Paint.Picture">
                  <p:embed/>
                </p:oleObj>
              </mc:Choice>
              <mc:Fallback>
                <p:oleObj name="Bitmap Image" r:id="rId4" imgW="6106377" imgH="225774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13231"/>
                      <a:stretch>
                        <a:fillRect/>
                      </a:stretch>
                    </p:blipFill>
                    <p:spPr bwMode="auto">
                      <a:xfrm>
                        <a:off x="0" y="1412875"/>
                        <a:ext cx="91440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3071813" y="457200"/>
          <a:ext cx="2976562" cy="1058863"/>
        </p:xfrm>
        <a:graphic>
          <a:graphicData uri="http://schemas.openxmlformats.org/presentationml/2006/ole">
            <mc:AlternateContent xmlns:mc="http://schemas.openxmlformats.org/markup-compatibility/2006">
              <mc:Choice xmlns:v="urn:schemas-microsoft-com:vml" Requires="v">
                <p:oleObj spid="_x0000_s38930" name="Bitmap Image" r:id="rId6" imgW="2142857" imgH="762106" progId="Paint.Picture">
                  <p:embed/>
                </p:oleObj>
              </mc:Choice>
              <mc:Fallback>
                <p:oleObj name="Bitmap Image" r:id="rId6" imgW="2142857" imgH="762106"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3" y="457200"/>
                        <a:ext cx="2976562"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8916"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592513" y="6308725"/>
            <a:ext cx="193516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090" name="Rectangle 2"/>
          <p:cNvSpPr>
            <a:spLocks noChangeArrowheads="1"/>
          </p:cNvSpPr>
          <p:nvPr/>
        </p:nvSpPr>
        <p:spPr bwMode="auto">
          <a:xfrm>
            <a:off x="1479550" y="6369050"/>
            <a:ext cx="6207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t>Kronmal RA, Cain KC, Ye Z, Omenn GS.</a:t>
            </a:r>
            <a:r>
              <a:rPr lang="en-US" sz="1200">
                <a:effectLst>
                  <a:outerShdw blurRad="38100" dist="38100" dir="2700000" algn="tl">
                    <a:srgbClr val="DDDDDD"/>
                  </a:outerShdw>
                </a:effectLst>
              </a:rPr>
              <a:t> </a:t>
            </a:r>
            <a:r>
              <a:rPr lang="en-US" sz="1200" i="1"/>
              <a:t>Arch Intern Med</a:t>
            </a:r>
            <a:r>
              <a:rPr lang="en-US" sz="1200"/>
              <a:t>. 1993 May 10;153(9):1065-73.</a:t>
            </a:r>
            <a:r>
              <a:rPr lang="en-US" sz="1200">
                <a:effectLst>
                  <a:outerShdw blurRad="38100" dist="38100" dir="2700000" algn="tl">
                    <a:srgbClr val="DDDDDD"/>
                  </a:outerShdw>
                </a:effectLst>
              </a:rPr>
              <a:t> </a:t>
            </a:r>
          </a:p>
        </p:txBody>
      </p:sp>
      <p:sp>
        <p:nvSpPr>
          <p:cNvPr id="35843" name="Rectangle 3"/>
          <p:cNvSpPr>
            <a:spLocks noChangeArrowheads="1"/>
          </p:cNvSpPr>
          <p:nvPr/>
        </p:nvSpPr>
        <p:spPr bwMode="auto">
          <a:xfrm>
            <a:off x="1295400" y="914400"/>
            <a:ext cx="69913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4400" b="1"/>
              <a:t>Cholesterol Levels and Age. </a:t>
            </a:r>
            <a:endParaRPr lang="en-US" sz="4400"/>
          </a:p>
        </p:txBody>
      </p:sp>
      <p:sp>
        <p:nvSpPr>
          <p:cNvPr id="2393092" name="Rectangle 4"/>
          <p:cNvSpPr>
            <a:spLocks noChangeArrowheads="1"/>
          </p:cNvSpPr>
          <p:nvPr/>
        </p:nvSpPr>
        <p:spPr bwMode="auto">
          <a:xfrm>
            <a:off x="736600" y="2362200"/>
            <a:ext cx="755015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t>RESULTS: The relationship between total cholesterol level </a:t>
            </a:r>
          </a:p>
          <a:p>
            <a:r>
              <a:rPr lang="en-US" sz="2400"/>
              <a:t>and all-cause mortality was positive at age 40 years, </a:t>
            </a:r>
          </a:p>
          <a:p>
            <a:r>
              <a:rPr lang="en-US" sz="2400"/>
              <a:t>negative at age 80 years, and negligible at ages </a:t>
            </a:r>
          </a:p>
          <a:p>
            <a:r>
              <a:rPr lang="en-US" sz="2400"/>
              <a:t>50 to 70 years. The relationship with CHD mortality </a:t>
            </a:r>
          </a:p>
          <a:p>
            <a:r>
              <a:rPr lang="en-US" sz="2400"/>
              <a:t>was significantly positive at ages 40, 50, and 60 years </a:t>
            </a:r>
          </a:p>
          <a:p>
            <a:r>
              <a:rPr lang="en-US" sz="2400"/>
              <a:t>but attenuated with age until the relationship was positive, </a:t>
            </a:r>
          </a:p>
          <a:p>
            <a:r>
              <a:rPr lang="en-US" sz="2400"/>
              <a:t>but not significant, at age 70 years and negative, </a:t>
            </a:r>
          </a:p>
          <a:p>
            <a:r>
              <a:rPr lang="en-US" sz="2400"/>
              <a:t>but not significant, at age 80 years.</a:t>
            </a:r>
            <a:r>
              <a:rPr lang="en-US" sz="2400">
                <a:effectLst>
                  <a:outerShdw blurRad="38100" dist="38100" dir="2700000" algn="tl">
                    <a:srgbClr val="DDDDDD"/>
                  </a:outerShdw>
                </a:effectLst>
              </a:rPr>
              <a:t> </a:t>
            </a:r>
          </a:p>
        </p:txBody>
      </p:sp>
      <p:sp>
        <p:nvSpPr>
          <p:cNvPr id="35845" name="TextBox 1"/>
          <p:cNvSpPr txBox="1">
            <a:spLocks noChangeArrowheads="1"/>
          </p:cNvSpPr>
          <p:nvPr/>
        </p:nvSpPr>
        <p:spPr bwMode="auto">
          <a:xfrm>
            <a:off x="5029200" y="5426075"/>
            <a:ext cx="2970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800" b="1"/>
              <a:t>Framingham data</a:t>
            </a:r>
            <a:endParaRPr lang="en-US"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8925" y="898525"/>
            <a:ext cx="825658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2800" b="1"/>
              <a:t>Expanding Statin Use to Help More </a:t>
            </a:r>
          </a:p>
          <a:p>
            <a:r>
              <a:rPr lang="en-US" sz="2800" b="1"/>
              <a:t>At-Risk Patients Is Causing Financial Heartburn</a:t>
            </a:r>
            <a:endParaRPr lang="en-US" sz="2800"/>
          </a:p>
          <a:p>
            <a:r>
              <a:rPr lang="en-US" sz="1400"/>
              <a:t>[Medical News &amp; Perspectives]</a:t>
            </a:r>
          </a:p>
        </p:txBody>
      </p:sp>
      <p:graphicFrame>
        <p:nvGraphicFramePr>
          <p:cNvPr id="39939" name="Object 3"/>
          <p:cNvGraphicFramePr>
            <a:graphicFrameLocks noChangeAspect="1"/>
          </p:cNvGraphicFramePr>
          <p:nvPr/>
        </p:nvGraphicFramePr>
        <p:xfrm>
          <a:off x="3124200" y="0"/>
          <a:ext cx="2819400" cy="1001713"/>
        </p:xfrm>
        <a:graphic>
          <a:graphicData uri="http://schemas.openxmlformats.org/presentationml/2006/ole">
            <mc:AlternateContent xmlns:mc="http://schemas.openxmlformats.org/markup-compatibility/2006">
              <mc:Choice xmlns:v="urn:schemas-microsoft-com:vml" Requires="v">
                <p:oleObj spid="_x0000_s39974" name="Bitmap Image" r:id="rId4" imgW="2142857" imgH="762106" progId="Paint.Picture">
                  <p:embed/>
                </p:oleObj>
              </mc:Choice>
              <mc:Fallback>
                <p:oleObj name="Bitmap Image" r:id="rId4" imgW="2142857" imgH="76210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0"/>
                        <a:ext cx="28194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0" name="Rectangle 4"/>
          <p:cNvSpPr>
            <a:spLocks noChangeArrowheads="1"/>
          </p:cNvSpPr>
          <p:nvPr/>
        </p:nvSpPr>
        <p:spPr bwMode="auto">
          <a:xfrm>
            <a:off x="3581400" y="6461125"/>
            <a:ext cx="453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200"/>
              <a:t>Volume 290(17)             5 November 2003             p 2243–2245</a:t>
            </a:r>
            <a:r>
              <a:rPr lang="en-US" sz="2000"/>
              <a:t> </a:t>
            </a:r>
          </a:p>
        </p:txBody>
      </p:sp>
      <p:sp>
        <p:nvSpPr>
          <p:cNvPr id="39941" name="Rectangle 5"/>
          <p:cNvSpPr>
            <a:spLocks noChangeArrowheads="1"/>
          </p:cNvSpPr>
          <p:nvPr/>
        </p:nvSpPr>
        <p:spPr bwMode="auto">
          <a:xfrm>
            <a:off x="1905000" y="6461125"/>
            <a:ext cx="1023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200"/>
              <a:t>Mitka, Mike</a:t>
            </a:r>
            <a:r>
              <a:rPr lang="en-US" sz="2000"/>
              <a:t> </a:t>
            </a:r>
          </a:p>
        </p:txBody>
      </p:sp>
      <p:graphicFrame>
        <p:nvGraphicFramePr>
          <p:cNvPr id="2444294" name="Group 6"/>
          <p:cNvGraphicFramePr>
            <a:graphicFrameLocks noGrp="1"/>
          </p:cNvGraphicFramePr>
          <p:nvPr/>
        </p:nvGraphicFramePr>
        <p:xfrm>
          <a:off x="1633538" y="3203575"/>
          <a:ext cx="6096000" cy="3108755"/>
        </p:xfrm>
        <a:graphic>
          <a:graphicData uri="http://schemas.openxmlformats.org/drawingml/2006/table">
            <a:tbl>
              <a:tblPr/>
              <a:tblGrid>
                <a:gridCol w="3048000"/>
                <a:gridCol w="3048000"/>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United States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56%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United Kingdom</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Germany</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Netherlands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36%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Italy</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17%</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Switzerland</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29%</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5" name="Rectangle 29"/>
          <p:cNvSpPr>
            <a:spLocks noChangeArrowheads="1"/>
          </p:cNvSpPr>
          <p:nvPr/>
        </p:nvSpPr>
        <p:spPr bwMode="auto">
          <a:xfrm>
            <a:off x="1660525" y="2449513"/>
            <a:ext cx="1431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US" sz="2800"/>
              <a:t>Country</a:t>
            </a:r>
          </a:p>
        </p:txBody>
      </p:sp>
      <p:sp>
        <p:nvSpPr>
          <p:cNvPr id="39966" name="Text Box 30"/>
          <p:cNvSpPr txBox="1">
            <a:spLocks noChangeArrowheads="1"/>
          </p:cNvSpPr>
          <p:nvPr/>
        </p:nvSpPr>
        <p:spPr bwMode="auto">
          <a:xfrm>
            <a:off x="4111625" y="2195513"/>
            <a:ext cx="43195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2800"/>
              <a:t>Percentage of Eligible Patients Taking Statins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l me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6858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248400" y="609600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400"/>
              <a:t>One person</a:t>
            </a:r>
            <a:r>
              <a:rPr lang="ja-JP" altLang="en-US" sz="2400"/>
              <a:t>’</a:t>
            </a:r>
            <a:r>
              <a:rPr lang="en-US" sz="2400"/>
              <a:t>s drugs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Times New Roman" charset="0"/>
              </a:rPr>
              <a:t>Selling </a:t>
            </a:r>
            <a:r>
              <a:rPr lang="ja-JP" altLang="en-US">
                <a:latin typeface="Times New Roman" charset="0"/>
              </a:rPr>
              <a:t>“</a:t>
            </a:r>
            <a:r>
              <a:rPr lang="en-US">
                <a:latin typeface="Times New Roman" charset="0"/>
              </a:rPr>
              <a:t>Evidence</a:t>
            </a:r>
            <a:r>
              <a:rPr lang="ja-JP" altLang="en-US">
                <a:latin typeface="Times New Roman" charset="0"/>
              </a:rPr>
              <a:t>”</a:t>
            </a:r>
            <a:r>
              <a:rPr lang="en-US">
                <a:latin typeface="Times New Roman" charset="0"/>
              </a:rPr>
              <a:t> to Drs</a:t>
            </a:r>
          </a:p>
        </p:txBody>
      </p:sp>
      <p:sp>
        <p:nvSpPr>
          <p:cNvPr id="40963" name="Content Placeholder 2"/>
          <p:cNvSpPr>
            <a:spLocks noGrp="1"/>
          </p:cNvSpPr>
          <p:nvPr>
            <p:ph idx="1"/>
          </p:nvPr>
        </p:nvSpPr>
        <p:spPr/>
        <p:txBody>
          <a:bodyPr/>
          <a:lstStyle/>
          <a:p>
            <a:endParaRPr lang="en-US">
              <a:latin typeface="Times New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zo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113"/>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762000" y="1447800"/>
          <a:ext cx="6996113" cy="3990975"/>
        </p:xfrm>
        <a:graphic>
          <a:graphicData uri="http://schemas.openxmlformats.org/presentationml/2006/ole">
            <mc:AlternateContent xmlns:mc="http://schemas.openxmlformats.org/markup-compatibility/2006">
              <mc:Choice xmlns:v="urn:schemas-microsoft-com:vml" Requires="v">
                <p:oleObj spid="_x0000_s43019" name="Document" r:id="rId5" imgW="7174898" imgH="4093273" progId="Word.Document.8">
                  <p:embed/>
                </p:oleObj>
              </mc:Choice>
              <mc:Fallback>
                <p:oleObj name="Document" r:id="rId5" imgW="7174898" imgH="4093273"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447800"/>
                        <a:ext cx="6996113"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011" name="Rectangle 5"/>
          <p:cNvSpPr>
            <a:spLocks noGrp="1" noChangeArrowheads="1"/>
          </p:cNvSpPr>
          <p:nvPr>
            <p:ph type="title"/>
          </p:nvPr>
        </p:nvSpPr>
        <p:spPr>
          <a:xfrm>
            <a:off x="228600" y="5410200"/>
            <a:ext cx="7772400" cy="1143000"/>
          </a:xfrm>
        </p:spPr>
        <p:txBody>
          <a:bodyPr/>
          <a:lstStyle/>
          <a:p>
            <a:r>
              <a:rPr lang="en-US" sz="2800" b="1">
                <a:solidFill>
                  <a:schemeClr val="tx1"/>
                </a:solidFill>
                <a:latin typeface="Times New Roman" charset="0"/>
              </a:rPr>
              <a:t>Risk (Rx) = 8/100 = 8%</a:t>
            </a:r>
            <a:br>
              <a:rPr lang="en-US" sz="2800" b="1">
                <a:solidFill>
                  <a:schemeClr val="tx1"/>
                </a:solidFill>
                <a:latin typeface="Times New Roman" charset="0"/>
              </a:rPr>
            </a:br>
            <a:r>
              <a:rPr lang="en-US" sz="2800" b="1">
                <a:solidFill>
                  <a:schemeClr val="tx1"/>
                </a:solidFill>
                <a:latin typeface="Times New Roman" charset="0"/>
              </a:rPr>
              <a:t>Risk (Pl) = 12/100 =12%</a:t>
            </a:r>
            <a:endParaRPr lang="en-US" sz="2800">
              <a:solidFill>
                <a:schemeClr val="tx1"/>
              </a:solidFill>
              <a:latin typeface="Times New Roman"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769938" y="1292225"/>
          <a:ext cx="6994525" cy="3990975"/>
        </p:xfrm>
        <a:graphic>
          <a:graphicData uri="http://schemas.openxmlformats.org/presentationml/2006/ole">
            <mc:AlternateContent xmlns:mc="http://schemas.openxmlformats.org/markup-compatibility/2006">
              <mc:Choice xmlns:v="urn:schemas-microsoft-com:vml" Requires="v">
                <p:oleObj spid="_x0000_s44043" name="Document" r:id="rId5" imgW="7174898" imgH="4093273" progId="Word.Document.8">
                  <p:embed/>
                </p:oleObj>
              </mc:Choice>
              <mc:Fallback>
                <p:oleObj name="Document" r:id="rId5" imgW="7174898" imgH="4093273"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1292225"/>
                        <a:ext cx="6994525"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035" name="Rectangle 3"/>
          <p:cNvSpPr>
            <a:spLocks noGrp="1" noChangeArrowheads="1"/>
          </p:cNvSpPr>
          <p:nvPr>
            <p:ph type="title"/>
          </p:nvPr>
        </p:nvSpPr>
        <p:spPr>
          <a:xfrm>
            <a:off x="152400" y="5257800"/>
            <a:ext cx="8686800" cy="1828800"/>
          </a:xfrm>
        </p:spPr>
        <p:txBody>
          <a:bodyPr/>
          <a:lstStyle/>
          <a:p>
            <a:r>
              <a:rPr lang="en-US" sz="2800" b="1">
                <a:solidFill>
                  <a:schemeClr val="tx1"/>
                </a:solidFill>
                <a:latin typeface="Times New Roman" charset="0"/>
              </a:rPr>
              <a:t/>
            </a:r>
            <a:br>
              <a:rPr lang="en-US" sz="2800" b="1">
                <a:solidFill>
                  <a:schemeClr val="tx1"/>
                </a:solidFill>
                <a:latin typeface="Times New Roman" charset="0"/>
              </a:rPr>
            </a:br>
            <a:r>
              <a:rPr lang="en-US" sz="2800" b="1">
                <a:solidFill>
                  <a:schemeClr val="tx1"/>
                </a:solidFill>
                <a:latin typeface="Times New Roman" charset="0"/>
              </a:rPr>
              <a:t/>
            </a:r>
            <a:br>
              <a:rPr lang="en-US" sz="2800" b="1">
                <a:solidFill>
                  <a:schemeClr val="tx1"/>
                </a:solidFill>
                <a:latin typeface="Times New Roman" charset="0"/>
              </a:rPr>
            </a:br>
            <a:r>
              <a:rPr lang="en-US" sz="2800" b="1">
                <a:solidFill>
                  <a:schemeClr val="tx1"/>
                </a:solidFill>
                <a:latin typeface="Times New Roman" charset="0"/>
              </a:rPr>
              <a:t/>
            </a:r>
            <a:br>
              <a:rPr lang="en-US" sz="2800" b="1">
                <a:solidFill>
                  <a:schemeClr val="tx1"/>
                </a:solidFill>
                <a:latin typeface="Times New Roman" charset="0"/>
              </a:rPr>
            </a:br>
            <a:r>
              <a:rPr lang="en-US" sz="2800" b="1">
                <a:solidFill>
                  <a:schemeClr val="tx1"/>
                </a:solidFill>
                <a:latin typeface="Times New Roman" charset="0"/>
              </a:rPr>
              <a:t>Relative Risk(RR) = Risk (Rx)/ Risk (Pl) = .08/.12 = .67</a:t>
            </a:r>
            <a:br>
              <a:rPr lang="en-US" sz="2800" b="1">
                <a:solidFill>
                  <a:schemeClr val="tx1"/>
                </a:solidFill>
                <a:latin typeface="Times New Roman" charset="0"/>
              </a:rPr>
            </a:br>
            <a:r>
              <a:rPr lang="en-US" sz="2800" b="1">
                <a:solidFill>
                  <a:schemeClr val="tx1"/>
                </a:solidFill>
                <a:latin typeface="Times New Roman" charset="0"/>
              </a:rPr>
              <a:t>Relative Risk Reduction (RRR) = 1 - RR = 1- .67 = .33 or 33% </a:t>
            </a:r>
            <a:br>
              <a:rPr lang="en-US" sz="2800" b="1">
                <a:solidFill>
                  <a:schemeClr val="tx1"/>
                </a:solidFill>
                <a:latin typeface="Times New Roman" charset="0"/>
              </a:rPr>
            </a:br>
            <a:endParaRPr lang="en-US" sz="2800" b="1">
              <a:solidFill>
                <a:schemeClr val="tx1"/>
              </a:solidFill>
              <a:latin typeface="Times New Roman"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685800" y="1371600"/>
          <a:ext cx="6996113" cy="3990975"/>
        </p:xfrm>
        <a:graphic>
          <a:graphicData uri="http://schemas.openxmlformats.org/presentationml/2006/ole">
            <mc:AlternateContent xmlns:mc="http://schemas.openxmlformats.org/markup-compatibility/2006">
              <mc:Choice xmlns:v="urn:schemas-microsoft-com:vml" Requires="v">
                <p:oleObj spid="_x0000_s45067" name="Document" r:id="rId5" imgW="7174898" imgH="4094712" progId="Word.Document.8">
                  <p:embed/>
                </p:oleObj>
              </mc:Choice>
              <mc:Fallback>
                <p:oleObj name="Document" r:id="rId5" imgW="7174898" imgH="4094712"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6996113"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59" name="Rectangle 3"/>
          <p:cNvSpPr>
            <a:spLocks noGrp="1" noChangeArrowheads="1"/>
          </p:cNvSpPr>
          <p:nvPr>
            <p:ph type="title"/>
          </p:nvPr>
        </p:nvSpPr>
        <p:spPr>
          <a:xfrm>
            <a:off x="228600" y="5410200"/>
            <a:ext cx="8763000" cy="1143000"/>
          </a:xfrm>
        </p:spPr>
        <p:txBody>
          <a:bodyPr/>
          <a:lstStyle/>
          <a:p>
            <a:r>
              <a:rPr lang="en-US" sz="2800" b="1">
                <a:solidFill>
                  <a:schemeClr val="tx1"/>
                </a:solidFill>
                <a:latin typeface="Times New Roman" charset="0"/>
              </a:rPr>
              <a:t>Absolute Risk Reduction (ARR) = Risk (Pl) - Risk (Rx) = .12 - .08 = .04 or 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S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457200"/>
            <a:ext cx="56769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1676400" y="1524000"/>
          <a:ext cx="11125200" cy="3267075"/>
        </p:xfrm>
        <a:graphic>
          <a:graphicData uri="http://schemas.openxmlformats.org/presentationml/2006/ole">
            <mc:AlternateContent xmlns:mc="http://schemas.openxmlformats.org/markup-compatibility/2006">
              <mc:Choice xmlns:v="urn:schemas-microsoft-com:vml" Requires="v">
                <p:oleObj spid="_x0000_s47120" name="Document" r:id="rId4" imgW="5486400" imgH="173736" progId="Word.Document.8">
                  <p:embed/>
                </p:oleObj>
              </mc:Choice>
              <mc:Fallback>
                <p:oleObj name="Document" r:id="rId4" imgW="5486400" imgH="17373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24000"/>
                        <a:ext cx="111252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1752600" y="381000"/>
          <a:ext cx="5943600" cy="6172200"/>
        </p:xfrm>
        <a:graphic>
          <a:graphicData uri="http://schemas.openxmlformats.org/presentationml/2006/ole">
            <mc:AlternateContent xmlns:mc="http://schemas.openxmlformats.org/markup-compatibility/2006">
              <mc:Choice xmlns:v="urn:schemas-microsoft-com:vml" Requires="v">
                <p:oleObj spid="_x0000_s47121" name="Document" r:id="rId6" imgW="3941064" imgH="4530852" progId="Word.Document.8">
                  <p:embed/>
                </p:oleObj>
              </mc:Choice>
              <mc:Fallback>
                <p:oleObj name="Document" r:id="rId6" imgW="3941064" imgH="4530852"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1000"/>
                        <a:ext cx="5943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cton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insp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71628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sz="3200">
                <a:latin typeface="Times New Roman" charset="0"/>
              </a:rPr>
              <a:t/>
            </a:r>
            <a:br>
              <a:rPr lang="en-US" sz="3200">
                <a:latin typeface="Times New Roman" charset="0"/>
              </a:rPr>
            </a:br>
            <a:r>
              <a:rPr lang="en-US" sz="3200">
                <a:latin typeface="Times New Roman" charset="0"/>
              </a:rPr>
              <a:t/>
            </a:r>
            <a:br>
              <a:rPr lang="en-US" sz="3200">
                <a:latin typeface="Times New Roman" charset="0"/>
              </a:rPr>
            </a:br>
            <a:r>
              <a:rPr lang="en-US" sz="3200">
                <a:latin typeface="Times New Roman" charset="0"/>
              </a:rPr>
              <a:t/>
            </a:r>
            <a:br>
              <a:rPr lang="en-US" sz="3200">
                <a:latin typeface="Times New Roman" charset="0"/>
              </a:rPr>
            </a:br>
            <a:r>
              <a:rPr lang="en-US" sz="3200">
                <a:latin typeface="Times New Roman" charset="0"/>
              </a:rPr>
              <a:t/>
            </a:r>
            <a:br>
              <a:rPr lang="en-US" sz="3200">
                <a:latin typeface="Times New Roman" charset="0"/>
              </a:rPr>
            </a:br>
            <a:r>
              <a:rPr lang="en-US" sz="3200">
                <a:latin typeface="Times New Roman" charset="0"/>
              </a:rPr>
              <a:t/>
            </a:r>
            <a:br>
              <a:rPr lang="en-US" sz="3200">
                <a:latin typeface="Times New Roman" charset="0"/>
              </a:rPr>
            </a:br>
            <a:r>
              <a:rPr lang="en-US" sz="3200">
                <a:latin typeface="Times New Roman" charset="0"/>
              </a:rPr>
              <a:t/>
            </a:r>
            <a:br>
              <a:rPr lang="en-US" sz="3200">
                <a:latin typeface="Times New Roman" charset="0"/>
              </a:rPr>
            </a:br>
            <a:r>
              <a:rPr lang="en-US" sz="3200" b="1">
                <a:latin typeface="Times New Roman" charset="0"/>
              </a:rPr>
              <a:t/>
            </a:r>
            <a:br>
              <a:rPr lang="en-US" sz="3200" b="1">
                <a:latin typeface="Times New Roman" charset="0"/>
              </a:rPr>
            </a:br>
            <a:r>
              <a:rPr lang="en-US" sz="2400" b="1">
                <a:latin typeface="Times New Roman" charset="0"/>
              </a:rPr>
              <a:t>The Fifth Report of the Joint National Committee on Detection, Evaluation, and Treatment of High Blood Pressure (JNC V)</a:t>
            </a:r>
            <a:endParaRPr lang="en-US">
              <a:latin typeface="Times New Roman" charset="0"/>
            </a:endParaRPr>
          </a:p>
        </p:txBody>
      </p:sp>
      <p:sp>
        <p:nvSpPr>
          <p:cNvPr id="51203" name="Content Placeholder 2"/>
          <p:cNvSpPr>
            <a:spLocks noGrp="1"/>
          </p:cNvSpPr>
          <p:nvPr>
            <p:ph idx="1"/>
          </p:nvPr>
        </p:nvSpPr>
        <p:spPr/>
        <p:txBody>
          <a:bodyPr/>
          <a:lstStyle/>
          <a:p>
            <a:r>
              <a:rPr lang="ja-JP" altLang="en-US" b="1">
                <a:solidFill>
                  <a:srgbClr val="420000"/>
                </a:solidFill>
                <a:latin typeface="Times New Roman" charset="0"/>
              </a:rPr>
              <a:t>“</a:t>
            </a:r>
            <a:r>
              <a:rPr lang="en-US" b="1">
                <a:solidFill>
                  <a:srgbClr val="420000"/>
                </a:solidFill>
                <a:latin typeface="Times New Roman" charset="0"/>
              </a:rPr>
              <a:t>Because diuretics and </a:t>
            </a:r>
            <a:r>
              <a:rPr lang="en-US" b="1">
                <a:solidFill>
                  <a:srgbClr val="420000"/>
                </a:solidFill>
                <a:latin typeface="Symbol" charset="0"/>
              </a:rPr>
              <a:t>b</a:t>
            </a:r>
            <a:r>
              <a:rPr lang="en-US" b="1">
                <a:solidFill>
                  <a:srgbClr val="420000"/>
                </a:solidFill>
                <a:latin typeface="Times New Roman" charset="0"/>
              </a:rPr>
              <a:t>-blockers have been shown to reduce cardiovascular morbidity and mortality in controlled clinical trials, these two classes of drugs are preferred for initial drug therapy.</a:t>
            </a:r>
            <a:r>
              <a:rPr lang="ja-JP" altLang="en-US" b="1">
                <a:solidFill>
                  <a:srgbClr val="420000"/>
                </a:solidFill>
                <a:latin typeface="Times New Roman" charset="0"/>
              </a:rPr>
              <a:t>”</a:t>
            </a:r>
            <a:endParaRPr lang="en-US">
              <a:latin typeface="Times New Roman" charset="0"/>
            </a:endParaRPr>
          </a:p>
          <a:p>
            <a:endParaRPr lang="en-US">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5400">
                <a:latin typeface="Times New Roman" charset="0"/>
              </a:rPr>
              <a:t>Prevalence of the Problem</a:t>
            </a:r>
          </a:p>
        </p:txBody>
      </p:sp>
      <p:sp>
        <p:nvSpPr>
          <p:cNvPr id="6147" name="Rectangle 3"/>
          <p:cNvSpPr>
            <a:spLocks noGrp="1" noChangeArrowheads="1"/>
          </p:cNvSpPr>
          <p:nvPr>
            <p:ph type="body" idx="1"/>
          </p:nvPr>
        </p:nvSpPr>
        <p:spPr/>
        <p:txBody>
          <a:bodyPr/>
          <a:lstStyle/>
          <a:p>
            <a:r>
              <a:rPr lang="en-US">
                <a:latin typeface="Times New Roman" charset="0"/>
              </a:rPr>
              <a:t>Medication errors each year:</a:t>
            </a:r>
          </a:p>
          <a:p>
            <a:pPr lvl="1"/>
            <a:r>
              <a:rPr lang="en-US">
                <a:latin typeface="Times New Roman" charset="0"/>
              </a:rPr>
              <a:t>7000 deaths</a:t>
            </a:r>
          </a:p>
          <a:p>
            <a:pPr lvl="1"/>
            <a:r>
              <a:rPr lang="en-US">
                <a:latin typeface="Times New Roman" charset="0"/>
              </a:rPr>
              <a:t>95,000 hospital admissions</a:t>
            </a:r>
          </a:p>
          <a:p>
            <a:pPr lvl="1"/>
            <a:r>
              <a:rPr lang="en-US">
                <a:latin typeface="Times New Roman" charset="0"/>
              </a:rPr>
              <a:t>700,000 emergency visits</a:t>
            </a:r>
          </a:p>
          <a:p>
            <a:pPr lvl="1"/>
            <a:r>
              <a:rPr lang="en-US">
                <a:latin typeface="Times New Roman" charset="0"/>
              </a:rPr>
              <a:t>3,000,000 office visits</a:t>
            </a:r>
          </a:p>
          <a:p>
            <a:r>
              <a:rPr lang="en-US">
                <a:latin typeface="Times New Roman" charset="0"/>
              </a:rPr>
              <a:t>30%  more money spent on treating errors than on medications themselves</a:t>
            </a:r>
          </a:p>
          <a:p>
            <a:r>
              <a:rPr lang="en-US">
                <a:latin typeface="Times New Roman" charset="0"/>
              </a:rPr>
              <a:t>5</a:t>
            </a:r>
            <a:r>
              <a:rPr lang="en-US" baseline="30000">
                <a:latin typeface="Times New Roman" charset="0"/>
              </a:rPr>
              <a:t>th</a:t>
            </a:r>
            <a:r>
              <a:rPr lang="en-US">
                <a:latin typeface="Times New Roman" charset="0"/>
              </a:rPr>
              <a:t> most common cause of death in US</a:t>
            </a:r>
          </a:p>
        </p:txBody>
      </p:sp>
      <p:sp>
        <p:nvSpPr>
          <p:cNvPr id="6148" name="Text Box 4"/>
          <p:cNvSpPr txBox="1">
            <a:spLocks noChangeArrowheads="1"/>
          </p:cNvSpPr>
          <p:nvPr/>
        </p:nvSpPr>
        <p:spPr bwMode="auto">
          <a:xfrm>
            <a:off x="5943600" y="6248400"/>
            <a:ext cx="285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a:t>IOM, To Err is Human, 2000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nrx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066800"/>
            <a:ext cx="8639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a:xfrm>
            <a:off x="381000" y="2438400"/>
            <a:ext cx="8610600" cy="4114800"/>
          </a:xfrm>
        </p:spPr>
        <p:txBody>
          <a:bodyPr/>
          <a:lstStyle/>
          <a:p>
            <a:pPr>
              <a:lnSpc>
                <a:spcPct val="130000"/>
              </a:lnSpc>
            </a:pPr>
            <a:r>
              <a:rPr lang="en-US">
                <a:latin typeface="Times New Roman" charset="0"/>
              </a:rPr>
              <a:t>Calcium channel blockers were the most detailed anti-hypertensives in the 1990s.</a:t>
            </a:r>
          </a:p>
          <a:p>
            <a:r>
              <a:rPr lang="en-US" sz="2800" b="1">
                <a:latin typeface="Times New Roman" charset="0"/>
              </a:rPr>
              <a:t>Norvasc</a:t>
            </a:r>
            <a:r>
              <a:rPr lang="en-US" sz="1600" b="1" baseline="82000">
                <a:latin typeface="Times New Roman" charset="0"/>
              </a:rPr>
              <a:t>TM</a:t>
            </a:r>
            <a:r>
              <a:rPr lang="en-US" sz="2800" b="1">
                <a:latin typeface="Times New Roman" charset="0"/>
              </a:rPr>
              <a:t> (amlodipine - a calcium channel blocker) was the most prescribed anti-hypertensive in 1998.</a:t>
            </a:r>
            <a:endParaRPr lang="en-US">
              <a:latin typeface="Times New Roman" charset="0"/>
            </a:endParaRPr>
          </a:p>
        </p:txBody>
      </p:sp>
      <p:sp>
        <p:nvSpPr>
          <p:cNvPr id="53251" name="Text Box 3"/>
          <p:cNvSpPr txBox="1">
            <a:spLocks noChangeArrowheads="1"/>
          </p:cNvSpPr>
          <p:nvPr/>
        </p:nvSpPr>
        <p:spPr bwMode="auto">
          <a:xfrm>
            <a:off x="838200" y="762000"/>
            <a:ext cx="715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5400" b="1"/>
              <a:t>How Did This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21890">
                                            <p:txEl>
                                              <p:pRg st="0" end="0"/>
                                            </p:txEl>
                                          </p:spTgt>
                                        </p:tgtEl>
                                        <p:attrNameLst>
                                          <p:attrName>ppt_c</p:attrName>
                                        </p:attrNameLst>
                                      </p:cBhvr>
                                      <p:to>
                                        <a:srgbClr val="FFFF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89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1890">
                                            <p:txEl>
                                              <p:pRg st="1" end="1"/>
                                            </p:txEl>
                                          </p:spTgt>
                                        </p:tgtEl>
                                        <p:attrNameLst>
                                          <p:attrName>ppt_c</p:attrName>
                                        </p:attrNameLst>
                                      </p:cBhvr>
                                      <p:to>
                                        <a:srgbClr val="FFFF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8600" y="1143000"/>
            <a:ext cx="8915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4000" b="1"/>
              <a:t>I N S T I T U T E  O F  M E D I C I N E</a:t>
            </a:r>
          </a:p>
          <a:p>
            <a:pPr algn="ctr"/>
            <a:r>
              <a:rPr lang="en-US" sz="2400" b="1" i="1"/>
              <a:t>Shaping the Future for Health</a:t>
            </a:r>
          </a:p>
          <a:p>
            <a:pPr algn="ctr"/>
            <a:r>
              <a:rPr lang="en-US" sz="2400" b="1"/>
              <a:t>THE FUTURE OF THE PUBLIC</a:t>
            </a:r>
            <a:r>
              <a:rPr lang="ja-JP" altLang="en-US" sz="2400" b="1"/>
              <a:t>’</a:t>
            </a:r>
            <a:r>
              <a:rPr lang="en-US" sz="2400" b="1"/>
              <a:t>S HEALTH</a:t>
            </a:r>
          </a:p>
          <a:p>
            <a:pPr algn="ctr"/>
            <a:r>
              <a:rPr lang="en-US" sz="2400" b="1"/>
              <a:t>IN THE 21ST CENTURY</a:t>
            </a:r>
          </a:p>
        </p:txBody>
      </p:sp>
      <p:sp>
        <p:nvSpPr>
          <p:cNvPr id="55299" name="Rectangle 3"/>
          <p:cNvSpPr>
            <a:spLocks noChangeArrowheads="1"/>
          </p:cNvSpPr>
          <p:nvPr/>
        </p:nvSpPr>
        <p:spPr bwMode="auto">
          <a:xfrm>
            <a:off x="323850" y="3856038"/>
            <a:ext cx="8610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There is strong evidence that behavior and environment are responsible for over 70 percent of avoidable mortality, and health care is just one of several determinants of health.</a:t>
            </a:r>
          </a:p>
        </p:txBody>
      </p:sp>
      <p:sp>
        <p:nvSpPr>
          <p:cNvPr id="2405380" name="Text Box 4"/>
          <p:cNvSpPr txBox="1">
            <a:spLocks noChangeArrowheads="1"/>
          </p:cNvSpPr>
          <p:nvPr/>
        </p:nvSpPr>
        <p:spPr bwMode="auto">
          <a:xfrm>
            <a:off x="2557463" y="5214938"/>
            <a:ext cx="408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effectLst>
                <a:outerShdw blurRad="38100" dist="38100" dir="2700000" algn="tl">
                  <a:srgbClr val="C0C0C0"/>
                </a:outerShdw>
              </a:effectLst>
              <a:latin typeface="Times New Roman" pitchFamily="18" charset="0"/>
              <a:ea typeface="+mn-ea"/>
              <a:cs typeface="Arial" pitchFamily="34" charset="0"/>
            </a:endParaRPr>
          </a:p>
        </p:txBody>
      </p:sp>
      <p:sp>
        <p:nvSpPr>
          <p:cNvPr id="2405381" name="Text Box 5"/>
          <p:cNvSpPr txBox="1">
            <a:spLocks noChangeArrowheads="1"/>
          </p:cNvSpPr>
          <p:nvPr/>
        </p:nvSpPr>
        <p:spPr bwMode="auto">
          <a:xfrm>
            <a:off x="6186488" y="6248400"/>
            <a:ext cx="2763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spcBef>
                <a:spcPct val="50000"/>
              </a:spcBef>
            </a:pPr>
            <a:r>
              <a:rPr lang="en-US" sz="1400">
                <a:effectLst>
                  <a:outerShdw blurRad="38100" dist="38100" dir="2700000" algn="tl">
                    <a:srgbClr val="DDDDDD"/>
                  </a:outerShdw>
                </a:effectLst>
              </a:rPr>
              <a:t>Institute of Medicine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215900" y="533400"/>
          <a:ext cx="9004300" cy="5749925"/>
        </p:xfrm>
        <a:graphic>
          <a:graphicData uri="http://schemas.openxmlformats.org/presentationml/2006/ole">
            <mc:AlternateContent xmlns:mc="http://schemas.openxmlformats.org/markup-compatibility/2006">
              <mc:Choice xmlns:v="urn:schemas-microsoft-com:vml" Requires="v">
                <p:oleObj spid="_x0000_s56332" name="Chart" r:id="rId4" imgW="6791396" imgH="4029126" progId="Excel.Chart.8">
                  <p:embed/>
                </p:oleObj>
              </mc:Choice>
              <mc:Fallback>
                <p:oleObj name="Chart" r:id="rId4" imgW="6791396" imgH="4029126"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533400"/>
                        <a:ext cx="9004300" cy="574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23" name="Text Box 3"/>
          <p:cNvSpPr txBox="1">
            <a:spLocks noChangeArrowheads="1"/>
          </p:cNvSpPr>
          <p:nvPr/>
        </p:nvSpPr>
        <p:spPr bwMode="auto">
          <a:xfrm>
            <a:off x="1828800" y="5638800"/>
            <a:ext cx="555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200"/>
              <a:t>McGinnis JM, Williams-Russo P, Knickman JR. The case for more active policy </a:t>
            </a:r>
          </a:p>
          <a:p>
            <a:pPr eaLnBrk="1" hangingPunct="1"/>
            <a:r>
              <a:rPr lang="en-US" sz="1200"/>
              <a:t>attention to health promotion.  Health Affairs. 2002;21(2):78-93.</a:t>
            </a:r>
          </a:p>
        </p:txBody>
      </p:sp>
      <p:sp>
        <p:nvSpPr>
          <p:cNvPr id="56324" name="Rectangle 4"/>
          <p:cNvSpPr>
            <a:spLocks noGrp="1" noChangeArrowheads="1"/>
          </p:cNvSpPr>
          <p:nvPr>
            <p:ph type="title"/>
          </p:nvPr>
        </p:nvSpPr>
        <p:spPr>
          <a:xfrm>
            <a:off x="533400" y="304800"/>
            <a:ext cx="8229600" cy="1143000"/>
          </a:xfrm>
        </p:spPr>
        <p:txBody>
          <a:bodyPr/>
          <a:lstStyle/>
          <a:p>
            <a:r>
              <a:rPr lang="en-US" sz="4000">
                <a:latin typeface="Times New Roman" charset="0"/>
              </a:rPr>
              <a:t>Determinants of Health in the 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74613" y="1905000"/>
          <a:ext cx="10133013" cy="5516563"/>
        </p:xfrm>
        <a:graphic>
          <a:graphicData uri="http://schemas.openxmlformats.org/presentationml/2006/ole">
            <mc:AlternateContent xmlns:mc="http://schemas.openxmlformats.org/markup-compatibility/2006">
              <mc:Choice xmlns:v="urn:schemas-microsoft-com:vml" Requires="v">
                <p:oleObj spid="_x0000_s57356" name="Chart" r:id="rId4" imgW="7010310" imgH="4762447" progId="Excel.Chart.8">
                  <p:embed/>
                </p:oleObj>
              </mc:Choice>
              <mc:Fallback>
                <p:oleObj name="Chart" r:id="rId4" imgW="7010310" imgH="4762447"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23041"/>
                      <a:stretch>
                        <a:fillRect/>
                      </a:stretch>
                    </p:blipFill>
                    <p:spPr bwMode="auto">
                      <a:xfrm>
                        <a:off x="-74613" y="1905000"/>
                        <a:ext cx="10133013"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7" name="Rectangle 3"/>
          <p:cNvSpPr>
            <a:spLocks noChangeArrowheads="1"/>
          </p:cNvSpPr>
          <p:nvPr/>
        </p:nvSpPr>
        <p:spPr bwMode="auto">
          <a:xfrm>
            <a:off x="3048000" y="6324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a:t>McGinnis JM, Williams-Russo P, Knickman JR. The case for more active policy attention to health promotion.  Health Affairs. 2002;21(2):78-93.</a:t>
            </a:r>
          </a:p>
        </p:txBody>
      </p:sp>
      <p:sp>
        <p:nvSpPr>
          <p:cNvPr id="57348" name="Rectangle 4"/>
          <p:cNvSpPr>
            <a:spLocks noGrp="1" noChangeArrowheads="1"/>
          </p:cNvSpPr>
          <p:nvPr>
            <p:ph type="title"/>
          </p:nvPr>
        </p:nvSpPr>
        <p:spPr>
          <a:xfrm>
            <a:off x="457200" y="685800"/>
            <a:ext cx="8229600" cy="1143000"/>
          </a:xfrm>
        </p:spPr>
        <p:txBody>
          <a:bodyPr/>
          <a:lstStyle/>
          <a:p>
            <a:pPr algn="ctr"/>
            <a:r>
              <a:rPr lang="en-US" sz="4000">
                <a:latin typeface="Times New Roman" charset="0"/>
              </a:rPr>
              <a:t>Allocation of Health Care Resources</a:t>
            </a:r>
            <a:br>
              <a:rPr lang="en-US" sz="4000">
                <a:latin typeface="Times New Roman" charset="0"/>
              </a:rPr>
            </a:br>
            <a:r>
              <a:rPr lang="en-US" sz="4000">
                <a:latin typeface="Times New Roman" charset="0"/>
              </a:rPr>
              <a:t>in the U. 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Times New Roman" charset="0"/>
              </a:rPr>
              <a:t>What You Can Do</a:t>
            </a:r>
          </a:p>
        </p:txBody>
      </p:sp>
      <p:sp>
        <p:nvSpPr>
          <p:cNvPr id="58371" name="Rectangle 3"/>
          <p:cNvSpPr>
            <a:spLocks noGrp="1" noChangeArrowheads="1"/>
          </p:cNvSpPr>
          <p:nvPr>
            <p:ph type="body" idx="1"/>
          </p:nvPr>
        </p:nvSpPr>
        <p:spPr/>
        <p:txBody>
          <a:bodyPr/>
          <a:lstStyle/>
          <a:p>
            <a:pPr eaLnBrk="1" hangingPunct="1">
              <a:lnSpc>
                <a:spcPct val="90000"/>
              </a:lnSpc>
            </a:pPr>
            <a:r>
              <a:rPr lang="en-US" sz="2800">
                <a:latin typeface="Times New Roman" charset="0"/>
              </a:rPr>
              <a:t>Keep a list of your drugs – show it every visit</a:t>
            </a:r>
          </a:p>
          <a:p>
            <a:pPr eaLnBrk="1" hangingPunct="1">
              <a:lnSpc>
                <a:spcPct val="90000"/>
              </a:lnSpc>
            </a:pPr>
            <a:r>
              <a:rPr lang="en-US" sz="2800">
                <a:latin typeface="Times New Roman" charset="0"/>
              </a:rPr>
              <a:t>Use only one pharmacy</a:t>
            </a:r>
          </a:p>
          <a:p>
            <a:pPr eaLnBrk="1" hangingPunct="1">
              <a:lnSpc>
                <a:spcPct val="90000"/>
              </a:lnSpc>
            </a:pPr>
            <a:r>
              <a:rPr lang="en-US" sz="2800">
                <a:latin typeface="Times New Roman" charset="0"/>
              </a:rPr>
              <a:t>Don</a:t>
            </a:r>
            <a:r>
              <a:rPr lang="ja-JP" altLang="en-US" sz="2800">
                <a:latin typeface="Times New Roman" charset="0"/>
              </a:rPr>
              <a:t>’</a:t>
            </a:r>
            <a:r>
              <a:rPr lang="en-US" sz="2800">
                <a:latin typeface="Times New Roman" charset="0"/>
              </a:rPr>
              <a:t>t ask for any drug that is advertised on TV or in magazines</a:t>
            </a:r>
          </a:p>
          <a:p>
            <a:pPr eaLnBrk="1" hangingPunct="1">
              <a:lnSpc>
                <a:spcPct val="90000"/>
              </a:lnSpc>
            </a:pPr>
            <a:r>
              <a:rPr lang="en-US" sz="2800">
                <a:latin typeface="Times New Roman" charset="0"/>
              </a:rPr>
              <a:t>Ask how long the drug has been on the market</a:t>
            </a:r>
          </a:p>
          <a:p>
            <a:pPr lvl="1" eaLnBrk="1" hangingPunct="1">
              <a:lnSpc>
                <a:spcPct val="90000"/>
              </a:lnSpc>
            </a:pPr>
            <a:r>
              <a:rPr lang="en-US" sz="2400">
                <a:latin typeface="Times New Roman" charset="0"/>
              </a:rPr>
              <a:t>Don</a:t>
            </a:r>
            <a:r>
              <a:rPr lang="ja-JP" altLang="en-US" sz="2400">
                <a:latin typeface="Times New Roman" charset="0"/>
              </a:rPr>
              <a:t>’</a:t>
            </a:r>
            <a:r>
              <a:rPr lang="en-US" sz="2400">
                <a:latin typeface="Times New Roman" charset="0"/>
              </a:rPr>
              <a:t>t take any drug until it</a:t>
            </a:r>
            <a:r>
              <a:rPr lang="ja-JP" altLang="en-US" sz="2400">
                <a:latin typeface="Times New Roman" charset="0"/>
              </a:rPr>
              <a:t>’</a:t>
            </a:r>
            <a:r>
              <a:rPr lang="en-US" sz="2400">
                <a:latin typeface="Times New Roman" charset="0"/>
              </a:rPr>
              <a:t>s been out for at least 2 years</a:t>
            </a:r>
          </a:p>
          <a:p>
            <a:pPr eaLnBrk="1" hangingPunct="1">
              <a:lnSpc>
                <a:spcPct val="90000"/>
              </a:lnSpc>
            </a:pPr>
            <a:r>
              <a:rPr lang="en-US" sz="2800">
                <a:latin typeface="Times New Roman" charset="0"/>
              </a:rPr>
              <a:t>Ask if there are other things besides taking a drug you can do</a:t>
            </a:r>
          </a:p>
          <a:p>
            <a:pPr eaLnBrk="1" hangingPunct="1">
              <a:lnSpc>
                <a:spcPct val="90000"/>
              </a:lnSpc>
            </a:pPr>
            <a:r>
              <a:rPr lang="en-US" sz="2800">
                <a:latin typeface="Times New Roman" charset="0"/>
              </a:rPr>
              <a:t>Ask if you should stop any current drugs</a:t>
            </a:r>
          </a:p>
          <a:p>
            <a:pPr eaLnBrk="1" hangingPunct="1">
              <a:lnSpc>
                <a:spcPct val="90000"/>
              </a:lnSpc>
            </a:pPr>
            <a:r>
              <a:rPr lang="en-US" sz="2800">
                <a:latin typeface="Times New Roman" charset="0"/>
              </a:rPr>
              <a:t>Look for signs of drug company influence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Times New Roman" charset="0"/>
              </a:rPr>
              <a:t>What Society Can Do</a:t>
            </a:r>
          </a:p>
        </p:txBody>
      </p:sp>
      <p:sp>
        <p:nvSpPr>
          <p:cNvPr id="59395" name="Content Placeholder 2"/>
          <p:cNvSpPr>
            <a:spLocks noGrp="1"/>
          </p:cNvSpPr>
          <p:nvPr>
            <p:ph idx="1"/>
          </p:nvPr>
        </p:nvSpPr>
        <p:spPr/>
        <p:txBody>
          <a:bodyPr/>
          <a:lstStyle/>
          <a:p>
            <a:r>
              <a:rPr lang="en-US">
                <a:latin typeface="Times New Roman" charset="0"/>
              </a:rPr>
              <a:t>Free standing, nongovernmental drug effectiveness center (like the IOM) (Abramson)</a:t>
            </a:r>
          </a:p>
          <a:p>
            <a:r>
              <a:rPr lang="en-US">
                <a:latin typeface="Times New Roman" charset="0"/>
              </a:rPr>
              <a:t>NIH Institute for Prescription Drug Trials (Angell)</a:t>
            </a:r>
          </a:p>
          <a:p>
            <a:r>
              <a:rPr lang="en-US">
                <a:latin typeface="Times New Roman" charset="0"/>
              </a:rPr>
              <a:t>Demand doctors no longer accept gifts, serve on speaker bureaus, or publish articles written by industry</a:t>
            </a:r>
          </a:p>
          <a:p>
            <a:endParaRPr lang="en-US">
              <a:latin typeface="Times New Roman"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Times New Roman" charset="0"/>
              </a:rPr>
              <a:t>Great Books</a:t>
            </a:r>
          </a:p>
        </p:txBody>
      </p:sp>
      <p:sp>
        <p:nvSpPr>
          <p:cNvPr id="60419" name="Content Placeholder 2"/>
          <p:cNvSpPr>
            <a:spLocks noGrp="1"/>
          </p:cNvSpPr>
          <p:nvPr>
            <p:ph idx="1"/>
          </p:nvPr>
        </p:nvSpPr>
        <p:spPr/>
        <p:txBody>
          <a:bodyPr/>
          <a:lstStyle/>
          <a:p>
            <a:r>
              <a:rPr lang="en-US">
                <a:latin typeface="Times New Roman" charset="0"/>
              </a:rPr>
              <a:t>The Truth About The Drug Companies, Marcia Angell, MD, Random House, 2004</a:t>
            </a:r>
          </a:p>
          <a:p>
            <a:r>
              <a:rPr lang="en-US">
                <a:latin typeface="Times New Roman" charset="0"/>
              </a:rPr>
              <a:t>Overdosed America, John Abramson, MD, Harper Collins, 2004</a:t>
            </a:r>
          </a:p>
          <a:p>
            <a:r>
              <a:rPr lang="en-US">
                <a:latin typeface="Times New Roman" charset="0"/>
              </a:rPr>
              <a:t>Worst Pills, Best Pills, Sidney Wolfe, MD, Pocket Books, 2005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a:latin typeface="Times New Roman" charset="0"/>
              </a:rPr>
              <a:t>Helpful Sites</a:t>
            </a:r>
          </a:p>
        </p:txBody>
      </p:sp>
      <p:sp>
        <p:nvSpPr>
          <p:cNvPr id="61443" name="Rectangle 3"/>
          <p:cNvSpPr>
            <a:spLocks noGrp="1" noChangeArrowheads="1"/>
          </p:cNvSpPr>
          <p:nvPr>
            <p:ph type="body" idx="1"/>
          </p:nvPr>
        </p:nvSpPr>
        <p:spPr/>
        <p:txBody>
          <a:bodyPr/>
          <a:lstStyle/>
          <a:p>
            <a:pPr eaLnBrk="1" hangingPunct="1"/>
            <a:r>
              <a:rPr lang="en-US" dirty="0" smtClean="0">
                <a:latin typeface="Times New Roman" charset="0"/>
              </a:rPr>
              <a:t>Worst Pills, Best Pills</a:t>
            </a:r>
          </a:p>
          <a:p>
            <a:pPr lvl="1" eaLnBrk="1" hangingPunct="1"/>
            <a:r>
              <a:rPr lang="en-US" b="1" dirty="0">
                <a:latin typeface="Times New Roman" charset="0"/>
                <a:hlinkClick r:id="rId3"/>
              </a:rPr>
              <a:t>https://</a:t>
            </a:r>
            <a:r>
              <a:rPr lang="en-US" b="1" dirty="0" smtClean="0">
                <a:latin typeface="Times New Roman" charset="0"/>
                <a:hlinkClick r:id="rId3"/>
              </a:rPr>
              <a:t>www.worstpills.org</a:t>
            </a:r>
            <a:endParaRPr lang="en-US" b="1" dirty="0" smtClean="0">
              <a:latin typeface="Times New Roman" charset="0"/>
            </a:endParaRPr>
          </a:p>
          <a:p>
            <a:pPr eaLnBrk="1" hangingPunct="1"/>
            <a:r>
              <a:rPr lang="en-US" dirty="0" smtClean="0">
                <a:latin typeface="Times New Roman" charset="0"/>
              </a:rPr>
              <a:t>Therapeutics Education Collaborative</a:t>
            </a:r>
          </a:p>
          <a:p>
            <a:pPr lvl="1" eaLnBrk="1" hangingPunct="1"/>
            <a:r>
              <a:rPr lang="en-US" b="1" dirty="0">
                <a:latin typeface="Times New Roman" charset="0"/>
                <a:hlinkClick r:id="rId4"/>
              </a:rPr>
              <a:t>http://</a:t>
            </a:r>
            <a:r>
              <a:rPr lang="en-US" b="1" dirty="0" smtClean="0">
                <a:latin typeface="Times New Roman" charset="0"/>
                <a:hlinkClick r:id="rId4"/>
              </a:rPr>
              <a:t>therapeuticseducation.org</a:t>
            </a:r>
            <a:endParaRPr lang="en-US" b="1" dirty="0" smtClean="0">
              <a:latin typeface="Times New Roman" charset="0"/>
            </a:endParaRPr>
          </a:p>
          <a:p>
            <a:pPr eaLnBrk="1" hangingPunct="1"/>
            <a:r>
              <a:rPr lang="en-US" dirty="0">
                <a:latin typeface="Times New Roman" charset="0"/>
              </a:rPr>
              <a:t>OHSU Drug Effectiveness Review Project</a:t>
            </a:r>
          </a:p>
          <a:p>
            <a:pPr lvl="1" eaLnBrk="1" hangingPunct="1"/>
            <a:r>
              <a:rPr lang="en-US" b="1" dirty="0">
                <a:latin typeface="Times New Roman" charset="0"/>
                <a:hlinkClick r:id="rId5"/>
              </a:rPr>
              <a:t>www.ohsu.edu/drugeffectiveness</a:t>
            </a:r>
            <a:endParaRPr lang="en-US" dirty="0">
              <a:latin typeface="Times New Roman" charset="0"/>
            </a:endParaRPr>
          </a:p>
          <a:p>
            <a:pPr eaLnBrk="1" hangingPunct="1"/>
            <a:r>
              <a:rPr lang="en-US" dirty="0" smtClean="0">
                <a:latin typeface="Times New Roman" charset="0"/>
              </a:rPr>
              <a:t>Evidence </a:t>
            </a:r>
            <a:r>
              <a:rPr lang="en-US" dirty="0">
                <a:latin typeface="Times New Roman" charset="0"/>
              </a:rPr>
              <a:t>Based Drug Therapy</a:t>
            </a:r>
          </a:p>
          <a:p>
            <a:pPr lvl="1" eaLnBrk="1" hangingPunct="1"/>
            <a:r>
              <a:rPr lang="en-US" b="1" dirty="0">
                <a:latin typeface="Times New Roman" charset="0"/>
                <a:hlinkClick r:id="rId6"/>
              </a:rPr>
              <a:t>www.ti.ubc.ca</a:t>
            </a:r>
            <a:endParaRPr lang="en-US" b="1" dirty="0">
              <a:latin typeface="Times New Roman" charset="0"/>
            </a:endParaRPr>
          </a:p>
          <a:p>
            <a:pPr eaLnBrk="1" hangingPunct="1"/>
            <a:endParaRPr lang="en-US" b="1" dirty="0">
              <a:latin typeface="Times New Roman" charset="0"/>
            </a:endParaRPr>
          </a:p>
          <a:p>
            <a:pPr lvl="1" eaLnBrk="1" hangingPunct="1"/>
            <a:endParaRPr lang="en-US" dirty="0">
              <a:latin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5400">
                <a:latin typeface="Times New Roman" charset="0"/>
              </a:rPr>
              <a:t>Problem of New Drugs</a:t>
            </a:r>
          </a:p>
        </p:txBody>
      </p:sp>
      <p:sp>
        <p:nvSpPr>
          <p:cNvPr id="7171" name="Rectangle 3"/>
          <p:cNvSpPr>
            <a:spLocks noGrp="1" noChangeArrowheads="1"/>
          </p:cNvSpPr>
          <p:nvPr>
            <p:ph type="body" idx="1"/>
          </p:nvPr>
        </p:nvSpPr>
        <p:spPr/>
        <p:txBody>
          <a:bodyPr/>
          <a:lstStyle/>
          <a:p>
            <a:pPr eaLnBrk="1" hangingPunct="1"/>
            <a:r>
              <a:rPr lang="en-US">
                <a:latin typeface="Times New Roman" charset="0"/>
              </a:rPr>
              <a:t>In last 10 years 16 name-brand drugs have been withdrawn for safety reasons</a:t>
            </a:r>
          </a:p>
          <a:p>
            <a:pPr lvl="1" eaLnBrk="1" hangingPunct="1"/>
            <a:r>
              <a:rPr lang="en-US">
                <a:latin typeface="Times New Roman" charset="0"/>
              </a:rPr>
              <a:t>50% of withdrawals happen in the first 2 years</a:t>
            </a:r>
          </a:p>
          <a:p>
            <a:pPr eaLnBrk="1" hangingPunct="1"/>
            <a:r>
              <a:rPr lang="en-US">
                <a:latin typeface="Times New Roman" charset="0"/>
              </a:rPr>
              <a:t>In 20 years, 2 generic drugs have been withdrawn for safety reasons</a:t>
            </a:r>
          </a:p>
          <a:p>
            <a:pPr eaLnBrk="1" hangingPunct="1"/>
            <a:r>
              <a:rPr lang="en-US">
                <a:latin typeface="Times New Roman" charset="0"/>
              </a:rPr>
              <a:t>Half of all </a:t>
            </a:r>
            <a:r>
              <a:rPr lang="ja-JP" altLang="en-US">
                <a:latin typeface="Times New Roman" charset="0"/>
              </a:rPr>
              <a:t>“</a:t>
            </a:r>
            <a:r>
              <a:rPr lang="en-US">
                <a:latin typeface="Times New Roman" charset="0"/>
              </a:rPr>
              <a:t>Black Box</a:t>
            </a:r>
            <a:r>
              <a:rPr lang="ja-JP" altLang="en-US">
                <a:latin typeface="Times New Roman" charset="0"/>
              </a:rPr>
              <a:t>”</a:t>
            </a:r>
            <a:r>
              <a:rPr lang="en-US">
                <a:latin typeface="Times New Roman" charset="0"/>
              </a:rPr>
              <a:t> warnings occur within 7 years of release of a new drug</a:t>
            </a:r>
          </a:p>
        </p:txBody>
      </p:sp>
      <p:sp>
        <p:nvSpPr>
          <p:cNvPr id="7172" name="Text Box 4"/>
          <p:cNvSpPr txBox="1">
            <a:spLocks noChangeArrowheads="1"/>
          </p:cNvSpPr>
          <p:nvPr/>
        </p:nvSpPr>
        <p:spPr bwMode="auto">
          <a:xfrm>
            <a:off x="6400800" y="6019800"/>
            <a:ext cx="239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a:t>FDA Medwatch, 2006</a:t>
            </a:r>
          </a:p>
          <a:p>
            <a:pPr eaLnBrk="1" hangingPunct="1"/>
            <a:r>
              <a:rPr lang="en-US"/>
              <a:t>Lasser KE, JAMA 2002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sz="5400">
                <a:latin typeface="Times New Roman" charset="0"/>
              </a:rPr>
              <a:t>Drugs Withdrawn</a:t>
            </a:r>
          </a:p>
        </p:txBody>
      </p:sp>
      <p:graphicFrame>
        <p:nvGraphicFramePr>
          <p:cNvPr id="8195" name="Object 4"/>
          <p:cNvGraphicFramePr>
            <a:graphicFrameLocks noGrp="1" noChangeAspect="1"/>
          </p:cNvGraphicFramePr>
          <p:nvPr>
            <p:ph idx="4294967295"/>
          </p:nvPr>
        </p:nvGraphicFramePr>
        <p:xfrm>
          <a:off x="685800" y="1933575"/>
          <a:ext cx="7543800" cy="4741863"/>
        </p:xfrm>
        <a:graphic>
          <a:graphicData uri="http://schemas.openxmlformats.org/presentationml/2006/ole">
            <mc:AlternateContent xmlns:mc="http://schemas.openxmlformats.org/markup-compatibility/2006">
              <mc:Choice xmlns:v="urn:schemas-microsoft-com:vml" Requires="v">
                <p:oleObj spid="_x0000_s8204" name="Chart" r:id="rId4" imgW="8229600" imgH="5600700" progId="MSGraph.Chart.8">
                  <p:embed followColorScheme="full"/>
                </p:oleObj>
              </mc:Choice>
              <mc:Fallback>
                <p:oleObj name="Chart" r:id="rId4" imgW="8229600" imgH="56007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33575"/>
                        <a:ext cx="75438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Text Box 6"/>
          <p:cNvSpPr txBox="1">
            <a:spLocks noChangeArrowheads="1"/>
          </p:cNvSpPr>
          <p:nvPr/>
        </p:nvSpPr>
        <p:spPr bwMode="auto">
          <a:xfrm>
            <a:off x="6994525" y="63627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a:t>FDA,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Rot="1" noChangeArrowheads="1"/>
          </p:cNvSpPr>
          <p:nvPr>
            <p:ph type="title"/>
          </p:nvPr>
        </p:nvSpPr>
        <p:spPr>
          <a:xfrm>
            <a:off x="460375" y="381000"/>
            <a:ext cx="8229600" cy="1143000"/>
          </a:xfrm>
        </p:spPr>
        <p:txBody>
          <a:bodyPr/>
          <a:lstStyle/>
          <a:p>
            <a:pPr eaLnBrk="1" hangingPunct="1"/>
            <a:r>
              <a:rPr lang="en-US" sz="3200">
                <a:solidFill>
                  <a:schemeClr val="tx1"/>
                </a:solidFill>
                <a:latin typeface="Times New Roman" charset="0"/>
                <a:ea typeface="MS PGothic" charset="0"/>
                <a:cs typeface="MS PGothic" charset="0"/>
              </a:rPr>
              <a:t>*FORTUNE 500 U.S. DRUG COMPANIES 2008 SALES AND EXPENSES</a:t>
            </a:r>
          </a:p>
        </p:txBody>
      </p:sp>
      <p:graphicFrame>
        <p:nvGraphicFramePr>
          <p:cNvPr id="10243" name="Object 2"/>
          <p:cNvGraphicFramePr>
            <a:graphicFrameLocks noGrp="1" noChangeAspect="1"/>
          </p:cNvGraphicFramePr>
          <p:nvPr>
            <p:ph idx="1"/>
          </p:nvPr>
        </p:nvGraphicFramePr>
        <p:xfrm>
          <a:off x="914400" y="1531938"/>
          <a:ext cx="7118350" cy="4025900"/>
        </p:xfrm>
        <a:graphic>
          <a:graphicData uri="http://schemas.openxmlformats.org/presentationml/2006/ole">
            <mc:AlternateContent xmlns:mc="http://schemas.openxmlformats.org/markup-compatibility/2006">
              <mc:Choice xmlns:v="urn:schemas-microsoft-com:vml" Requires="v">
                <p:oleObj spid="_x0000_s10258" r:id="rId5" imgW="7120745" imgH="4029805" progId="Excel.Chart.8">
                  <p:embed/>
                </p:oleObj>
              </mc:Choice>
              <mc:Fallback>
                <p:oleObj r:id="rId5" imgW="7120745" imgH="4029805"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531938"/>
                        <a:ext cx="711835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Text Box 7"/>
          <p:cNvSpPr txBox="1">
            <a:spLocks noChangeArrowheads="1"/>
          </p:cNvSpPr>
          <p:nvPr/>
        </p:nvSpPr>
        <p:spPr bwMode="auto">
          <a:xfrm>
            <a:off x="7945438" y="5180013"/>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400" b="1">
                <a:latin typeface="Garamond" charset="0"/>
                <a:ea typeface="MS PGothic" charset="0"/>
                <a:cs typeface="MS PGothic" charset="0"/>
              </a:rPr>
              <a:t>Billions</a:t>
            </a:r>
          </a:p>
        </p:txBody>
      </p:sp>
      <p:sp>
        <p:nvSpPr>
          <p:cNvPr id="10245" name="Text Box 8"/>
          <p:cNvSpPr txBox="1">
            <a:spLocks noChangeArrowheads="1"/>
          </p:cNvSpPr>
          <p:nvPr/>
        </p:nvSpPr>
        <p:spPr bwMode="auto">
          <a:xfrm>
            <a:off x="457200" y="5791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endParaRPr lang="en-US">
              <a:latin typeface="Garamond" charset="0"/>
              <a:ea typeface="MS PGothic" charset="0"/>
              <a:cs typeface="MS PGothic" charset="0"/>
            </a:endParaRPr>
          </a:p>
        </p:txBody>
      </p:sp>
      <p:sp>
        <p:nvSpPr>
          <p:cNvPr id="10246" name="Text Box 9"/>
          <p:cNvSpPr txBox="1">
            <a:spLocks noChangeArrowheads="1"/>
          </p:cNvSpPr>
          <p:nvPr/>
        </p:nvSpPr>
        <p:spPr bwMode="auto">
          <a:xfrm>
            <a:off x="-152400" y="5637213"/>
            <a:ext cx="9296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buClr>
                <a:schemeClr val="hlink"/>
              </a:buClr>
              <a:buFont typeface="Arial" charset="0"/>
              <a:buNone/>
            </a:pPr>
            <a:r>
              <a:rPr lang="en-US" sz="2000" b="1">
                <a:latin typeface="Garamond" charset="0"/>
                <a:ea typeface="MS PGothic" charset="0"/>
                <a:cs typeface="MS PGothic" charset="0"/>
              </a:rPr>
              <a:t>Average drug company profits 18% v. 0.9% for all Fortune 500 industries</a:t>
            </a:r>
          </a:p>
          <a:p>
            <a:pPr algn="ctr" eaLnBrk="1" hangingPunct="1">
              <a:buClr>
                <a:schemeClr val="hlink"/>
              </a:buClr>
              <a:buFont typeface="Arial" charset="0"/>
              <a:buNone/>
            </a:pPr>
            <a:r>
              <a:rPr lang="en-US" b="1">
                <a:latin typeface="Garamond" charset="0"/>
                <a:ea typeface="MS PGothic" charset="0"/>
                <a:cs typeface="MS PGothic" charset="0"/>
              </a:rPr>
              <a:t>*Johnson&amp;Johnson, Pfizer, Abbott, Merck, Wyeth, Bristol-Myers Squibb, Lilly, Schering-Plough, Amgen, Gilead Sciences</a:t>
            </a:r>
          </a:p>
          <a:p>
            <a:pPr algn="ctr" eaLnBrk="1" hangingPunct="1">
              <a:buClr>
                <a:schemeClr val="hlink"/>
              </a:buClr>
              <a:buFont typeface="Arial" charset="0"/>
              <a:buNone/>
            </a:pPr>
            <a:r>
              <a:rPr lang="en-US" b="1">
                <a:latin typeface="Garamond" charset="0"/>
                <a:ea typeface="MS PGothic" charset="0"/>
                <a:cs typeface="MS PGothic" charset="0"/>
              </a:rPr>
              <a:t>Source:  </a:t>
            </a:r>
            <a:r>
              <a:rPr lang="en-US" b="1" i="1">
                <a:latin typeface="Garamond" charset="0"/>
                <a:ea typeface="MS PGothic" charset="0"/>
                <a:cs typeface="MS PGothic" charset="0"/>
              </a:rPr>
              <a:t>Fortune</a:t>
            </a:r>
            <a:r>
              <a:rPr lang="en-US" b="1">
                <a:latin typeface="Garamond" charset="0"/>
                <a:ea typeface="MS PGothic" charset="0"/>
                <a:cs typeface="MS PGothic" charset="0"/>
              </a:rPr>
              <a:t> 5/4/09; company annual reports</a:t>
            </a:r>
          </a:p>
        </p:txBody>
      </p:sp>
      <p:sp>
        <p:nvSpPr>
          <p:cNvPr id="10247" name="Text Box 10"/>
          <p:cNvSpPr txBox="1">
            <a:spLocks noChangeArrowheads="1"/>
          </p:cNvSpPr>
          <p:nvPr/>
        </p:nvSpPr>
        <p:spPr bwMode="auto">
          <a:xfrm>
            <a:off x="3657600" y="25908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600" b="1">
                <a:latin typeface="Garamond" charset="0"/>
                <a:ea typeface="MS PGothic" charset="0"/>
                <a:cs typeface="MS PGothic" charset="0"/>
              </a:rPr>
              <a:t>(31%)</a:t>
            </a:r>
          </a:p>
        </p:txBody>
      </p:sp>
      <p:sp>
        <p:nvSpPr>
          <p:cNvPr id="10248" name="Text Box 11"/>
          <p:cNvSpPr txBox="1">
            <a:spLocks noChangeArrowheads="1"/>
          </p:cNvSpPr>
          <p:nvPr/>
        </p:nvSpPr>
        <p:spPr bwMode="auto">
          <a:xfrm>
            <a:off x="2667000" y="44196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endParaRPr lang="en-US" b="1">
              <a:latin typeface="Garamond" charset="0"/>
              <a:ea typeface="MS PGothic" charset="0"/>
              <a:cs typeface="MS PGothic" charset="0"/>
            </a:endParaRPr>
          </a:p>
        </p:txBody>
      </p:sp>
      <p:sp>
        <p:nvSpPr>
          <p:cNvPr id="10249" name="Text Box 12"/>
          <p:cNvSpPr txBox="1">
            <a:spLocks noChangeArrowheads="1"/>
          </p:cNvSpPr>
          <p:nvPr/>
        </p:nvSpPr>
        <p:spPr bwMode="auto">
          <a:xfrm>
            <a:off x="3048000" y="4191000"/>
            <a:ext cx="8540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lnSpc>
                <a:spcPct val="120000"/>
              </a:lnSpc>
            </a:pPr>
            <a:r>
              <a:rPr lang="en-US" sz="1600" b="1">
                <a:latin typeface="Garamond" charset="0"/>
                <a:ea typeface="MS PGothic" charset="0"/>
                <a:cs typeface="MS PGothic" charset="0"/>
              </a:rPr>
              <a:t>(15%)</a:t>
            </a:r>
          </a:p>
        </p:txBody>
      </p:sp>
      <p:sp>
        <p:nvSpPr>
          <p:cNvPr id="10250" name="Text Box 14"/>
          <p:cNvSpPr txBox="1">
            <a:spLocks noChangeArrowheads="1"/>
          </p:cNvSpPr>
          <p:nvPr/>
        </p:nvSpPr>
        <p:spPr bwMode="auto">
          <a:xfrm>
            <a:off x="3048000" y="3352800"/>
            <a:ext cx="8540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lnSpc>
                <a:spcPct val="120000"/>
              </a:lnSpc>
            </a:pPr>
            <a:r>
              <a:rPr lang="en-US" sz="1600" b="1">
                <a:latin typeface="Garamond" charset="0"/>
                <a:ea typeface="MS PGothic" charset="0"/>
                <a:cs typeface="MS PGothic" charset="0"/>
              </a:rPr>
              <a:t>(18%)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Rot="1" noChangeArrowheads="1"/>
          </p:cNvSpPr>
          <p:nvPr>
            <p:ph type="title"/>
          </p:nvPr>
        </p:nvSpPr>
        <p:spPr>
          <a:xfrm>
            <a:off x="381000" y="609600"/>
            <a:ext cx="8229600" cy="1143000"/>
          </a:xfrm>
        </p:spPr>
        <p:txBody>
          <a:bodyPr/>
          <a:lstStyle/>
          <a:p>
            <a:pPr algn="ctr" eaLnBrk="1" hangingPunct="1"/>
            <a:r>
              <a:rPr lang="en-US">
                <a:solidFill>
                  <a:schemeClr val="tx1"/>
                </a:solidFill>
                <a:latin typeface="Times New Roman" charset="0"/>
                <a:ea typeface="MS PGothic" charset="0"/>
                <a:cs typeface="MS PGothic" charset="0"/>
              </a:rPr>
              <a:t>Innovation:</a:t>
            </a:r>
            <a:br>
              <a:rPr lang="en-US">
                <a:solidFill>
                  <a:schemeClr val="tx1"/>
                </a:solidFill>
                <a:latin typeface="Times New Roman" charset="0"/>
                <a:ea typeface="MS PGothic" charset="0"/>
                <a:cs typeface="MS PGothic" charset="0"/>
              </a:rPr>
            </a:br>
            <a:r>
              <a:rPr lang="en-US" sz="2800">
                <a:solidFill>
                  <a:schemeClr val="tx1"/>
                </a:solidFill>
                <a:latin typeface="Times New Roman" charset="0"/>
                <a:ea typeface="MS PGothic" charset="0"/>
                <a:cs typeface="MS PGothic" charset="0"/>
              </a:rPr>
              <a:t>Published Research Leading to Drugs</a:t>
            </a:r>
          </a:p>
        </p:txBody>
      </p:sp>
      <p:graphicFrame>
        <p:nvGraphicFramePr>
          <p:cNvPr id="11267" name="Object 2"/>
          <p:cNvGraphicFramePr>
            <a:graphicFrameLocks noGrp="1" noChangeAspect="1"/>
          </p:cNvGraphicFramePr>
          <p:nvPr>
            <p:ph idx="1"/>
          </p:nvPr>
        </p:nvGraphicFramePr>
        <p:xfrm>
          <a:off x="568325" y="1895475"/>
          <a:ext cx="7696200" cy="4800600"/>
        </p:xfrm>
        <a:graphic>
          <a:graphicData uri="http://schemas.openxmlformats.org/presentationml/2006/ole">
            <mc:AlternateContent xmlns:mc="http://schemas.openxmlformats.org/markup-compatibility/2006">
              <mc:Choice xmlns:v="urn:schemas-microsoft-com:vml" Requires="v">
                <p:oleObj spid="_x0000_s11276" r:id="rId5" imgW="7699915" imgH="4797968" progId="Excel.Chart.8">
                  <p:embed/>
                </p:oleObj>
              </mc:Choice>
              <mc:Fallback>
                <p:oleObj r:id="rId5" imgW="7699915" imgH="4797968"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5" y="1895475"/>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 Box 7"/>
          <p:cNvSpPr txBox="1">
            <a:spLocks noChangeArrowheads="1"/>
          </p:cNvSpPr>
          <p:nvPr/>
        </p:nvSpPr>
        <p:spPr bwMode="auto">
          <a:xfrm>
            <a:off x="1073150" y="5943600"/>
            <a:ext cx="7140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000">
                <a:latin typeface="Garamond" charset="0"/>
                <a:ea typeface="MS PGothic" charset="0"/>
                <a:cs typeface="MS PGothic" charset="0"/>
              </a:rPr>
              <a:t>Sources:  Internal NIH document available from Public Citizen; </a:t>
            </a:r>
          </a:p>
          <a:p>
            <a:pPr eaLnBrk="1" hangingPunct="1"/>
            <a:r>
              <a:rPr lang="en-US" sz="2000">
                <a:latin typeface="Garamond" charset="0"/>
                <a:ea typeface="MS PGothic" charset="0"/>
                <a:cs typeface="MS PGothic" charset="0"/>
              </a:rPr>
              <a:t>also Zinner, Health Affairs, Sept-Oct 2001; also Boston Globe 4/5/98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Rot="1" noChangeArrowheads="1"/>
          </p:cNvSpPr>
          <p:nvPr>
            <p:ph type="title"/>
          </p:nvPr>
        </p:nvSpPr>
        <p:spPr/>
        <p:txBody>
          <a:bodyPr/>
          <a:lstStyle/>
          <a:p>
            <a:pPr eaLnBrk="1" hangingPunct="1"/>
            <a:r>
              <a:rPr lang="en-US" sz="3600" b="1">
                <a:solidFill>
                  <a:schemeClr val="tx1"/>
                </a:solidFill>
                <a:latin typeface="Times New Roman" charset="0"/>
                <a:ea typeface="MS PGothic" charset="0"/>
                <a:cs typeface="MS PGothic" charset="0"/>
              </a:rPr>
              <a:t>New Drug Approvals 2000-2007 (8 years)</a:t>
            </a:r>
          </a:p>
        </p:txBody>
      </p:sp>
      <p:graphicFrame>
        <p:nvGraphicFramePr>
          <p:cNvPr id="12291" name="Object 2"/>
          <p:cNvGraphicFramePr>
            <a:graphicFrameLocks noGrp="1" noChangeAspect="1"/>
          </p:cNvGraphicFramePr>
          <p:nvPr>
            <p:ph idx="1"/>
          </p:nvPr>
        </p:nvGraphicFramePr>
        <p:xfrm>
          <a:off x="100013" y="1649413"/>
          <a:ext cx="9094787" cy="4813300"/>
        </p:xfrm>
        <a:graphic>
          <a:graphicData uri="http://schemas.openxmlformats.org/presentationml/2006/ole">
            <mc:AlternateContent xmlns:mc="http://schemas.openxmlformats.org/markup-compatibility/2006">
              <mc:Choice xmlns:v="urn:schemas-microsoft-com:vml" Requires="v">
                <p:oleObj spid="_x0000_s12300" r:id="rId5" imgW="9096020" imgH="4816257" progId="Excel.Chart.8">
                  <p:embed/>
                </p:oleObj>
              </mc:Choice>
              <mc:Fallback>
                <p:oleObj r:id="rId5" imgW="9096020" imgH="4816257"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1649413"/>
                        <a:ext cx="9094787"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 Box 8"/>
          <p:cNvSpPr txBox="1">
            <a:spLocks noChangeArrowheads="1"/>
          </p:cNvSpPr>
          <p:nvPr/>
        </p:nvSpPr>
        <p:spPr bwMode="auto">
          <a:xfrm>
            <a:off x="990600" y="5562600"/>
            <a:ext cx="7490152" cy="14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2400" b="1" dirty="0">
                <a:latin typeface="Garamond" charset="0"/>
                <a:ea typeface="MS PGothic" charset="0"/>
                <a:cs typeface="MS PGothic" charset="0"/>
              </a:rPr>
              <a:t>667 new drug approvals</a:t>
            </a:r>
          </a:p>
          <a:p>
            <a:pPr eaLnBrk="1" hangingPunct="1"/>
            <a:r>
              <a:rPr lang="en-US" sz="2400" b="1" dirty="0">
                <a:latin typeface="Garamond" charset="0"/>
                <a:ea typeface="MS PGothic" charset="0"/>
                <a:cs typeface="MS PGothic" charset="0"/>
              </a:rPr>
              <a:t>Only 75 (11%) were both </a:t>
            </a:r>
            <a:r>
              <a:rPr lang="en-US" sz="2400" b="1" dirty="0" smtClean="0">
                <a:latin typeface="Garamond" charset="0"/>
                <a:ea typeface="MS PGothic" charset="0"/>
                <a:cs typeface="MS PGothic" charset="0"/>
              </a:rPr>
              <a:t>Novel Medical Entities (NME)</a:t>
            </a:r>
          </a:p>
          <a:p>
            <a:pPr eaLnBrk="1" hangingPunct="1"/>
            <a:r>
              <a:rPr lang="en-US" sz="2400" b="1" dirty="0" smtClean="0">
                <a:latin typeface="Garamond" charset="0"/>
                <a:ea typeface="MS PGothic" charset="0"/>
                <a:cs typeface="MS PGothic" charset="0"/>
              </a:rPr>
              <a:t>and improvements over existing drugs</a:t>
            </a:r>
            <a:endParaRPr lang="en-US" sz="2400" b="1" dirty="0">
              <a:latin typeface="Garamond" charset="0"/>
              <a:ea typeface="MS PGothic" charset="0"/>
              <a:cs typeface="MS PGothic" charset="0"/>
            </a:endParaRPr>
          </a:p>
          <a:p>
            <a:pPr eaLnBrk="1" hangingPunct="1"/>
            <a:endParaRPr lang="en-US" dirty="0">
              <a:latin typeface="Garamond" charset="0"/>
              <a:ea typeface="MS PGothic" charset="0"/>
              <a:cs typeface="MS PGothic"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SUCOM template">
  <a:themeElements>
    <a:clrScheme name="FSUCOM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FSUCOM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FSUCOM 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SUCOM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FSUCOM 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SUCOM 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FSUCOM 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FSUCOM 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FSUCOM 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FSUCOM 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FSUCOM 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FSUCOM template</Template>
  <TotalTime>1161</TotalTime>
  <Words>1890</Words>
  <Application>Microsoft Office PowerPoint</Application>
  <PresentationFormat>On-screen Show (4:3)</PresentationFormat>
  <Paragraphs>226</Paragraphs>
  <Slides>48</Slides>
  <Notes>40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FSUCOM template</vt:lpstr>
      <vt:lpstr>Chart</vt:lpstr>
      <vt:lpstr>Microsoft Excel Chart</vt:lpstr>
      <vt:lpstr>Bitmap Image</vt:lpstr>
      <vt:lpstr>Document</vt:lpstr>
      <vt:lpstr>Big Pharma and Evidence-Based Medicine: An Oxymoron?</vt:lpstr>
      <vt:lpstr>Special Thanks</vt:lpstr>
      <vt:lpstr>PowerPoint Presentation</vt:lpstr>
      <vt:lpstr>Prevalence of the Problem</vt:lpstr>
      <vt:lpstr>Problem of New Drugs</vt:lpstr>
      <vt:lpstr>Drugs Withdrawn</vt:lpstr>
      <vt:lpstr>*FORTUNE 500 U.S. DRUG COMPANIES 2008 SALES AND EXPENSES</vt:lpstr>
      <vt:lpstr>Innovation: Published Research Leading to Drugs</vt:lpstr>
      <vt:lpstr>New Drug Approvals 2000-2007 (8 years)</vt:lpstr>
      <vt:lpstr>Tricking Us With “New Drugs”</vt:lpstr>
      <vt:lpstr>Other Tricks</vt:lpstr>
      <vt:lpstr>Study Design Tricks</vt:lpstr>
      <vt:lpstr>Academic Medicine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Selling “Evidence” to Drs</vt:lpstr>
      <vt:lpstr>PowerPoint Presentation</vt:lpstr>
      <vt:lpstr>Risk (Rx) = 8/100 = 8% Risk (Pl) = 12/100 =12%</vt:lpstr>
      <vt:lpstr>   Relative Risk(RR) = Risk (Rx)/ Risk (Pl) = .08/.12 = .67 Relative Risk Reduction (RRR) = 1 - RR = 1- .67 = .33 or 33%  </vt:lpstr>
      <vt:lpstr>Absolute Risk Reduction (ARR) = Risk (Pl) - Risk (Rx) = .12 - .08 = .04 or 4%</vt:lpstr>
      <vt:lpstr>PowerPoint Presentation</vt:lpstr>
      <vt:lpstr>PowerPoint Presentation</vt:lpstr>
      <vt:lpstr>PowerPoint Presentation</vt:lpstr>
      <vt:lpstr>PowerPoint Presentation</vt:lpstr>
      <vt:lpstr>       The Fifth Report of the Joint National Committee on Detection, Evaluation, and Treatment of High Blood Pressure (JNC V)</vt:lpstr>
      <vt:lpstr>PowerPoint Presentation</vt:lpstr>
      <vt:lpstr>PowerPoint Presentation</vt:lpstr>
      <vt:lpstr>PowerPoint Presentation</vt:lpstr>
      <vt:lpstr>Determinants of Health in the U.S.</vt:lpstr>
      <vt:lpstr>Allocation of Health Care Resources in the U. S.</vt:lpstr>
      <vt:lpstr>What You Can Do</vt:lpstr>
      <vt:lpstr>What Society Can Do</vt:lpstr>
      <vt:lpstr>Great Books</vt:lpstr>
      <vt:lpstr>Helpful Sites</vt:lpstr>
    </vt:vector>
  </TitlesOfParts>
  <Company>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Methods to Reduce Medications in Older Patients</dc:title>
  <dc:creator>Ken Brummel-Smith</dc:creator>
  <cp:lastModifiedBy>Windows User</cp:lastModifiedBy>
  <cp:revision>51</cp:revision>
  <dcterms:created xsi:type="dcterms:W3CDTF">2006-12-03T20:47:09Z</dcterms:created>
  <dcterms:modified xsi:type="dcterms:W3CDTF">2014-10-15T16:28:55Z</dcterms:modified>
</cp:coreProperties>
</file>