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276" r:id="rId2"/>
    <p:sldId id="298" r:id="rId3"/>
    <p:sldId id="277" r:id="rId4"/>
    <p:sldId id="278" r:id="rId5"/>
    <p:sldId id="301" r:id="rId6"/>
    <p:sldId id="282" r:id="rId7"/>
    <p:sldId id="281" r:id="rId8"/>
    <p:sldId id="297" r:id="rId9"/>
    <p:sldId id="299" r:id="rId10"/>
    <p:sldId id="285" r:id="rId11"/>
    <p:sldId id="284" r:id="rId12"/>
    <p:sldId id="292" r:id="rId13"/>
    <p:sldId id="290" r:id="rId14"/>
    <p:sldId id="291" r:id="rId15"/>
    <p:sldId id="300" r:id="rId16"/>
    <p:sldId id="296" r:id="rId17"/>
    <p:sldId id="287" r:id="rId18"/>
    <p:sldId id="289" r:id="rId19"/>
    <p:sldId id="288" r:id="rId20"/>
    <p:sldId id="295" r:id="rId21"/>
    <p:sldId id="294" r:id="rId22"/>
    <p:sldId id="293" r:id="rId23"/>
    <p:sldId id="283" r:id="rId24"/>
    <p:sldId id="279" r:id="rId25"/>
    <p:sldId id="280" r:id="rId26"/>
  </p:sldIdLst>
  <p:sldSz cx="9144000" cy="6858000" type="screen4x3"/>
  <p:notesSz cx="6954838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4" autoAdjust="0"/>
  </p:normalViewPr>
  <p:slideViewPr>
    <p:cSldViewPr>
      <p:cViewPr varScale="1">
        <p:scale>
          <a:sx n="81" d="100"/>
          <a:sy n="81" d="100"/>
        </p:scale>
        <p:origin x="-20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0175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0175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latin typeface="Arial" charset="0"/>
              </a:defRPr>
            </a:lvl1pPr>
          </a:lstStyle>
          <a:p>
            <a:fld id="{BBE83EAD-EFCA-6A46-BBD3-BEDA2B1535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04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175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9438"/>
            <a:ext cx="5564188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175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latin typeface="Arial" charset="0"/>
              </a:defRPr>
            </a:lvl1pPr>
          </a:lstStyle>
          <a:p>
            <a:fld id="{55BA1FFB-9C41-994C-AAEA-DC41861304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35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5513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6B0E6E-451E-DD41-8D70-D29EA4D5EE47}" type="slidenum">
              <a:rPr lang="en-US">
                <a:latin typeface="Arial" charset="0"/>
              </a:rPr>
              <a:pPr eaLnBrk="1" hangingPunct="1"/>
              <a:t>1</a:t>
            </a:fld>
            <a:endParaRPr lang="en-US">
              <a:latin typeface="Arial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ea typeface="MS PGothic" charset="0"/>
              </a:rPr>
              <a:t>Pres. Roosevelt had BP 300-119 – he died of a cerebral hemorrhage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ea typeface="ＭＳ Ｐゴシック" charset="0"/>
              </a:rPr>
              <a:t>Story of hernias and NHS</a:t>
            </a:r>
          </a:p>
          <a:p>
            <a:pPr eaLnBrk="1">
              <a:defRPr/>
            </a:pPr>
            <a:r>
              <a:rPr lang="en-US" dirty="0" smtClean="0">
                <a:ea typeface="ＭＳ Ｐゴシック" charset="0"/>
              </a:rPr>
              <a:t>Most people with mild problems get no benefit</a:t>
            </a:r>
          </a:p>
          <a:p>
            <a:pPr eaLnBrk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fld id="{5A9B10CC-8824-3E41-8015-AFE0C3FFE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C5B32-9A9C-0B4A-B52D-02EEEE76F8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0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1CCDD-1CC4-8542-AB56-725AFF2BA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9625F-BD76-0B4B-8681-BAC8C692E9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2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6D3DA-73BF-C848-83BB-8A20C716D5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1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D18C8-20F0-5B4F-9311-7124A1C1F1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0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98DC0-DCD5-704D-8064-2C91EF8DF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E8C01-D58B-FF4C-BA8B-844CDBEC60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9BF45-543F-D04F-A29C-68B00387A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327FB-541D-3C4B-B28A-D71444592F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7A796-7EDA-7B4D-B745-F02F56A7E6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0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185B8D17-EC51-9540-982B-1CF8598BA17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377950" indent="-4683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827213" indent="-4381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2971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7543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Times New Roman" charset="0"/>
              </a:rPr>
              <a:t>M</a:t>
            </a:r>
            <a:r>
              <a:rPr lang="en-US" sz="4800" dirty="0" smtClean="0">
                <a:latin typeface="Times New Roman" charset="0"/>
              </a:rPr>
              <a:t>aking Wise Choices</a:t>
            </a:r>
            <a:endParaRPr lang="en-US" sz="4800" dirty="0">
              <a:latin typeface="Times New Roman" charset="0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733800"/>
            <a:ext cx="8229600" cy="20574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/>
              <a:t>Kenneth Brummel-Smith, MD</a:t>
            </a:r>
          </a:p>
          <a:p>
            <a:pPr algn="ctr" eaLnBrk="1" hangingPunct="1">
              <a:buFont typeface="Wingdings" charset="0"/>
              <a:buNone/>
            </a:pPr>
            <a:r>
              <a:rPr lang="en-US"/>
              <a:t>Charlotte Edwards Maguire Professor of Geriatrics</a:t>
            </a:r>
          </a:p>
          <a:p>
            <a:pPr algn="ctr" eaLnBrk="1" hangingPunct="1">
              <a:buFont typeface="Wingdings" charset="0"/>
              <a:buNone/>
            </a:pPr>
            <a:r>
              <a:rPr lang="en-US"/>
              <a:t>Florida State University College of Medicine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formin new D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nsive DM contro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8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 med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1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 meds not me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4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 Meds 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69900"/>
            <a:ext cx="89154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Cholesterol?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04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in rx w cv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6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in no CV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8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VD non-stati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2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les rug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Concepts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</a:p>
          <a:p>
            <a:pPr lvl="1"/>
            <a:r>
              <a:rPr lang="en-US" dirty="0" smtClean="0"/>
              <a:t>Not a disease (doesn’t cause change in life)</a:t>
            </a:r>
          </a:p>
          <a:p>
            <a:pPr lvl="1"/>
            <a:r>
              <a:rPr lang="en-US" dirty="0" smtClean="0"/>
              <a:t>Risk is usually 1-7 years away</a:t>
            </a:r>
          </a:p>
          <a:p>
            <a:pPr lvl="1"/>
            <a:r>
              <a:rPr lang="en-US" dirty="0" smtClean="0"/>
              <a:t>Measured using “surrogate” or “treatment targets”</a:t>
            </a:r>
          </a:p>
          <a:p>
            <a:pPr lvl="1"/>
            <a:r>
              <a:rPr lang="en-US" dirty="0" smtClean="0"/>
              <a:t>Examples – blood pressure, cholesterol</a:t>
            </a:r>
          </a:p>
          <a:p>
            <a:r>
              <a:rPr lang="en-US" dirty="0" smtClean="0"/>
              <a:t>Benefits - A belief, perception, or goal</a:t>
            </a:r>
          </a:p>
          <a:p>
            <a:r>
              <a:rPr lang="en-US" dirty="0" smtClean="0"/>
              <a:t>Harms – A negative experience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in 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ive risk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08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5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Weight?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5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deal BM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latin typeface="Baskerville" charset="0"/>
                <a:ea typeface="MS PGothic" charset="0"/>
                <a:cs typeface="Baskerville" charset="0"/>
              </a:rPr>
              <a:t>Bottom Line</a:t>
            </a:r>
          </a:p>
        </p:txBody>
      </p:sp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1500187"/>
            <a:ext cx="6697266" cy="498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latin typeface="Baskerville" charset="0"/>
                <a:ea typeface="MS PGothic" charset="0"/>
                <a:cs typeface="Baskerville" charset="0"/>
              </a:rPr>
              <a:t>Is Medicine Worthless?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7029"/>
            <a:ext cx="8839200" cy="505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latin typeface="Baskerville" charset="0"/>
                <a:ea typeface="MS PGothic" charset="0"/>
                <a:cs typeface="Baskerville" charset="0"/>
              </a:rPr>
              <a:t>A Story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3640" y="1928812"/>
            <a:ext cx="3268266" cy="4036219"/>
          </a:xfrm>
        </p:spPr>
        <p:txBody>
          <a:bodyPr/>
          <a:lstStyle/>
          <a:p>
            <a:pPr eaLnBrk="1">
              <a:defRPr/>
            </a:pPr>
            <a:r>
              <a:rPr lang="en-US" sz="2800" dirty="0" smtClean="0">
                <a:ea typeface="+mn-ea"/>
              </a:rPr>
              <a:t>Veterans Administration study in the early 1960s</a:t>
            </a:r>
          </a:p>
          <a:p>
            <a:pPr eaLnBrk="1">
              <a:defRPr/>
            </a:pPr>
            <a:r>
              <a:rPr lang="en-US" sz="2800" dirty="0" smtClean="0">
                <a:ea typeface="+mn-ea"/>
              </a:rPr>
              <a:t>Diastolic BP of 119 - 129</a:t>
            </a:r>
          </a:p>
          <a:p>
            <a:pPr eaLnBrk="1">
              <a:defRPr/>
            </a:pPr>
            <a:r>
              <a:rPr lang="en-US" sz="2800" dirty="0" smtClean="0">
                <a:ea typeface="+mn-ea"/>
              </a:rPr>
              <a:t>RCT of 140 patients, 1.5 years</a:t>
            </a:r>
          </a:p>
          <a:p>
            <a:pPr eaLnBrk="1">
              <a:defRPr/>
            </a:pPr>
            <a:r>
              <a:rPr lang="en-US" sz="2800" dirty="0" smtClean="0">
                <a:ea typeface="+mn-ea"/>
              </a:rPr>
              <a:t>NNT = 1.4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62" y="1768078"/>
            <a:ext cx="5317161" cy="432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>
              <a:defRPr/>
            </a:pPr>
            <a:r>
              <a:rPr lang="en-US" dirty="0">
                <a:latin typeface="Baskerville" charset="0"/>
                <a:ea typeface="MS PGothic" charset="0"/>
                <a:cs typeface="Baskerville" charset="0"/>
              </a:rPr>
              <a:t>What About Lower BP?</a:t>
            </a:r>
          </a:p>
        </p:txBody>
      </p:sp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1" y="1553766"/>
            <a:ext cx="8036719" cy="48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197328" y="6429375"/>
            <a:ext cx="1688828" cy="32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9pPr>
          </a:lstStyle>
          <a:p>
            <a:pPr eaLnBrk="1"/>
            <a:r>
              <a:rPr lang="en-US" sz="1700"/>
              <a:t>4 RCTs – JAMA </a:t>
            </a:r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481087" y="6402586"/>
            <a:ext cx="2357438" cy="41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5650"/>
                </a:solidFill>
                <a:latin typeface="Hoefler Text" charset="0"/>
                <a:ea typeface="MS PGothic" charset="0"/>
                <a:cs typeface="MS PGothic" charset="0"/>
                <a:sym typeface="Hoefler Text" charset="0"/>
              </a:defRPr>
            </a:lvl9pPr>
          </a:lstStyle>
          <a:p>
            <a:pPr eaLnBrk="1"/>
            <a:r>
              <a:rPr lang="en-US" sz="2200"/>
              <a:t>“Prehypertension”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ppy fac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8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P low you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P hig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p BP dug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Diabetes?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32017"/>
      </p:ext>
    </p:extLst>
  </p:cSld>
  <p:clrMapOvr>
    <a:masterClrMapping/>
  </p:clrMapOvr>
</p:sld>
</file>

<file path=ppt/theme/theme1.xml><?xml version="1.0" encoding="utf-8"?>
<a:theme xmlns:a="http://schemas.openxmlformats.org/drawingml/2006/main" name="FSU template">
  <a:themeElements>
    <a:clrScheme name="FSUCOM template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FSUCOM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SUCOM template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SUCOM template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COM template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SUCOM template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COM template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SUCOM template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COM template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SUCOM template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UCOM template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FSU template.potx</Template>
  <TotalTime>934</TotalTime>
  <Words>151</Words>
  <Application>Microsoft Office PowerPoint</Application>
  <PresentationFormat>On-screen Show (4:3)</PresentationFormat>
  <Paragraphs>29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FSU template</vt:lpstr>
      <vt:lpstr>Making Wise Choices</vt:lpstr>
      <vt:lpstr>Important Concepts</vt:lpstr>
      <vt:lpstr>A Story</vt:lpstr>
      <vt:lpstr>What About Lower BP?</vt:lpstr>
      <vt:lpstr>PowerPoint Presentation</vt:lpstr>
      <vt:lpstr>PowerPoint Presentation</vt:lpstr>
      <vt:lpstr>PowerPoint Presentation</vt:lpstr>
      <vt:lpstr>PowerPoint Presentation</vt:lpstr>
      <vt:lpstr>What About Diabetes?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Cholesterol?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Weight?</vt:lpstr>
      <vt:lpstr>PowerPoint Presentation</vt:lpstr>
      <vt:lpstr>Bottom Line</vt:lpstr>
      <vt:lpstr>Is Medicine Worthless?</vt:lpstr>
    </vt:vector>
  </TitlesOfParts>
  <Company>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Evidence-Based Methods to Reduce Medications in Older Patients</dc:title>
  <dc:creator>Ken Brummel-Smith</dc:creator>
  <cp:lastModifiedBy>Windows User</cp:lastModifiedBy>
  <cp:revision>32</cp:revision>
  <dcterms:created xsi:type="dcterms:W3CDTF">2006-12-03T20:47:09Z</dcterms:created>
  <dcterms:modified xsi:type="dcterms:W3CDTF">2014-10-15T16:28:04Z</dcterms:modified>
</cp:coreProperties>
</file>